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8" d="100"/>
          <a:sy n="4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BC27D6C-96E3-4638-B095-79257117B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71689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76F8-2E0C-46BA-8FBD-78834AA6C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02106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15B63-EC55-417C-980D-DA9F9B472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285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CE52C-F32E-47D8-85E0-27E142428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4905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CA54-7414-4F36-A88A-6827AE67C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68115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B1F82-2D57-4C24-B28F-07FFD80CB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74619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285B-6A66-42C6-9AD3-FB7304673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05748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88FC-4E42-49F8-B44F-E1BD886CA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16118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4FDD-1A7E-4D90-8D2B-11BC39B86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72206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4103-99E1-4D3F-A692-BE22A72B0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34997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423F-F4D0-4505-ACA4-42C57E0D7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6327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BA55E0BF-868E-459F-AD0A-03E242978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Seven Essential Steps to…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tx2"/>
                </a:solidFill>
              </a:rPr>
              <a:t>PREPARING A SPEEECH</a:t>
            </a:r>
            <a:endParaRPr lang="en-US" altLang="en-US" sz="6000" b="1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21717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Three:</a:t>
            </a:r>
            <a:br>
              <a:rPr lang="en-US" altLang="en-US" sz="3600" b="1" smtClean="0"/>
            </a:br>
            <a:r>
              <a:rPr lang="en-US" altLang="en-US" sz="3600" b="1" smtClean="0"/>
              <a:t>Select and Narrow your TOPIC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Is the topic suitable for this </a:t>
            </a:r>
            <a:r>
              <a:rPr lang="en-US" altLang="en-US" sz="3200" b="1" u="sng" smtClean="0">
                <a:solidFill>
                  <a:schemeClr val="folHlink"/>
                </a:solidFill>
              </a:rPr>
              <a:t>OCCASION or ASSIGNMENT</a:t>
            </a:r>
            <a:r>
              <a:rPr lang="en-US" altLang="en-US" sz="3200" b="1" smtClean="0">
                <a:solidFill>
                  <a:schemeClr val="folHlink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Does the occasion demand a serious or light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What is my audience expecting of me?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i="1" smtClean="0">
                <a:solidFill>
                  <a:schemeClr val="folHlink"/>
                </a:solidFill>
              </a:rPr>
              <a:t>Will this topic allow me to demonstrate the goals of this assignment?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37160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Three:</a:t>
            </a:r>
            <a:br>
              <a:rPr lang="en-US" altLang="en-US" sz="3600" b="1" smtClean="0"/>
            </a:br>
            <a:r>
              <a:rPr lang="en-US" altLang="en-US" sz="3600" b="1" smtClean="0"/>
              <a:t>Select and Narrow your TOPIC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Is the topic suitable for the amount of </a:t>
            </a:r>
            <a:r>
              <a:rPr lang="en-US" altLang="en-US" sz="3200" b="1" u="sng" smtClean="0">
                <a:solidFill>
                  <a:schemeClr val="folHlink"/>
                </a:solidFill>
              </a:rPr>
              <a:t>TIME</a:t>
            </a:r>
            <a:r>
              <a:rPr lang="en-US" altLang="en-US" sz="3200" b="1" smtClean="0">
                <a:solidFill>
                  <a:schemeClr val="folHlink"/>
                </a:solidFill>
              </a:rPr>
              <a:t> available?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How much time have you been given?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Can you cover this topic in that amount of time?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Can you limit the topic to fit</a:t>
            </a:r>
            <a:r>
              <a:rPr lang="en-US" altLang="en-US" sz="3200" b="1" smtClean="0">
                <a:solidFill>
                  <a:schemeClr val="folHlink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n-US" altLang="en-US" sz="32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87900"/>
            <a:ext cx="17145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Four:</a:t>
            </a:r>
            <a:br>
              <a:rPr lang="en-US" altLang="en-US" sz="3600" b="1" smtClean="0"/>
            </a:br>
            <a:r>
              <a:rPr lang="en-US" altLang="en-US" sz="3600" b="1" smtClean="0"/>
              <a:t>Gather Supporting Material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Sources: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smtClean="0">
                <a:solidFill>
                  <a:schemeClr val="folHlink"/>
                </a:solidFill>
              </a:rPr>
              <a:t>Yourself--what do you already know about this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smtClean="0">
                <a:solidFill>
                  <a:schemeClr val="folHlink"/>
                </a:solidFill>
              </a:rPr>
              <a:t>Other people--do you know any “experts” on this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smtClean="0">
                <a:solidFill>
                  <a:schemeClr val="folHlink"/>
                </a:solidFill>
              </a:rPr>
              <a:t>Research--library, databases, websites, etc.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n-US" altLang="en-US" sz="32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0287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Five:</a:t>
            </a:r>
            <a:br>
              <a:rPr lang="en-US" altLang="en-US" sz="3600" b="1" smtClean="0"/>
            </a:br>
            <a:r>
              <a:rPr lang="en-US" altLang="en-US" sz="3600" b="1" smtClean="0"/>
              <a:t>Organize Your Message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altLang="en-US" sz="3200" b="1" dirty="0" smtClean="0">
                <a:solidFill>
                  <a:schemeClr val="folHlink"/>
                </a:solidFill>
              </a:rPr>
              <a:t>Chronological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2000" b="1" dirty="0" smtClean="0">
                <a:solidFill>
                  <a:schemeClr val="folHlink"/>
                </a:solidFill>
              </a:rPr>
              <a:t>First, second, third…</a:t>
            </a:r>
            <a:endParaRPr lang="en-US" altLang="en-US" sz="2800" b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altLang="en-US" sz="3200" b="1" dirty="0" smtClean="0">
                <a:solidFill>
                  <a:schemeClr val="folHlink"/>
                </a:solidFill>
              </a:rPr>
              <a:t>Topical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2000" b="1" dirty="0" smtClean="0">
                <a:solidFill>
                  <a:schemeClr val="folHlink"/>
                </a:solidFill>
              </a:rPr>
              <a:t>Point A, point B, </a:t>
            </a:r>
            <a:r>
              <a:rPr lang="en-US" altLang="en-US" sz="2000" b="1" dirty="0" err="1" smtClean="0">
                <a:solidFill>
                  <a:schemeClr val="folHlink"/>
                </a:solidFill>
              </a:rPr>
              <a:t>etc</a:t>
            </a:r>
            <a:endParaRPr lang="en-US" altLang="en-US" sz="2800" b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altLang="en-US" sz="3200" b="1" dirty="0" smtClean="0">
                <a:solidFill>
                  <a:schemeClr val="folHlink"/>
                </a:solidFill>
              </a:rPr>
              <a:t>Spatial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2000" b="1" dirty="0" smtClean="0">
                <a:solidFill>
                  <a:schemeClr val="folHlink"/>
                </a:solidFill>
              </a:rPr>
              <a:t>Area by area</a:t>
            </a:r>
            <a:endParaRPr lang="en-US" altLang="en-US" sz="2800" b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altLang="en-US" sz="3200" b="1" dirty="0" smtClean="0">
                <a:solidFill>
                  <a:schemeClr val="folHlink"/>
                </a:solidFill>
              </a:rPr>
              <a:t>Cause-Effect</a:t>
            </a:r>
            <a:r>
              <a:rPr lang="en-US" altLang="en-US" b="1" dirty="0" smtClean="0">
                <a:solidFill>
                  <a:schemeClr val="folHlink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800" b="1" dirty="0" smtClean="0">
                <a:solidFill>
                  <a:schemeClr val="folHlink"/>
                </a:solidFill>
              </a:rPr>
              <a:t>Step A lead to Step B, etc.</a:t>
            </a:r>
            <a:endParaRPr lang="en-US" altLang="en-US" b="1" dirty="0" smtClean="0">
              <a:solidFill>
                <a:schemeClr val="folHlink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altLang="en-US" sz="1600" b="1" dirty="0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  <a:defRPr/>
            </a:pPr>
            <a:endParaRPr lang="en-US" altLang="en-US" sz="1600" b="1" dirty="0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  <a:defRPr/>
            </a:pPr>
            <a:endParaRPr lang="en-US" altLang="en-US" sz="1600" b="1" dirty="0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  <a:defRPr/>
            </a:pPr>
            <a:endParaRPr lang="en-US" altLang="en-US" sz="1400" b="1" dirty="0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  <a:defRPr/>
            </a:pPr>
            <a:endParaRPr lang="en-US" altLang="en-US" sz="1400" b="1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75260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Six:</a:t>
            </a:r>
            <a:br>
              <a:rPr lang="en-US" altLang="en-US" sz="3600" b="1" smtClean="0"/>
            </a:br>
            <a:r>
              <a:rPr lang="en-US" altLang="en-US" sz="3600" b="1" smtClean="0"/>
              <a:t>Put It On Paper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altLang="en-US" b="1" dirty="0" smtClean="0">
                <a:solidFill>
                  <a:schemeClr val="folHlink"/>
                </a:solidFill>
              </a:rPr>
              <a:t>Make an Outline with details, facts and  sources recorded.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altLang="en-US" sz="1000" b="1" dirty="0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800" b="1" dirty="0" smtClean="0"/>
              <a:t>Introduction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 smtClean="0"/>
              <a:t>– hook and preview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800" b="1" dirty="0" smtClean="0"/>
              <a:t>Body 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 smtClean="0"/>
              <a:t>– bang, </a:t>
            </a:r>
            <a:r>
              <a:rPr lang="en-US" altLang="en-US" sz="2800" dirty="0" err="1" smtClean="0"/>
              <a:t>bing</a:t>
            </a:r>
            <a:r>
              <a:rPr lang="en-US" altLang="en-US" sz="2800" dirty="0" smtClean="0"/>
              <a:t>, boom; transitions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800" b="1" dirty="0" smtClean="0"/>
              <a:t>Conclusion 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smtClean="0"/>
              <a:t>– review and </a:t>
            </a:r>
            <a:r>
              <a:rPr lang="en-US" altLang="en-US" sz="2800" dirty="0" smtClean="0"/>
              <a:t>tag line or final punch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b="1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b="1" dirty="0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  <a:defRPr/>
            </a:pPr>
            <a:endParaRPr lang="en-US" altLang="en-US" sz="1800" b="1" dirty="0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  <a:defRPr/>
            </a:pPr>
            <a:endParaRPr lang="en-US" altLang="en-US" sz="1800" b="1" dirty="0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  <a:defRPr/>
            </a:pPr>
            <a:endParaRPr lang="en-US" altLang="en-US" sz="1600" b="1" dirty="0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  <a:defRPr/>
            </a:pPr>
            <a:endParaRPr lang="en-US" altLang="en-US" sz="1600" b="1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Step Six:</a:t>
            </a:r>
            <a:br>
              <a:rPr lang="en-US" altLang="en-US" b="1" smtClean="0"/>
            </a:br>
            <a:r>
              <a:rPr lang="en-US" altLang="en-US" b="1" smtClean="0"/>
              <a:t>Put It On Paper</a:t>
            </a:r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b="1" smtClean="0">
                <a:solidFill>
                  <a:schemeClr val="folHlink"/>
                </a:solidFill>
              </a:rPr>
              <a:t>Transfer outline to note cards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1 sided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Pen, not pencil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Double spaced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Numbered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Outlined with Key points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b="1" smtClean="0"/>
              <a:t>Full sentences only for quotes or statistics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Seven:</a:t>
            </a:r>
            <a:br>
              <a:rPr lang="en-US" altLang="en-US" sz="3600" b="1" smtClean="0"/>
            </a:br>
            <a:r>
              <a:rPr lang="en-US" altLang="en-US" sz="3600" b="1" smtClean="0"/>
              <a:t>PRACTICE OUT LOUD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4800" b="1" smtClean="0">
                <a:solidFill>
                  <a:schemeClr val="folHlink"/>
                </a:solidFill>
              </a:rPr>
              <a:t>Practice in a mirror.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n-US" altLang="en-US" sz="48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4800" b="1" smtClean="0">
                <a:solidFill>
                  <a:schemeClr val="folHlink"/>
                </a:solidFill>
              </a:rPr>
              <a:t>Practice for a willing “trial audience”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1955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9600"/>
            <a:ext cx="137160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smtClean="0"/>
              <a:t>Types of DELIVERY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98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u="sng" smtClean="0">
                <a:solidFill>
                  <a:schemeClr val="folHlink"/>
                </a:solidFill>
              </a:rPr>
              <a:t>Impromptu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chemeClr val="folHlink"/>
                </a:solidFill>
              </a:rPr>
              <a:t>With little or no planning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u="sng" smtClean="0">
                <a:solidFill>
                  <a:schemeClr val="folHlink"/>
                </a:solidFill>
              </a:rPr>
              <a:t>Extemporaneous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chemeClr val="folHlink"/>
                </a:solidFill>
              </a:rPr>
              <a:t>Planned out, but not written out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chemeClr val="folHlink"/>
                </a:solidFill>
              </a:rPr>
              <a:t>Speaking from an outline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u="sng" smtClean="0">
                <a:solidFill>
                  <a:schemeClr val="folHlink"/>
                </a:solidFill>
              </a:rPr>
              <a:t>Manuscript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chemeClr val="folHlink"/>
                </a:solidFill>
              </a:rPr>
              <a:t>Read from a script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altLang="en-US" sz="3200" b="1" u="sng" smtClean="0">
                <a:solidFill>
                  <a:schemeClr val="folHlink"/>
                </a:solidFill>
              </a:rPr>
              <a:t>Memorized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8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13716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One:</a:t>
            </a:r>
            <a:br>
              <a:rPr lang="en-US" altLang="en-US" sz="3600" b="1" smtClean="0"/>
            </a:br>
            <a:r>
              <a:rPr lang="en-US" altLang="en-US" sz="3600" b="1" smtClean="0"/>
              <a:t>Analyze Audience </a:t>
            </a:r>
            <a:br>
              <a:rPr lang="en-US" altLang="en-US" sz="3600" b="1" smtClean="0"/>
            </a:br>
            <a:r>
              <a:rPr lang="en-US" altLang="en-US" sz="3600" b="1" smtClean="0"/>
              <a:t>and Occasion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To WHOM are you speaking?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Number?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Age?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Interests?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Previous knowledge on your topic?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WHERE/WHEN are you speaking?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Room size and arrangement?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Time of day?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folHlink"/>
                </a:solidFill>
              </a:rPr>
              <a:t>Reason for gathering?</a:t>
            </a:r>
            <a:endParaRPr lang="en-US" altLang="en-US" sz="20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4638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Two:</a:t>
            </a:r>
            <a:br>
              <a:rPr lang="en-US" altLang="en-US" sz="3600" b="1" smtClean="0"/>
            </a:br>
            <a:r>
              <a:rPr lang="en-US" altLang="en-US" sz="3600" b="1" smtClean="0"/>
              <a:t>Determine Your Purpose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There are Five Basic Speech Purposes: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b="1" smtClean="0">
                <a:solidFill>
                  <a:schemeClr val="folHlink"/>
                </a:solidFill>
              </a:rPr>
              <a:t>To Inform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b="1" smtClean="0">
                <a:solidFill>
                  <a:schemeClr val="folHlink"/>
                </a:solidFill>
              </a:rPr>
              <a:t>To Persuade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b="1" smtClean="0">
                <a:solidFill>
                  <a:schemeClr val="folHlink"/>
                </a:solidFill>
              </a:rPr>
              <a:t>To Demonstrate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b="1" smtClean="0">
                <a:solidFill>
                  <a:schemeClr val="folHlink"/>
                </a:solidFill>
              </a:rPr>
              <a:t>To Entertain</a:t>
            </a: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348288" y="3001963"/>
            <a:ext cx="31178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itchFamily="28" charset="0"/>
              </a:rPr>
              <a:t>Often, a speech has MORE THAN ONE purpose.  For instance, you may want to both inform and entertain your audience.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 autoUpdateAnimBg="0"/>
      <p:bldP spid="10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Inform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goal of a speech to inform is that your AUDIENCE UNDERSTANDS THE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  lectures, seminars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Keys will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Structure and organization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Supporting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Clear preview and review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23749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Persuade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goal of a speech to convince is that your AUDIENCE ADOPTS YOUR POINT OF VIEW.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  sales presentations, political speeches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Additional Keys will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Audience adaptation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Persuasive appeals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38600"/>
            <a:ext cx="16764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To Demonstrate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goal of a speech to demonstrate is to SHOW the audience how to do something while explaining HOW to do it.</a:t>
            </a:r>
          </a:p>
          <a:p>
            <a:pPr eaLnBrk="1" hangingPunct="1"/>
            <a:r>
              <a:rPr lang="en-US" altLang="en-US" sz="2800" smtClean="0"/>
              <a:t>Examples: how to play an instrument, how to putt a ball, how to dance the waltz, etc.</a:t>
            </a:r>
          </a:p>
          <a:p>
            <a:pPr eaLnBrk="1" hangingPunct="1"/>
            <a:r>
              <a:rPr lang="en-US" altLang="en-US" sz="2800" smtClean="0"/>
              <a:t>Additional keys will be</a:t>
            </a:r>
            <a:r>
              <a:rPr lang="en-US" altLang="en-US" smtClean="0"/>
              <a:t>:</a:t>
            </a:r>
          </a:p>
          <a:p>
            <a:pPr lvl="1" eaLnBrk="1" hangingPunct="1"/>
            <a:r>
              <a:rPr lang="en-US" altLang="en-US" sz="2400" smtClean="0"/>
              <a:t>Audience adaptation</a:t>
            </a:r>
          </a:p>
          <a:p>
            <a:pPr lvl="1" eaLnBrk="1" hangingPunct="1"/>
            <a:r>
              <a:rPr lang="en-US" altLang="en-US" sz="2400" smtClean="0"/>
              <a:t>Environmental / Space adaptation</a:t>
            </a:r>
          </a:p>
          <a:p>
            <a:pPr lvl="1" eaLnBrk="1" hangingPunct="1"/>
            <a:r>
              <a:rPr lang="en-US" altLang="en-US" sz="2400" smtClean="0"/>
              <a:t>Ability to demonstrate and speak simultaneously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Entertain </a:t>
            </a:r>
            <a:r>
              <a:rPr lang="en-US" altLang="en-US" sz="2400" smtClean="0"/>
              <a:t>(special occasion speeches)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goal of a speech to entertain is that your AUDIENCE ENJOYS your speech.</a:t>
            </a:r>
          </a:p>
          <a:p>
            <a:pPr eaLnBrk="1" hangingPunct="1"/>
            <a:r>
              <a:rPr lang="en-US" altLang="en-US" smtClean="0"/>
              <a:t>Examples:  toasts, roasts, “after-dinner speaking”</a:t>
            </a:r>
          </a:p>
          <a:p>
            <a:pPr eaLnBrk="1" hangingPunct="1"/>
            <a:r>
              <a:rPr lang="en-US" altLang="en-US" smtClean="0"/>
              <a:t>Additional Keys will be:</a:t>
            </a:r>
          </a:p>
          <a:p>
            <a:pPr lvl="1" eaLnBrk="1" hangingPunct="1"/>
            <a:r>
              <a:rPr lang="en-US" altLang="en-US" smtClean="0"/>
              <a:t>Conversational delivery</a:t>
            </a:r>
          </a:p>
          <a:p>
            <a:pPr lvl="1" eaLnBrk="1" hangingPunct="1"/>
            <a:r>
              <a:rPr lang="en-US" altLang="en-US" smtClean="0"/>
              <a:t>Audience adaptation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3886200"/>
            <a:ext cx="3289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Three:</a:t>
            </a:r>
            <a:br>
              <a:rPr lang="en-US" altLang="en-US" sz="3600" b="1" smtClean="0"/>
            </a:br>
            <a:r>
              <a:rPr lang="en-US" altLang="en-US" sz="3600" b="1" smtClean="0"/>
              <a:t>Select and Narrow your TOPIC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Is the topic suitable for </a:t>
            </a:r>
            <a:r>
              <a:rPr lang="en-US" altLang="en-US" sz="3200" b="1" u="sng" smtClean="0">
                <a:solidFill>
                  <a:schemeClr val="folHlink"/>
                </a:solidFill>
              </a:rPr>
              <a:t>ME</a:t>
            </a:r>
            <a:r>
              <a:rPr lang="en-US" altLang="en-US" sz="3200" b="1" smtClean="0">
                <a:solidFill>
                  <a:schemeClr val="folHlink"/>
                </a:solidFill>
              </a:rPr>
              <a:t> as a speaker?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Am I interested enough in the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Can I get my audience interested?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Do I know enough about this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Do I know where to find more information?</a:t>
            </a: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320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Step Three:</a:t>
            </a:r>
            <a:br>
              <a:rPr lang="en-US" altLang="en-US" sz="3600" b="1" smtClean="0"/>
            </a:br>
            <a:r>
              <a:rPr lang="en-US" altLang="en-US" sz="3600" b="1" smtClean="0"/>
              <a:t>Select and Narrow your TOPIC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Is the topic suitable for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Tx/>
              <a:buNone/>
            </a:pPr>
            <a:r>
              <a:rPr lang="en-US" altLang="en-US" sz="3200" b="1" smtClean="0">
                <a:solidFill>
                  <a:schemeClr val="folHlink"/>
                </a:solidFill>
              </a:rPr>
              <a:t>my </a:t>
            </a:r>
            <a:r>
              <a:rPr lang="en-US" altLang="en-US" sz="3200" b="1" u="sng" smtClean="0">
                <a:solidFill>
                  <a:schemeClr val="folHlink"/>
                </a:solidFill>
              </a:rPr>
              <a:t>AUDIENCE</a:t>
            </a:r>
            <a:r>
              <a:rPr lang="en-US" altLang="en-US" sz="3200" b="1" smtClean="0">
                <a:solidFill>
                  <a:schemeClr val="folHlink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Will my audience be interested in this topic?</a:t>
            </a: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altLang="en-US" sz="3200" smtClean="0">
                <a:solidFill>
                  <a:schemeClr val="folHlink"/>
                </a:solidFill>
              </a:rPr>
              <a:t>Is my audience capable of understanding this topic?</a:t>
            </a:r>
            <a:endParaRPr lang="en-US" altLang="en-US" sz="3200" b="1" smtClean="0">
              <a:solidFill>
                <a:schemeClr val="folHlink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solidFill>
                  <a:schemeClr val="folHlink"/>
                </a:solidFill>
              </a:rPr>
              <a:t>How much background information will they need?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solidFill>
                  <a:schemeClr val="folHlink"/>
                </a:solidFill>
              </a:rPr>
              <a:t>Do I have enough time to give them the necessary background info?</a:t>
            </a:r>
            <a:endParaRPr lang="en-US" altLang="en-US" sz="280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1" eaLnBrk="1" hangingPunct="1">
              <a:lnSpc>
                <a:spcPct val="90000"/>
              </a:lnSpc>
              <a:buClr>
                <a:schemeClr val="folHlink"/>
              </a:buClr>
              <a:buFont typeface="Times" pitchFamily="28" charset="0"/>
              <a:buChar char="•"/>
            </a:pPr>
            <a:endParaRPr lang="en-US" altLang="en-US" sz="18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2" eaLnBrk="1" hangingPunct="1">
              <a:lnSpc>
                <a:spcPct val="90000"/>
              </a:lnSpc>
              <a:buFont typeface="Times" pitchFamily="28" charset="0"/>
              <a:buChar char="•"/>
            </a:pP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0"/>
            <a:ext cx="32004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Drive:Applications:Microsoft Office:Templates:Presentations:Designs:Blends</Template>
  <TotalTime>8797</TotalTime>
  <Words>618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</vt:lpstr>
      <vt:lpstr>Arial</vt:lpstr>
      <vt:lpstr>Wingdings</vt:lpstr>
      <vt:lpstr>Calibri</vt:lpstr>
      <vt:lpstr>Blends</vt:lpstr>
      <vt:lpstr>Seven Essential Steps to…</vt:lpstr>
      <vt:lpstr>Step One: Analyze Audience  and Occasion</vt:lpstr>
      <vt:lpstr>Step Two: Determine Your Purpose</vt:lpstr>
      <vt:lpstr>To Inform</vt:lpstr>
      <vt:lpstr>To Persuade</vt:lpstr>
      <vt:lpstr>To Demonstrate</vt:lpstr>
      <vt:lpstr>To Entertain (special occasion speeches)</vt:lpstr>
      <vt:lpstr>Step Three: Select and Narrow your TOPIC</vt:lpstr>
      <vt:lpstr>Step Three: Select and Narrow your TOPIC</vt:lpstr>
      <vt:lpstr>Step Three: Select and Narrow your TOPIC</vt:lpstr>
      <vt:lpstr>Step Three: Select and Narrow your TOPIC</vt:lpstr>
      <vt:lpstr>Step Four: Gather Supporting Material</vt:lpstr>
      <vt:lpstr>Step Five: Organize Your Message</vt:lpstr>
      <vt:lpstr>Step Six: Put It On Paper</vt:lpstr>
      <vt:lpstr>Step Six: Put It On Paper</vt:lpstr>
      <vt:lpstr>Step Seven: PRACTICE OUT LOUD</vt:lpstr>
      <vt:lpstr>Types of DELIVERY</vt:lpstr>
    </vt:vector>
  </TitlesOfParts>
  <Company>Parkway West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Essential Steps to…</dc:title>
  <dc:creator>Peggy Dersch</dc:creator>
  <cp:lastModifiedBy>Parkway</cp:lastModifiedBy>
  <cp:revision>17</cp:revision>
  <dcterms:created xsi:type="dcterms:W3CDTF">2006-08-07T19:24:37Z</dcterms:created>
  <dcterms:modified xsi:type="dcterms:W3CDTF">2014-03-16T22:38:18Z</dcterms:modified>
</cp:coreProperties>
</file>