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91611-4A90-4A57-A096-58B0C4031B3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DB609-C653-43DC-8328-A505DC4A0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DB609-C653-43DC-8328-A505DC4A01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9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 SPEECH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>
                <a:latin typeface="Imprint MT Shadow" panose="04020605060303030202" pitchFamily="82" charset="0"/>
              </a:rPr>
              <a:t>The “how to” speech!</a:t>
            </a:r>
            <a:endParaRPr lang="en-US" sz="3600" i="1" dirty="0"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State </a:t>
            </a:r>
            <a:r>
              <a:rPr lang="en-US" dirty="0">
                <a:solidFill>
                  <a:schemeClr val="tx1"/>
                </a:solidFill>
              </a:rPr>
              <a:t>your </a:t>
            </a:r>
            <a:r>
              <a:rPr lang="en-US" b="1" i="1" dirty="0">
                <a:solidFill>
                  <a:schemeClr val="accent1"/>
                </a:solidFill>
              </a:rPr>
              <a:t>background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with this skill  (when did you learn it and why your chose it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>
                <a:solidFill>
                  <a:schemeClr val="tx1"/>
                </a:solidFill>
              </a:rPr>
              <a:t>Give some </a:t>
            </a:r>
            <a:r>
              <a:rPr lang="en-US" b="1" i="1" dirty="0">
                <a:solidFill>
                  <a:schemeClr val="accent1"/>
                </a:solidFill>
              </a:rPr>
              <a:t>factual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information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(history of the skill, or popularity of it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0"/>
            <a:endParaRPr lang="en-US" dirty="0"/>
          </a:p>
          <a:p>
            <a:pPr lvl="0"/>
            <a:r>
              <a:rPr lang="en-US" b="1" i="1" dirty="0">
                <a:solidFill>
                  <a:schemeClr val="accent1"/>
                </a:solidFill>
              </a:rPr>
              <a:t>Instructions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- Providing clear and concise instructions on how to complete a task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Task Breakdown - The task must be broken down in a logical format, step by step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Key Points - Key points must be emphasized including any safety issues</a:t>
            </a:r>
          </a:p>
        </p:txBody>
      </p:sp>
    </p:spTree>
    <p:extLst>
      <p:ext uri="{BB962C8B-B14F-4D97-AF65-F5344CB8AC3E}">
        <p14:creationId xmlns:p14="http://schemas.microsoft.com/office/powerpoint/2010/main" val="5822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b="1" i="1" dirty="0" smtClean="0">
                <a:solidFill>
                  <a:schemeClr val="accent1"/>
                </a:solidFill>
              </a:rPr>
              <a:t>Review </a:t>
            </a:r>
            <a:r>
              <a:rPr lang="en-US" dirty="0" smtClean="0">
                <a:solidFill>
                  <a:schemeClr val="tx1"/>
                </a:solidFill>
              </a:rPr>
              <a:t>what was just covered in your speech.</a:t>
            </a:r>
          </a:p>
          <a:p>
            <a:pPr lvl="0">
              <a:lnSpc>
                <a:spcPct val="150000"/>
              </a:lnSpc>
            </a:pPr>
            <a:r>
              <a:rPr lang="en-US" b="1" i="1" dirty="0" smtClean="0">
                <a:solidFill>
                  <a:schemeClr val="accent1"/>
                </a:solidFill>
              </a:rPr>
              <a:t>Restate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your purpose.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Tell us the </a:t>
            </a:r>
            <a:r>
              <a:rPr lang="en-US" b="1" i="1" dirty="0">
                <a:solidFill>
                  <a:schemeClr val="accent1"/>
                </a:solidFill>
              </a:rPr>
              <a:t>value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in knowing this skill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Leave us with a </a:t>
            </a:r>
            <a:r>
              <a:rPr lang="en-US" b="1" i="1" dirty="0" smtClean="0">
                <a:solidFill>
                  <a:schemeClr val="accent1"/>
                </a:solidFill>
              </a:rPr>
              <a:t>final punch!</a:t>
            </a:r>
            <a:endParaRPr lang="en-US" b="1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34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I. INTRODUCTION:</a:t>
            </a:r>
            <a:r>
              <a:rPr lang="en-US" b="1" dirty="0">
                <a:solidFill>
                  <a:schemeClr val="accent5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A. Attention Getter: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. Purpose: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. Preview main points: 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1. My background with this skill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2. Some Factual information about this skill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3. Instructions / Task breakdown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. Reason to listen: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1579930"/>
            <a:ext cx="472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chemeClr val="accent5"/>
                </a:solidFill>
              </a:rPr>
              <a:t>II.  </a:t>
            </a:r>
            <a:r>
              <a:rPr lang="en-US" sz="2400" b="1" dirty="0">
                <a:solidFill>
                  <a:schemeClr val="accent5"/>
                </a:solidFill>
              </a:rPr>
              <a:t>BODY</a:t>
            </a:r>
            <a:r>
              <a:rPr lang="en-US" sz="2400" b="1" dirty="0" smtClean="0">
                <a:solidFill>
                  <a:schemeClr val="accent5"/>
                </a:solidFill>
              </a:rPr>
              <a:t>:</a:t>
            </a:r>
          </a:p>
          <a:p>
            <a:pPr marL="457200" indent="-457200">
              <a:buAutoNum type="alphaUcPeriod"/>
            </a:pPr>
            <a:r>
              <a:rPr lang="en-US" sz="2400" dirty="0" smtClean="0"/>
              <a:t>My background </a:t>
            </a:r>
            <a:r>
              <a:rPr lang="en-US" sz="2400" dirty="0"/>
              <a:t>with this </a:t>
            </a:r>
            <a:r>
              <a:rPr lang="en-US" sz="2400" dirty="0" smtClean="0"/>
              <a:t>skill</a:t>
            </a:r>
          </a:p>
          <a:p>
            <a:r>
              <a:rPr lang="en-US" sz="2400" dirty="0"/>
              <a:t>B.   Some Factual info</a:t>
            </a:r>
          </a:p>
          <a:p>
            <a:r>
              <a:rPr lang="en-US" sz="2400" dirty="0"/>
              <a:t>       about this </a:t>
            </a:r>
            <a:r>
              <a:rPr lang="en-US" sz="2400" dirty="0" smtClean="0"/>
              <a:t>skill</a:t>
            </a:r>
          </a:p>
          <a:p>
            <a:r>
              <a:rPr lang="en-US" sz="2400" dirty="0"/>
              <a:t>C. Instructions / Task breakdown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5"/>
                </a:solidFill>
              </a:rPr>
              <a:t>INTERNAL SUMMARY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5"/>
                </a:solidFill>
              </a:rPr>
              <a:t>III. CONCLUSION:</a:t>
            </a:r>
          </a:p>
          <a:p>
            <a:r>
              <a:rPr lang="en-US" sz="2400" dirty="0"/>
              <a:t>A. Review Main points: </a:t>
            </a:r>
          </a:p>
          <a:p>
            <a:r>
              <a:rPr lang="en-US" sz="2400" dirty="0"/>
              <a:t>B. Restate Purpose:</a:t>
            </a:r>
          </a:p>
          <a:p>
            <a:r>
              <a:rPr lang="en-US" sz="2400" dirty="0"/>
              <a:t>C. What is the value in knowing this skill:</a:t>
            </a:r>
          </a:p>
          <a:p>
            <a:r>
              <a:rPr lang="en-US" sz="2400" dirty="0"/>
              <a:t>D. Final Punch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70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1.  Use white index cards.</a:t>
            </a:r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</a:rPr>
              <a:t>Make an outline for the body of your speech WITH KEY POINTS.</a:t>
            </a:r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</a:rPr>
              <a:t>Write out any transitions (review/previews) 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2.  Keep in mind that your card is graded for neatness as well as completeness--you can't speak WELL from messy and cluttered notes.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9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a.  Turn in 5 3x5 note cards each with complete bibliography of at least 5 published sources  (within the last 5 </a:t>
            </a:r>
            <a:r>
              <a:rPr lang="en-US" altLang="en-US" dirty="0" err="1">
                <a:solidFill>
                  <a:schemeClr val="tx1"/>
                </a:solidFill>
              </a:rPr>
              <a:t>yrs</a:t>
            </a:r>
            <a:r>
              <a:rPr lang="en-US" altLang="en-US" dirty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b. No more than three of the sources can come from the Internet, and all Internet sources should include a complete reference not just a URL address.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c.  Dictionaries and encyclopedias will only count as ONE 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b="1" dirty="0"/>
              <a:t> 1.</a:t>
            </a:r>
            <a:r>
              <a:rPr lang="en-US" dirty="0"/>
              <a:t>  </a:t>
            </a:r>
            <a:r>
              <a:rPr lang="en-US" b="1" dirty="0"/>
              <a:t>Visual aids should be used to enhance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the explanation of the topic.  It is not to take the place of information. Should be well prepared and incorporated into the speech.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b="1" dirty="0"/>
              <a:t>2. Ask yourself these questions about your visual aid…</a:t>
            </a:r>
            <a:endParaRPr lang="en-US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Is the visual aid accurate and contains NO spelling / fact errors, and is it up to date?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Can the audience see the aid easily from the back of the room?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Is the information neat with adequate spacing and contrasting colors?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Is the visual aid SIMPLE and not cluttered with too many details?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5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Practice Delivering the Speech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82724"/>
            <a:ext cx="4114800" cy="4525963"/>
          </a:xfrm>
        </p:spPr>
        <p:txBody>
          <a:bodyPr/>
          <a:lstStyle/>
          <a:p>
            <a:r>
              <a:rPr lang="en-US" sz="2800" b="1" dirty="0" smtClean="0"/>
              <a:t>VOCAL DELIVERY</a:t>
            </a:r>
          </a:p>
          <a:p>
            <a:pPr lvl="2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Volume</a:t>
            </a:r>
          </a:p>
          <a:p>
            <a:pPr lvl="2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Rate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Pitch</a:t>
            </a: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Variety</a:t>
            </a: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Pronunciation</a:t>
            </a: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Articulation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752599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NONVERBAL DELIVERY</a:t>
            </a: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Facial expressions</a:t>
            </a: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Gestures</a:t>
            </a: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General body movement</a:t>
            </a:r>
          </a:p>
          <a:p>
            <a:pPr lvl="2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Overall physical appearance</a:t>
            </a:r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4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Demonstration Speech?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 </a:t>
            </a:r>
            <a:r>
              <a:rPr lang="en-US" sz="4000" dirty="0">
                <a:solidFill>
                  <a:schemeClr val="tx1"/>
                </a:solidFill>
              </a:rPr>
              <a:t>Demonstration speech is written to </a:t>
            </a:r>
            <a:r>
              <a:rPr lang="en-US" sz="4000" b="1" dirty="0" smtClean="0">
                <a:solidFill>
                  <a:schemeClr val="accent1"/>
                </a:solidFill>
              </a:rPr>
              <a:t>EXPLAIN </a:t>
            </a:r>
            <a:r>
              <a:rPr lang="en-US" sz="4000" dirty="0">
                <a:solidFill>
                  <a:schemeClr val="tx1"/>
                </a:solidFill>
              </a:rPr>
              <a:t>and </a:t>
            </a:r>
            <a:r>
              <a:rPr lang="en-US" sz="4000" b="1" dirty="0" smtClean="0">
                <a:solidFill>
                  <a:schemeClr val="accent1"/>
                </a:solidFill>
              </a:rPr>
              <a:t>SHOW</a:t>
            </a:r>
            <a:r>
              <a:rPr lang="en-US" sz="4000" b="1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people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accent1"/>
                </a:solidFill>
              </a:rPr>
              <a:t>HOW</a:t>
            </a:r>
            <a:r>
              <a:rPr lang="en-US" sz="4000" b="1" dirty="0" smtClean="0"/>
              <a:t> </a:t>
            </a:r>
            <a:r>
              <a:rPr lang="en-US" sz="4000" dirty="0">
                <a:solidFill>
                  <a:schemeClr val="tx1"/>
                </a:solidFill>
              </a:rPr>
              <a:t>to do something. This might involve using various types of visual aids, or handout to ensure the effectiveness of the instructions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chemeClr val="tx1"/>
                </a:solidFill>
              </a:rPr>
              <a:t>General Purpose:  </a:t>
            </a:r>
            <a:r>
              <a:rPr lang="en-US" sz="3600" dirty="0">
                <a:solidFill>
                  <a:schemeClr val="tx1"/>
                </a:solidFill>
              </a:rPr>
              <a:t>To Demonstrate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chemeClr val="tx1"/>
                </a:solidFill>
              </a:rPr>
              <a:t>Specific Purpose:</a:t>
            </a:r>
            <a:r>
              <a:rPr lang="en-US" sz="3600" dirty="0">
                <a:solidFill>
                  <a:schemeClr val="tx1"/>
                </a:solidFill>
              </a:rPr>
              <a:t> Determine the specific purpose of your speech topics. State it in one simple sentence. For example: I want to demonstrate how to ……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6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TIME LIMIT:  </a:t>
            </a:r>
            <a:r>
              <a:rPr lang="en-US" dirty="0">
                <a:solidFill>
                  <a:schemeClr val="tx1"/>
                </a:solidFill>
              </a:rPr>
              <a:t>7-10 </a:t>
            </a:r>
            <a:r>
              <a:rPr lang="en-US" dirty="0" smtClean="0">
                <a:solidFill>
                  <a:schemeClr val="tx1"/>
                </a:solidFill>
              </a:rPr>
              <a:t>minutes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OUTLINE:  </a:t>
            </a:r>
            <a:r>
              <a:rPr lang="en-US" dirty="0">
                <a:solidFill>
                  <a:schemeClr val="tx1"/>
                </a:solidFill>
              </a:rPr>
              <a:t>Due one week prior to due date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NOTECARDS: </a:t>
            </a:r>
            <a:r>
              <a:rPr lang="en-US" dirty="0">
                <a:solidFill>
                  <a:schemeClr val="tx1"/>
                </a:solidFill>
              </a:rPr>
              <a:t>Turn in the day of the speech.</a:t>
            </a: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SOURCE CARDS: </a:t>
            </a:r>
            <a:r>
              <a:rPr lang="en-US" dirty="0">
                <a:solidFill>
                  <a:schemeClr val="tx1"/>
                </a:solidFill>
              </a:rPr>
              <a:t>5 sources, turn in day of speech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VISUAL AIDS:</a:t>
            </a:r>
            <a:r>
              <a:rPr lang="en-US" dirty="0">
                <a:solidFill>
                  <a:schemeClr val="tx1"/>
                </a:solidFill>
              </a:rPr>
              <a:t>  minimum of 2… but  no limit.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DRESS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 DRESS APPROPRIATELY FOR THE DEMONSTRATION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/>
                </a:solidFill>
              </a:rPr>
              <a:t>TO DEMONSTRATE 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IS </a:t>
            </a:r>
            <a:r>
              <a:rPr lang="en-US" sz="3600" b="1" dirty="0">
                <a:solidFill>
                  <a:schemeClr val="accent1"/>
                </a:solidFill>
              </a:rPr>
              <a:t>TO SHOW…….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How To Make ...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How To Fix ...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How To Use ...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How To Do ...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How ... Works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How ... Is Done, </a:t>
            </a:r>
            <a:endParaRPr lang="en-US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Produced </a:t>
            </a:r>
            <a:r>
              <a:rPr lang="en-US" dirty="0">
                <a:solidFill>
                  <a:schemeClr val="tx1"/>
                </a:solidFill>
              </a:rPr>
              <a:t>or Made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600200"/>
            <a:ext cx="4648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Your speech should show how to do something as well as give information and facts about its background and/or history.</a:t>
            </a:r>
          </a:p>
          <a:p>
            <a:endParaRPr lang="en-US" sz="2800" dirty="0"/>
          </a:p>
          <a:p>
            <a:r>
              <a:rPr lang="en-US" sz="2800" dirty="0"/>
              <a:t>KNOW YOUR AUDIENCE…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Who are they - demographics?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What are their interests?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What do they like?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What are their needs?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DON’T FORGET…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to pick a topic you know how to do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That will fit into the time limit  (not too short or too </a:t>
            </a:r>
            <a:r>
              <a:rPr lang="en-US" dirty="0" smtClean="0">
                <a:solidFill>
                  <a:schemeClr val="tx1"/>
                </a:solidFill>
              </a:rPr>
              <a:t>long)</a:t>
            </a: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That will keep your audience’s </a:t>
            </a:r>
            <a:r>
              <a:rPr lang="en-US" dirty="0" smtClean="0">
                <a:solidFill>
                  <a:schemeClr val="tx1"/>
                </a:solidFill>
              </a:rPr>
              <a:t>attention!</a:t>
            </a: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That can be demonstrated either in the room or somewhere on the school boundaries with props/visual aids that you can manage well and/or are accessible.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7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Demonstration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3429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Food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Drink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Household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Sports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Recreation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Health </a:t>
            </a:r>
            <a:r>
              <a:rPr lang="en-US" dirty="0">
                <a:solidFill>
                  <a:schemeClr val="tx1"/>
                </a:solidFill>
              </a:rPr>
              <a:t>&amp; </a:t>
            </a:r>
            <a:r>
              <a:rPr lang="en-US" dirty="0" smtClean="0">
                <a:solidFill>
                  <a:schemeClr val="tx1"/>
                </a:solidFill>
              </a:rPr>
              <a:t>Beauty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Home Improvement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Dancing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Instruments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Fashion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905000"/>
            <a:ext cx="3429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Decorations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Nature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Magic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Food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Construction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Animals</a:t>
            </a:r>
          </a:p>
        </p:txBody>
      </p:sp>
    </p:spTree>
    <p:extLst>
      <p:ext uri="{BB962C8B-B14F-4D97-AF65-F5344CB8AC3E}">
        <p14:creationId xmlns:p14="http://schemas.microsoft.com/office/powerpoint/2010/main" val="15159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Demonstration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3581400" cy="4953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dirty="0">
                <a:solidFill>
                  <a:schemeClr val="tx1"/>
                </a:solidFill>
              </a:rPr>
              <a:t>to tie a tie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be a vegetarian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change oil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create a mask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perform </a:t>
            </a:r>
            <a:r>
              <a:rPr lang="en-US" sz="8800" dirty="0" err="1">
                <a:solidFill>
                  <a:schemeClr val="tx1"/>
                </a:solidFill>
              </a:rPr>
              <a:t>tai’chi</a:t>
            </a:r>
            <a:r>
              <a:rPr lang="en-US" sz="8800" dirty="0">
                <a:solidFill>
                  <a:schemeClr val="tx1"/>
                </a:solidFill>
              </a:rPr>
              <a:t> chi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play piano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 smtClean="0">
                <a:solidFill>
                  <a:schemeClr val="tx1"/>
                </a:solidFill>
              </a:rPr>
              <a:t>to </a:t>
            </a:r>
            <a:r>
              <a:rPr lang="en-US" sz="8800" dirty="0">
                <a:solidFill>
                  <a:schemeClr val="tx1"/>
                </a:solidFill>
              </a:rPr>
              <a:t>do a cheerleading routine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 smtClean="0">
                <a:solidFill>
                  <a:schemeClr val="tx1"/>
                </a:solidFill>
              </a:rPr>
              <a:t>to </a:t>
            </a:r>
            <a:r>
              <a:rPr lang="en-US" sz="8800" dirty="0">
                <a:solidFill>
                  <a:schemeClr val="tx1"/>
                </a:solidFill>
              </a:rPr>
              <a:t>make a pineapple upside down cake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 dance the waltz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plan a wedding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 smtClean="0">
                <a:solidFill>
                  <a:schemeClr val="tx1"/>
                </a:solidFill>
              </a:rPr>
              <a:t>to  </a:t>
            </a:r>
            <a:r>
              <a:rPr lang="en-US" sz="8800" dirty="0">
                <a:solidFill>
                  <a:schemeClr val="tx1"/>
                </a:solidFill>
              </a:rPr>
              <a:t>paint </a:t>
            </a:r>
            <a:r>
              <a:rPr lang="en-US" sz="8800" dirty="0" smtClean="0">
                <a:solidFill>
                  <a:schemeClr val="tx1"/>
                </a:solidFill>
              </a:rPr>
              <a:t>flowers</a:t>
            </a:r>
            <a:r>
              <a:rPr lang="en-US" sz="8800" dirty="0">
                <a:solidFill>
                  <a:schemeClr val="tx1"/>
                </a:solidFill>
              </a:rPr>
              <a:t/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</a:t>
            </a:r>
            <a:r>
              <a:rPr lang="en-US" sz="8800" dirty="0" smtClean="0">
                <a:solidFill>
                  <a:schemeClr val="tx1"/>
                </a:solidFill>
              </a:rPr>
              <a:t>play guitar </a:t>
            </a:r>
            <a:r>
              <a:rPr lang="en-US" sz="8800" dirty="0">
                <a:solidFill>
                  <a:schemeClr val="tx1"/>
                </a:solidFill>
              </a:rPr>
              <a:t/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make home made ice cream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</a:t>
            </a:r>
            <a:r>
              <a:rPr lang="en-US" sz="8800" dirty="0" smtClean="0">
                <a:solidFill>
                  <a:schemeClr val="tx1"/>
                </a:solidFill>
              </a:rPr>
              <a:t>change </a:t>
            </a:r>
            <a:r>
              <a:rPr lang="en-US" sz="8800" dirty="0">
                <a:solidFill>
                  <a:schemeClr val="tx1"/>
                </a:solidFill>
              </a:rPr>
              <a:t>a tire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to dance the hula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752600"/>
            <a:ext cx="3810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to make your garden full of flowers year around </a:t>
            </a:r>
            <a:br>
              <a:rPr lang="en-US" sz="2200" dirty="0"/>
            </a:br>
            <a:r>
              <a:rPr lang="en-US" sz="2200" dirty="0"/>
              <a:t>to throw a curve ball</a:t>
            </a:r>
            <a:br>
              <a:rPr lang="en-US" sz="2200" dirty="0"/>
            </a:br>
            <a:r>
              <a:rPr lang="en-US" sz="2200" dirty="0"/>
              <a:t>to make won-tons</a:t>
            </a:r>
            <a:br>
              <a:rPr lang="en-US" sz="2200" dirty="0"/>
            </a:br>
            <a:r>
              <a:rPr lang="en-US" sz="2200" dirty="0"/>
              <a:t>to Irish dance</a:t>
            </a:r>
            <a:br>
              <a:rPr lang="en-US" sz="2200" dirty="0"/>
            </a:br>
            <a:r>
              <a:rPr lang="en-US" sz="2200" dirty="0"/>
              <a:t>to make a fast summer salad </a:t>
            </a:r>
            <a:br>
              <a:rPr lang="en-US" sz="2200" dirty="0"/>
            </a:br>
            <a:r>
              <a:rPr lang="en-US" sz="2200" dirty="0"/>
              <a:t>to make a new candle out of old ones </a:t>
            </a:r>
            <a:br>
              <a:rPr lang="en-US" sz="2200" dirty="0"/>
            </a:br>
            <a:r>
              <a:rPr lang="en-US" sz="2200" dirty="0"/>
              <a:t>to make a dress </a:t>
            </a:r>
            <a:br>
              <a:rPr lang="en-US" sz="2200" dirty="0"/>
            </a:br>
            <a:r>
              <a:rPr lang="en-US" sz="2200" dirty="0"/>
              <a:t>to make a birthday cake</a:t>
            </a:r>
            <a:br>
              <a:rPr lang="en-US" sz="2200" dirty="0"/>
            </a:br>
            <a:r>
              <a:rPr lang="en-US" sz="2200" dirty="0"/>
              <a:t>to carve a </a:t>
            </a:r>
            <a:r>
              <a:rPr lang="en-US" sz="2200" dirty="0" smtClean="0"/>
              <a:t>pumpkin</a:t>
            </a:r>
          </a:p>
          <a:p>
            <a:r>
              <a:rPr lang="en-US" sz="2200" dirty="0" smtClean="0"/>
              <a:t>to style your hair </a:t>
            </a:r>
            <a:br>
              <a:rPr lang="en-US" sz="2200" dirty="0" smtClean="0"/>
            </a:br>
            <a:r>
              <a:rPr lang="en-US" sz="2200" dirty="0" smtClean="0"/>
              <a:t>to greet Japanese people </a:t>
            </a:r>
            <a:br>
              <a:rPr lang="en-US" sz="2200" dirty="0" smtClean="0"/>
            </a:br>
            <a:r>
              <a:rPr lang="en-US" sz="2200" dirty="0" smtClean="0"/>
              <a:t>to juggle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Demonstration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86"/>
            <a:ext cx="4191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to do a slam dunk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do laundry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make origami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tie a square knot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do basic judo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make lasagna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sing a </a:t>
            </a:r>
            <a:r>
              <a:rPr lang="en-US" dirty="0" smtClean="0">
                <a:solidFill>
                  <a:schemeClr val="tx1"/>
                </a:solidFill>
              </a:rPr>
              <a:t>song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make a sweet dessert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ski, wakeboard, etc.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make sand castles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iron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throw a fast pitch ball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 saddle a horse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make a golf swing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1600200"/>
            <a:ext cx="4038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to prevent injury </a:t>
            </a:r>
            <a:br>
              <a:rPr lang="en-US" sz="2200" dirty="0"/>
            </a:br>
            <a:r>
              <a:rPr lang="en-US" sz="2200" dirty="0"/>
              <a:t>to develop the best serve in a tennis game </a:t>
            </a:r>
            <a:br>
              <a:rPr lang="en-US" sz="2200" dirty="0"/>
            </a:br>
            <a:r>
              <a:rPr lang="en-US" sz="2200" dirty="0"/>
              <a:t>to exercise</a:t>
            </a:r>
            <a:br>
              <a:rPr lang="en-US" sz="2200" dirty="0"/>
            </a:br>
            <a:r>
              <a:rPr lang="en-US" sz="2200" dirty="0"/>
              <a:t>to do yoga </a:t>
            </a:r>
            <a:br>
              <a:rPr lang="en-US" sz="2200" dirty="0"/>
            </a:br>
            <a:r>
              <a:rPr lang="en-US" sz="2200" dirty="0"/>
              <a:t>to speak Italian </a:t>
            </a:r>
            <a:br>
              <a:rPr lang="en-US" sz="2200" dirty="0"/>
            </a:br>
            <a:r>
              <a:rPr lang="en-US" sz="2200" dirty="0"/>
              <a:t>to memorize</a:t>
            </a:r>
            <a:br>
              <a:rPr lang="en-US" sz="2200" dirty="0"/>
            </a:br>
            <a:r>
              <a:rPr lang="en-US" sz="2200" dirty="0"/>
              <a:t>to do standup comedy</a:t>
            </a:r>
            <a:br>
              <a:rPr lang="en-US" sz="2200" dirty="0"/>
            </a:br>
            <a:r>
              <a:rPr lang="en-US" sz="2200" dirty="0"/>
              <a:t>to do a back handspring</a:t>
            </a:r>
            <a:br>
              <a:rPr lang="en-US" sz="2200" dirty="0"/>
            </a:br>
            <a:r>
              <a:rPr lang="en-US" sz="2200" dirty="0"/>
              <a:t>to write a song/poetry</a:t>
            </a:r>
            <a:br>
              <a:rPr lang="en-US" sz="2200" dirty="0"/>
            </a:br>
            <a:r>
              <a:rPr lang="en-US" sz="2200" dirty="0"/>
              <a:t>to play golf</a:t>
            </a:r>
            <a:br>
              <a:rPr lang="en-US" sz="2200" dirty="0"/>
            </a:br>
            <a:r>
              <a:rPr lang="en-US" sz="2200" dirty="0"/>
              <a:t>to do ballet</a:t>
            </a:r>
            <a:br>
              <a:rPr lang="en-US" sz="2200" dirty="0"/>
            </a:br>
            <a:r>
              <a:rPr lang="en-US" sz="2200" dirty="0"/>
              <a:t>to speak a different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>
                <a:solidFill>
                  <a:schemeClr val="accent1"/>
                </a:solidFill>
              </a:rPr>
              <a:t>HOOK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or motivate </a:t>
            </a:r>
            <a:r>
              <a:rPr lang="en-US" sz="2400" dirty="0">
                <a:solidFill>
                  <a:schemeClr val="tx1"/>
                </a:solidFill>
              </a:rPr>
              <a:t>your audience by getting their </a:t>
            </a:r>
            <a:r>
              <a:rPr lang="en-US" sz="2400" dirty="0" smtClean="0">
                <a:solidFill>
                  <a:schemeClr val="tx1"/>
                </a:solidFill>
              </a:rPr>
              <a:t>attention.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State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b="1" i="1" dirty="0">
                <a:solidFill>
                  <a:schemeClr val="accent1"/>
                </a:solidFill>
              </a:rPr>
              <a:t>purpose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of your speech… what you are going to teach </a:t>
            </a:r>
            <a:r>
              <a:rPr lang="en-US" sz="2400" dirty="0" smtClean="0">
                <a:solidFill>
                  <a:schemeClr val="tx1"/>
                </a:solidFill>
              </a:rPr>
              <a:t>them.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Preview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main points…. No need to list the steps, just give a general idea of what is to </a:t>
            </a:r>
            <a:r>
              <a:rPr lang="en-US" sz="2400" dirty="0" smtClean="0">
                <a:solidFill>
                  <a:schemeClr val="tx1"/>
                </a:solidFill>
              </a:rPr>
              <a:t>come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Give </a:t>
            </a:r>
            <a:r>
              <a:rPr lang="en-US" sz="2400" dirty="0">
                <a:solidFill>
                  <a:schemeClr val="tx1"/>
                </a:solidFill>
              </a:rPr>
              <a:t>the audience a </a:t>
            </a:r>
            <a:r>
              <a:rPr lang="en-US" sz="2400" b="1" i="1" dirty="0">
                <a:solidFill>
                  <a:schemeClr val="accent1"/>
                </a:solidFill>
              </a:rPr>
              <a:t>reason to listen</a:t>
            </a:r>
            <a:r>
              <a:rPr lang="en-US" sz="2400" dirty="0">
                <a:solidFill>
                  <a:schemeClr val="tx1"/>
                </a:solidFill>
              </a:rPr>
              <a:t>...a use that might apply to them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3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144</TotalTime>
  <Words>649</Words>
  <Application>Microsoft Office PowerPoint</Application>
  <PresentationFormat>On-screen Show (4:3)</PresentationFormat>
  <Paragraphs>145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Decatur</vt:lpstr>
      <vt:lpstr>DEMONSTRATION SPEECH</vt:lpstr>
      <vt:lpstr>What is a Demonstration Speech?</vt:lpstr>
      <vt:lpstr>Assignment</vt:lpstr>
      <vt:lpstr>Demonstration Topics</vt:lpstr>
      <vt:lpstr>Demonstration Topics</vt:lpstr>
      <vt:lpstr>General Demonstration Topics</vt:lpstr>
      <vt:lpstr>Specific Demonstration Topics</vt:lpstr>
      <vt:lpstr>Specific Demonstration Topics</vt:lpstr>
      <vt:lpstr>Introduction</vt:lpstr>
      <vt:lpstr>Body</vt:lpstr>
      <vt:lpstr>Conclusion</vt:lpstr>
      <vt:lpstr>Outline</vt:lpstr>
      <vt:lpstr>NOTECARDS</vt:lpstr>
      <vt:lpstr>SOURCE CARD</vt:lpstr>
      <vt:lpstr>VISUAL AIDS</vt:lpstr>
      <vt:lpstr>Practice Delivering the Speech 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SPEECH</dc:title>
  <dc:creator>Parkway</dc:creator>
  <cp:lastModifiedBy>Windows User</cp:lastModifiedBy>
  <cp:revision>15</cp:revision>
  <dcterms:created xsi:type="dcterms:W3CDTF">2014-03-11T17:56:12Z</dcterms:created>
  <dcterms:modified xsi:type="dcterms:W3CDTF">2014-07-09T03:50:56Z</dcterms:modified>
</cp:coreProperties>
</file>