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62" r:id="rId5"/>
    <p:sldId id="264" r:id="rId6"/>
    <p:sldId id="265" r:id="rId7"/>
    <p:sldId id="266" r:id="rId8"/>
    <p:sldId id="267" r:id="rId9"/>
    <p:sldId id="259" r:id="rId10"/>
    <p:sldId id="260" r:id="rId11"/>
    <p:sldId id="261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891611-4A90-4A57-A096-58B0C4031B3B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5DB609-C653-43DC-8328-A505DC4A0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340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5DB609-C653-43DC-8328-A505DC4A013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694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819400"/>
            <a:ext cx="8686800" cy="1470025"/>
          </a:xfrm>
        </p:spPr>
        <p:txBody>
          <a:bodyPr anchor="b">
            <a:noAutofit/>
          </a:bodyPr>
          <a:lstStyle>
            <a:lvl1pPr>
              <a:defRPr sz="72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4800600"/>
            <a:ext cx="8001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7D11-77D4-45F6-B7E5-3BF3C3BF568D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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62399" y="4392168"/>
            <a:ext cx="1219200" cy="365125"/>
          </a:xfrm>
        </p:spPr>
        <p:txBody>
          <a:bodyPr/>
          <a:lstStyle>
            <a:lvl1pPr algn="ctr">
              <a:defRPr sz="2400">
                <a:latin typeface="+mj-lt"/>
              </a:defRPr>
            </a:lvl1pPr>
          </a:lstStyle>
          <a:p>
            <a:fld id="{0BB844CE-5BA8-4173-A363-D8439D31D549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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7D11-77D4-45F6-B7E5-3BF3C3BF568D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844CE-5BA8-4173-A363-D8439D31D5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4591050" y="2409824"/>
            <a:ext cx="6858000" cy="2038351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4668203" y="2570797"/>
            <a:ext cx="6858000" cy="171640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74638"/>
            <a:ext cx="1447800" cy="5851525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35317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7D11-77D4-45F6-B7E5-3BF3C3BF568D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356350"/>
            <a:ext cx="762000" cy="365125"/>
          </a:xfrm>
        </p:spPr>
        <p:txBody>
          <a:bodyPr/>
          <a:lstStyle/>
          <a:p>
            <a:fld id="{0BB844CE-5BA8-4173-A363-D8439D31D54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 rot="5400000">
            <a:off x="3681476" y="3354324"/>
            <a:ext cx="6858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7D11-77D4-45F6-B7E5-3BF3C3BF568D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844CE-5BA8-4173-A363-D8439D31D5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819400"/>
            <a:ext cx="8686800" cy="1463040"/>
          </a:xfrm>
        </p:spPr>
        <p:txBody>
          <a:bodyPr anchor="b" anchorCtr="0">
            <a:noAutofit/>
          </a:bodyPr>
          <a:lstStyle>
            <a:lvl1pPr algn="ctr">
              <a:defRPr sz="7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4800600"/>
            <a:ext cx="8001000" cy="5486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7D11-77D4-45F6-B7E5-3BF3C3BF568D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352" y="4389120"/>
            <a:ext cx="1216152" cy="365125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fld id="{0BB844CE-5BA8-4173-A363-D8439D31D54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</a:t>
            </a:r>
            <a:endParaRPr lang="en-US" sz="3200" spc="15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</a:t>
            </a:r>
            <a:endParaRPr lang="en-US" sz="3200" spc="150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7D11-77D4-45F6-B7E5-3BF3C3BF568D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844CE-5BA8-4173-A363-D8439D31D5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7D11-77D4-45F6-B7E5-3BF3C3BF568D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844CE-5BA8-4173-A363-D8439D31D5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7D11-77D4-45F6-B7E5-3BF3C3BF568D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844CE-5BA8-4173-A363-D8439D31D5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7D11-77D4-45F6-B7E5-3BF3C3BF568D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844CE-5BA8-4173-A363-D8439D31D5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719072"/>
            <a:ext cx="8247888" cy="4535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7D11-77D4-45F6-B7E5-3BF3C3BF568D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844CE-5BA8-4173-A363-D8439D31D54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717040"/>
            <a:ext cx="8249920" cy="453136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7D11-77D4-45F6-B7E5-3BF3C3BF568D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844CE-5BA8-4173-A363-D8439D31D54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5638800" cy="100584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28600"/>
            <a:ext cx="2819400" cy="100584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0584"/>
            <a:ext cx="9144000" cy="1453896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7641"/>
            <a:ext cx="9144000" cy="1154314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E3F7D11-77D4-45F6-B7E5-3BF3C3BF568D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B844CE-5BA8-4173-A363-D8439D31D54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1368552"/>
            <a:ext cx="9144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0" kern="1200" cap="none" spc="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Courier New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DEMONSTRATION SPEECH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600" i="1" dirty="0" smtClean="0">
                <a:latin typeface="Imprint MT Shadow" panose="04020605060303030202" pitchFamily="82" charset="0"/>
              </a:rPr>
              <a:t>The “how to” speech!</a:t>
            </a:r>
            <a:endParaRPr lang="en-US" sz="3600" i="1" dirty="0">
              <a:latin typeface="Imprint MT Shadow" panose="0402060506030303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28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State </a:t>
            </a:r>
            <a:r>
              <a:rPr lang="en-US" dirty="0">
                <a:solidFill>
                  <a:schemeClr val="tx1"/>
                </a:solidFill>
              </a:rPr>
              <a:t>your </a:t>
            </a:r>
            <a:r>
              <a:rPr lang="en-US" b="1" i="1" dirty="0">
                <a:solidFill>
                  <a:schemeClr val="accent1"/>
                </a:solidFill>
              </a:rPr>
              <a:t>background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with this skill  (when did you learn it and why your chose it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>
                <a:solidFill>
                  <a:schemeClr val="tx1"/>
                </a:solidFill>
              </a:rPr>
              <a:t>Give some </a:t>
            </a:r>
            <a:r>
              <a:rPr lang="en-US" b="1" i="1" dirty="0">
                <a:solidFill>
                  <a:schemeClr val="accent1"/>
                </a:solidFill>
              </a:rPr>
              <a:t>factual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  <a:r>
              <a:rPr lang="en-US" b="1" i="1" dirty="0">
                <a:solidFill>
                  <a:schemeClr val="accent1"/>
                </a:solidFill>
              </a:rPr>
              <a:t>information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(history of the skill, or popularity of it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pPr lvl="0"/>
            <a:endParaRPr lang="en-US" dirty="0"/>
          </a:p>
          <a:p>
            <a:pPr lvl="0"/>
            <a:r>
              <a:rPr lang="en-US" b="1" i="1" dirty="0">
                <a:solidFill>
                  <a:schemeClr val="accent1"/>
                </a:solidFill>
              </a:rPr>
              <a:t>Instructions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- Providing clear and concise instructions on how to complete a task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Task Breakdown - The task must be broken down in a logical format, step by step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Key Points - Key points must be emphasized including any safety issues</a:t>
            </a:r>
          </a:p>
        </p:txBody>
      </p:sp>
    </p:spTree>
    <p:extLst>
      <p:ext uri="{BB962C8B-B14F-4D97-AF65-F5344CB8AC3E}">
        <p14:creationId xmlns:p14="http://schemas.microsoft.com/office/powerpoint/2010/main" val="582294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</a:pPr>
            <a:r>
              <a:rPr lang="en-US" b="1" i="1" dirty="0" smtClean="0">
                <a:solidFill>
                  <a:schemeClr val="accent1"/>
                </a:solidFill>
              </a:rPr>
              <a:t>Review </a:t>
            </a:r>
            <a:r>
              <a:rPr lang="en-US" dirty="0" smtClean="0">
                <a:solidFill>
                  <a:schemeClr val="tx1"/>
                </a:solidFill>
              </a:rPr>
              <a:t>what was just covered in your speech.</a:t>
            </a:r>
          </a:p>
          <a:p>
            <a:pPr lvl="0">
              <a:lnSpc>
                <a:spcPct val="150000"/>
              </a:lnSpc>
            </a:pPr>
            <a:r>
              <a:rPr lang="en-US" b="1" i="1" dirty="0" smtClean="0">
                <a:solidFill>
                  <a:schemeClr val="accent1"/>
                </a:solidFill>
              </a:rPr>
              <a:t>Restate</a:t>
            </a:r>
            <a:r>
              <a:rPr lang="en-US" dirty="0" smtClean="0"/>
              <a:t> </a:t>
            </a:r>
            <a:r>
              <a:rPr lang="en-US" dirty="0">
                <a:solidFill>
                  <a:schemeClr val="tx1"/>
                </a:solidFill>
              </a:rPr>
              <a:t>your purpose.</a:t>
            </a:r>
          </a:p>
          <a:p>
            <a:pPr lvl="0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Tell us the </a:t>
            </a:r>
            <a:r>
              <a:rPr lang="en-US" b="1" i="1" dirty="0">
                <a:solidFill>
                  <a:schemeClr val="accent1"/>
                </a:solidFill>
              </a:rPr>
              <a:t>value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in knowing this skill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lvl="0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</a:rPr>
              <a:t>Leave us with a </a:t>
            </a:r>
            <a:r>
              <a:rPr lang="en-US" b="1" i="1" dirty="0" smtClean="0">
                <a:solidFill>
                  <a:schemeClr val="accent1"/>
                </a:solidFill>
              </a:rPr>
              <a:t>final punch!</a:t>
            </a:r>
            <a:endParaRPr lang="en-US" b="1" i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168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43434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5"/>
                </a:solidFill>
              </a:rPr>
              <a:t>I. INTRODUCTION:</a:t>
            </a:r>
            <a:r>
              <a:rPr lang="en-US" b="1" dirty="0">
                <a:solidFill>
                  <a:schemeClr val="accent5"/>
                </a:solidFill>
              </a:rPr>
              <a:t> 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A. Attention Getter: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 </a:t>
            </a:r>
            <a:r>
              <a:rPr lang="en-US" dirty="0" smtClean="0">
                <a:solidFill>
                  <a:schemeClr val="tx1"/>
                </a:solidFill>
              </a:rPr>
              <a:t>B</a:t>
            </a:r>
            <a:r>
              <a:rPr lang="en-US" dirty="0">
                <a:solidFill>
                  <a:schemeClr val="tx1"/>
                </a:solidFill>
              </a:rPr>
              <a:t>. Purpose: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 </a:t>
            </a:r>
            <a:r>
              <a:rPr lang="en-US" dirty="0" smtClean="0">
                <a:solidFill>
                  <a:schemeClr val="tx1"/>
                </a:solidFill>
              </a:rPr>
              <a:t>C</a:t>
            </a:r>
            <a:r>
              <a:rPr lang="en-US" dirty="0">
                <a:solidFill>
                  <a:schemeClr val="tx1"/>
                </a:solidFill>
              </a:rPr>
              <a:t>. Preview main points:  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1. My background with this skill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2. Some Factual information about this skill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3. Instructions / Task breakdown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 </a:t>
            </a:r>
            <a:r>
              <a:rPr lang="en-US" dirty="0" smtClean="0">
                <a:solidFill>
                  <a:schemeClr val="tx1"/>
                </a:solidFill>
              </a:rPr>
              <a:t>D</a:t>
            </a:r>
            <a:r>
              <a:rPr lang="en-US" dirty="0">
                <a:solidFill>
                  <a:schemeClr val="tx1"/>
                </a:solidFill>
              </a:rPr>
              <a:t>. Reason to listen: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67200" y="1579930"/>
            <a:ext cx="4724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 </a:t>
            </a:r>
            <a:r>
              <a:rPr lang="en-US" sz="2400" b="1" dirty="0" smtClean="0">
                <a:solidFill>
                  <a:schemeClr val="accent5"/>
                </a:solidFill>
              </a:rPr>
              <a:t>II.  </a:t>
            </a:r>
            <a:r>
              <a:rPr lang="en-US" sz="2400" b="1" dirty="0">
                <a:solidFill>
                  <a:schemeClr val="accent5"/>
                </a:solidFill>
              </a:rPr>
              <a:t>BODY</a:t>
            </a:r>
            <a:r>
              <a:rPr lang="en-US" sz="2400" b="1" dirty="0" smtClean="0">
                <a:solidFill>
                  <a:schemeClr val="accent5"/>
                </a:solidFill>
              </a:rPr>
              <a:t>:</a:t>
            </a:r>
          </a:p>
          <a:p>
            <a:pPr marL="457200" indent="-457200">
              <a:buAutoNum type="alphaUcPeriod"/>
            </a:pPr>
            <a:r>
              <a:rPr lang="en-US" sz="2400" dirty="0" smtClean="0"/>
              <a:t>My background </a:t>
            </a:r>
            <a:r>
              <a:rPr lang="en-US" sz="2400" dirty="0"/>
              <a:t>with this </a:t>
            </a:r>
            <a:r>
              <a:rPr lang="en-US" sz="2400" dirty="0" smtClean="0"/>
              <a:t>skill</a:t>
            </a:r>
          </a:p>
          <a:p>
            <a:r>
              <a:rPr lang="en-US" sz="2400" dirty="0"/>
              <a:t>B.   Some Factual info</a:t>
            </a:r>
          </a:p>
          <a:p>
            <a:r>
              <a:rPr lang="en-US" sz="2400" dirty="0"/>
              <a:t>       about this </a:t>
            </a:r>
            <a:r>
              <a:rPr lang="en-US" sz="2400" dirty="0" smtClean="0"/>
              <a:t>skill</a:t>
            </a:r>
          </a:p>
          <a:p>
            <a:r>
              <a:rPr lang="en-US" sz="2400" dirty="0"/>
              <a:t>C. Instructions / Task breakdown</a:t>
            </a:r>
          </a:p>
          <a:p>
            <a:endParaRPr lang="en-US" sz="2400" dirty="0" smtClean="0"/>
          </a:p>
          <a:p>
            <a:r>
              <a:rPr lang="en-US" sz="2400" b="1" dirty="0" smtClean="0">
                <a:solidFill>
                  <a:schemeClr val="accent5"/>
                </a:solidFill>
              </a:rPr>
              <a:t>INTERNAL SUMMARY</a:t>
            </a:r>
          </a:p>
          <a:p>
            <a:endParaRPr lang="en-US" sz="2400" dirty="0"/>
          </a:p>
          <a:p>
            <a:r>
              <a:rPr lang="en-US" sz="2400" b="1" dirty="0">
                <a:solidFill>
                  <a:schemeClr val="accent5"/>
                </a:solidFill>
              </a:rPr>
              <a:t>III. CONCLUSION:</a:t>
            </a:r>
          </a:p>
          <a:p>
            <a:r>
              <a:rPr lang="en-US" sz="2400" dirty="0"/>
              <a:t>A. Review Main points: </a:t>
            </a:r>
          </a:p>
          <a:p>
            <a:r>
              <a:rPr lang="en-US" sz="2400" dirty="0"/>
              <a:t>B. Restate Purpose:</a:t>
            </a:r>
          </a:p>
          <a:p>
            <a:r>
              <a:rPr lang="en-US" sz="2400" dirty="0"/>
              <a:t>C. What is the value in knowing this skill:</a:t>
            </a:r>
          </a:p>
          <a:p>
            <a:r>
              <a:rPr lang="en-US" sz="2400" dirty="0"/>
              <a:t>D. Final Punch</a:t>
            </a:r>
            <a:r>
              <a:rPr lang="en-US" sz="2400" dirty="0" smtClean="0"/>
              <a:t>: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7705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NOTECARDS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dirty="0">
                <a:solidFill>
                  <a:schemeClr val="tx1"/>
                </a:solidFill>
              </a:rPr>
              <a:t>1.  Use white index cards.</a:t>
            </a:r>
          </a:p>
          <a:p>
            <a:pPr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US" dirty="0">
                <a:solidFill>
                  <a:schemeClr val="tx1"/>
                </a:solidFill>
              </a:rPr>
              <a:t>Make an outline for the body of your speech WITH KEY POINTS.</a:t>
            </a:r>
          </a:p>
          <a:p>
            <a:pPr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US" dirty="0">
                <a:solidFill>
                  <a:schemeClr val="tx1"/>
                </a:solidFill>
              </a:rPr>
              <a:t>Write out any transitions (review/previews) </a:t>
            </a:r>
          </a:p>
          <a:p>
            <a:pPr marL="0" indent="0">
              <a:buNone/>
              <a:defRPr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  <a:defRPr/>
            </a:pPr>
            <a:r>
              <a:rPr lang="en-US" dirty="0">
                <a:solidFill>
                  <a:schemeClr val="tx1"/>
                </a:solidFill>
              </a:rPr>
              <a:t>2.  Keep in mind that your card is graded for neatness as well as completeness--you can't speak WELL from messy and cluttered notes.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592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 CARD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>
                <a:solidFill>
                  <a:schemeClr val="tx1"/>
                </a:solidFill>
              </a:rPr>
              <a:t>a.  Turn in 5 3x5 note cards each with complete bibliography of at least 5 published sources  (within the last 5 </a:t>
            </a:r>
            <a:r>
              <a:rPr lang="en-US" altLang="en-US" dirty="0" err="1">
                <a:solidFill>
                  <a:schemeClr val="tx1"/>
                </a:solidFill>
              </a:rPr>
              <a:t>yrs</a:t>
            </a:r>
            <a:r>
              <a:rPr lang="en-US" altLang="en-US" dirty="0">
                <a:solidFill>
                  <a:schemeClr val="tx1"/>
                </a:solidFill>
              </a:rPr>
              <a:t>) </a:t>
            </a:r>
          </a:p>
          <a:p>
            <a:pPr marL="0" indent="0">
              <a:buNone/>
            </a:pPr>
            <a:endParaRPr lang="en-US" alt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en-US" dirty="0">
                <a:solidFill>
                  <a:schemeClr val="tx1"/>
                </a:solidFill>
              </a:rPr>
              <a:t>b. No more than three of the sources can come from the Internet, and all Internet sources should include a complete reference not just a URL address.</a:t>
            </a:r>
          </a:p>
          <a:p>
            <a:pPr marL="0" indent="0">
              <a:buNone/>
            </a:pPr>
            <a:r>
              <a:rPr lang="en-US" altLang="en-US" dirty="0">
                <a:solidFill>
                  <a:schemeClr val="tx1"/>
                </a:solidFill>
              </a:rPr>
              <a:t> </a:t>
            </a:r>
          </a:p>
          <a:p>
            <a:pPr marL="0" indent="0">
              <a:buNone/>
            </a:pPr>
            <a:r>
              <a:rPr lang="en-US" altLang="en-US" dirty="0">
                <a:solidFill>
                  <a:schemeClr val="tx1"/>
                </a:solidFill>
              </a:rPr>
              <a:t>c.  Dictionaries and encyclopedias will only count as ONE source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408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AIDS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en-US" b="1" dirty="0"/>
              <a:t> 1.</a:t>
            </a:r>
            <a:r>
              <a:rPr lang="en-US" dirty="0"/>
              <a:t>  </a:t>
            </a:r>
            <a:r>
              <a:rPr lang="en-US" b="1" dirty="0"/>
              <a:t>Visual aids should be used to enhance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the explanation of the topic.  It is not to take the place of information. Should be well prepared and incorporated into the speech.</a:t>
            </a:r>
          </a:p>
          <a:p>
            <a:pPr fontAlgn="auto">
              <a:spcAft>
                <a:spcPts val="0"/>
              </a:spcAft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b="1" dirty="0"/>
              <a:t>2. Ask yourself these questions about your visual aid…</a:t>
            </a:r>
            <a:endParaRPr lang="en-US" dirty="0"/>
          </a:p>
          <a:p>
            <a:pPr lvl="1"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Is the visual aid accurate and contains NO spelling / fact errors, and is it up to date?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Can the audience see the aid easily from the back of the room?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Is the information neat with adequate spacing and contrasting colors?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Is the visual aid SIMPLE and not cluttered with too many details?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053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Practice Delivering the Speech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82724"/>
            <a:ext cx="4114800" cy="4525963"/>
          </a:xfrm>
        </p:spPr>
        <p:txBody>
          <a:bodyPr/>
          <a:lstStyle/>
          <a:p>
            <a:r>
              <a:rPr lang="en-US" sz="2800" b="1" dirty="0" smtClean="0"/>
              <a:t>VOCAL DELIVERY</a:t>
            </a:r>
          </a:p>
          <a:p>
            <a:pPr lvl="2">
              <a:defRPr/>
            </a:pPr>
            <a:r>
              <a:rPr lang="en-US" altLang="en-US" sz="2800" dirty="0" smtClean="0">
                <a:solidFill>
                  <a:schemeClr val="tx1"/>
                </a:solidFill>
              </a:rPr>
              <a:t>Volume</a:t>
            </a:r>
          </a:p>
          <a:p>
            <a:pPr lvl="2">
              <a:defRPr/>
            </a:pPr>
            <a:r>
              <a:rPr lang="en-US" altLang="en-US" sz="2800" dirty="0" smtClean="0">
                <a:solidFill>
                  <a:schemeClr val="tx1"/>
                </a:solidFill>
              </a:rPr>
              <a:t>Rate</a:t>
            </a:r>
            <a:endParaRPr lang="en-US" altLang="en-US" sz="2800" dirty="0">
              <a:solidFill>
                <a:schemeClr val="tx1"/>
              </a:solidFill>
            </a:endParaRPr>
          </a:p>
          <a:p>
            <a:pPr lvl="2">
              <a:defRPr/>
            </a:pPr>
            <a:r>
              <a:rPr lang="en-US" altLang="en-US" sz="2800" dirty="0">
                <a:solidFill>
                  <a:schemeClr val="tx1"/>
                </a:solidFill>
              </a:rPr>
              <a:t>Pitch</a:t>
            </a:r>
          </a:p>
          <a:p>
            <a:pPr lvl="2">
              <a:defRPr/>
            </a:pPr>
            <a:r>
              <a:rPr lang="en-US" altLang="en-US" sz="2800" dirty="0">
                <a:solidFill>
                  <a:schemeClr val="tx1"/>
                </a:solidFill>
              </a:rPr>
              <a:t>Variety</a:t>
            </a:r>
          </a:p>
          <a:p>
            <a:pPr lvl="2">
              <a:defRPr/>
            </a:pPr>
            <a:r>
              <a:rPr lang="en-US" altLang="en-US" sz="2800" dirty="0">
                <a:solidFill>
                  <a:schemeClr val="tx1"/>
                </a:solidFill>
              </a:rPr>
              <a:t>Pronunciation</a:t>
            </a:r>
          </a:p>
          <a:p>
            <a:pPr lvl="2">
              <a:defRPr/>
            </a:pPr>
            <a:r>
              <a:rPr lang="en-US" altLang="en-US" sz="2800" dirty="0">
                <a:solidFill>
                  <a:schemeClr val="tx1"/>
                </a:solidFill>
              </a:rPr>
              <a:t>Articulation</a:t>
            </a:r>
          </a:p>
          <a:p>
            <a:pPr fontAlgn="auto">
              <a:spcAft>
                <a:spcPts val="0"/>
              </a:spcAft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419600" y="1752599"/>
            <a:ext cx="411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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Courier New" pitchFamily="49" charset="0"/>
              <a:buChar char="o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/>
              <a:t>NONVERBAL DELIVERY</a:t>
            </a:r>
          </a:p>
          <a:p>
            <a:pPr lvl="2">
              <a:defRPr/>
            </a:pPr>
            <a:r>
              <a:rPr lang="en-US" altLang="en-US" sz="2800" dirty="0">
                <a:solidFill>
                  <a:schemeClr val="tx1"/>
                </a:solidFill>
              </a:rPr>
              <a:t>Facial expressions</a:t>
            </a:r>
          </a:p>
          <a:p>
            <a:pPr lvl="2">
              <a:defRPr/>
            </a:pPr>
            <a:r>
              <a:rPr lang="en-US" altLang="en-US" sz="2800" dirty="0">
                <a:solidFill>
                  <a:schemeClr val="tx1"/>
                </a:solidFill>
              </a:rPr>
              <a:t>Gestures</a:t>
            </a:r>
          </a:p>
          <a:p>
            <a:pPr lvl="2">
              <a:defRPr/>
            </a:pPr>
            <a:r>
              <a:rPr lang="en-US" altLang="en-US" sz="2800" dirty="0">
                <a:solidFill>
                  <a:schemeClr val="tx1"/>
                </a:solidFill>
              </a:rPr>
              <a:t>General body movement</a:t>
            </a:r>
          </a:p>
          <a:p>
            <a:pPr lvl="2">
              <a:defRPr/>
            </a:pPr>
            <a:r>
              <a:rPr lang="en-US" altLang="en-US" sz="2800" dirty="0">
                <a:solidFill>
                  <a:schemeClr val="tx1"/>
                </a:solidFill>
              </a:rPr>
              <a:t>Overall physical appearance</a:t>
            </a:r>
          </a:p>
          <a:p>
            <a:pPr>
              <a:defRPr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349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Demonstration Speech?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A </a:t>
            </a:r>
            <a:r>
              <a:rPr lang="en-US" sz="4000" dirty="0">
                <a:solidFill>
                  <a:schemeClr val="tx1"/>
                </a:solidFill>
              </a:rPr>
              <a:t>Demonstration speech is written to </a:t>
            </a:r>
            <a:r>
              <a:rPr lang="en-US" sz="4000" b="1" dirty="0" smtClean="0">
                <a:solidFill>
                  <a:schemeClr val="accent1"/>
                </a:solidFill>
              </a:rPr>
              <a:t>EXPLAIN </a:t>
            </a:r>
            <a:r>
              <a:rPr lang="en-US" sz="4000" dirty="0">
                <a:solidFill>
                  <a:schemeClr val="tx1"/>
                </a:solidFill>
              </a:rPr>
              <a:t>and </a:t>
            </a:r>
            <a:r>
              <a:rPr lang="en-US" sz="4000" b="1" dirty="0" smtClean="0">
                <a:solidFill>
                  <a:schemeClr val="accent1"/>
                </a:solidFill>
              </a:rPr>
              <a:t>SHOW</a:t>
            </a:r>
            <a:r>
              <a:rPr lang="en-US" sz="4000" b="1" dirty="0" smtClean="0"/>
              <a:t> </a:t>
            </a:r>
            <a:r>
              <a:rPr lang="en-US" sz="4000" dirty="0" smtClean="0">
                <a:solidFill>
                  <a:schemeClr val="tx1"/>
                </a:solidFill>
              </a:rPr>
              <a:t>people</a:t>
            </a:r>
            <a:r>
              <a:rPr lang="en-US" sz="4000" dirty="0" smtClean="0"/>
              <a:t> </a:t>
            </a:r>
            <a:r>
              <a:rPr lang="en-US" sz="4000" b="1" dirty="0" smtClean="0">
                <a:solidFill>
                  <a:schemeClr val="accent1"/>
                </a:solidFill>
              </a:rPr>
              <a:t>HOW</a:t>
            </a:r>
            <a:r>
              <a:rPr lang="en-US" sz="4000" b="1" dirty="0" smtClean="0"/>
              <a:t> </a:t>
            </a:r>
            <a:r>
              <a:rPr lang="en-US" sz="4000" dirty="0">
                <a:solidFill>
                  <a:schemeClr val="tx1"/>
                </a:solidFill>
              </a:rPr>
              <a:t>to do something. This might involve using various types of visual aids, or handout to ensure the effectiveness of the instructions</a:t>
            </a:r>
            <a:r>
              <a:rPr lang="en-US" sz="4000" dirty="0" smtClean="0">
                <a:solidFill>
                  <a:schemeClr val="tx1"/>
                </a:solidFill>
              </a:rPr>
              <a:t>.</a:t>
            </a:r>
          </a:p>
          <a:p>
            <a:endParaRPr lang="en-US" sz="3600" b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schemeClr val="tx1"/>
                </a:solidFill>
              </a:rPr>
              <a:t>General Purpose:  </a:t>
            </a:r>
            <a:r>
              <a:rPr lang="en-US" sz="3600" dirty="0">
                <a:solidFill>
                  <a:schemeClr val="tx1"/>
                </a:solidFill>
              </a:rPr>
              <a:t>To Demonstrate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schemeClr val="tx1"/>
                </a:solidFill>
              </a:rPr>
              <a:t>Specific Purpose:</a:t>
            </a:r>
            <a:r>
              <a:rPr lang="en-US" sz="3600" dirty="0">
                <a:solidFill>
                  <a:schemeClr val="tx1"/>
                </a:solidFill>
              </a:rPr>
              <a:t> Determine the specific purpose of your speech topics. State it in one simple sentence. For example: I want to demonstrate how to ……</a:t>
            </a:r>
          </a:p>
          <a:p>
            <a:endParaRPr lang="en-US" sz="3600" b="1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269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solidFill>
                  <a:schemeClr val="tx1"/>
                </a:solidFill>
              </a:rPr>
              <a:t>TIME LIMIT:  </a:t>
            </a:r>
            <a:r>
              <a:rPr lang="en-US" dirty="0">
                <a:solidFill>
                  <a:schemeClr val="tx1"/>
                </a:solidFill>
              </a:rPr>
              <a:t>7-10 </a:t>
            </a:r>
            <a:r>
              <a:rPr lang="en-US" dirty="0" smtClean="0">
                <a:solidFill>
                  <a:schemeClr val="tx1"/>
                </a:solidFill>
              </a:rPr>
              <a:t>minutes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chemeClr val="tx1"/>
                </a:solidFill>
              </a:rPr>
              <a:t>OUTLINE:  </a:t>
            </a:r>
            <a:r>
              <a:rPr lang="en-US" dirty="0">
                <a:solidFill>
                  <a:schemeClr val="tx1"/>
                </a:solidFill>
              </a:rPr>
              <a:t>Due one week prior to due date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chemeClr val="tx1"/>
                </a:solidFill>
              </a:rPr>
              <a:t>NOTECARDS: </a:t>
            </a:r>
            <a:r>
              <a:rPr lang="en-US" dirty="0">
                <a:solidFill>
                  <a:schemeClr val="tx1"/>
                </a:solidFill>
              </a:rPr>
              <a:t>Turn in the day of the speech.</a:t>
            </a:r>
            <a:endParaRPr lang="en-US" b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chemeClr val="tx1"/>
                </a:solidFill>
              </a:rPr>
              <a:t>SOURCE CARDS: </a:t>
            </a:r>
            <a:r>
              <a:rPr lang="en-US" dirty="0">
                <a:solidFill>
                  <a:schemeClr val="tx1"/>
                </a:solidFill>
              </a:rPr>
              <a:t>5 sources, turn in day of speech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chemeClr val="tx1"/>
                </a:solidFill>
              </a:rPr>
              <a:t>VISUAL AIDS:</a:t>
            </a:r>
            <a:r>
              <a:rPr lang="en-US" dirty="0">
                <a:solidFill>
                  <a:schemeClr val="tx1"/>
                </a:solidFill>
              </a:rPr>
              <a:t>  minimum of 2… but  no limit.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chemeClr val="tx1"/>
                </a:solidFill>
              </a:rPr>
              <a:t>DRESS</a:t>
            </a:r>
            <a:r>
              <a:rPr lang="en-US" b="1" dirty="0">
                <a:solidFill>
                  <a:schemeClr val="tx1"/>
                </a:solidFill>
              </a:rPr>
              <a:t>:</a:t>
            </a:r>
            <a:r>
              <a:rPr lang="en-US" dirty="0">
                <a:solidFill>
                  <a:schemeClr val="tx1"/>
                </a:solidFill>
              </a:rPr>
              <a:t>  DRESS APPROPRIATELY FOR THE DEMONSTRATION</a:t>
            </a:r>
            <a:r>
              <a:rPr lang="en-US" dirty="0" smtClean="0">
                <a:solidFill>
                  <a:schemeClr val="tx1"/>
                </a:solidFill>
              </a:rPr>
              <a:t>!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904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Demonstration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41148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chemeClr val="accent1"/>
                </a:solidFill>
              </a:rPr>
              <a:t>TO DEMONSTRATE </a:t>
            </a:r>
            <a:endParaRPr lang="en-US" sz="3600" b="1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accent1"/>
                </a:solidFill>
              </a:rPr>
              <a:t>IS </a:t>
            </a:r>
            <a:r>
              <a:rPr lang="en-US" sz="3600" b="1" dirty="0">
                <a:solidFill>
                  <a:schemeClr val="accent1"/>
                </a:solidFill>
              </a:rPr>
              <a:t>TO SHOW…….</a:t>
            </a:r>
          </a:p>
          <a:p>
            <a:pPr lvl="0"/>
            <a:r>
              <a:rPr lang="en-US" dirty="0">
                <a:solidFill>
                  <a:schemeClr val="tx1"/>
                </a:solidFill>
              </a:rPr>
              <a:t>How To Make ...</a:t>
            </a:r>
          </a:p>
          <a:p>
            <a:pPr lvl="0"/>
            <a:r>
              <a:rPr lang="en-US" dirty="0">
                <a:solidFill>
                  <a:schemeClr val="tx1"/>
                </a:solidFill>
              </a:rPr>
              <a:t>How To Fix ...</a:t>
            </a:r>
          </a:p>
          <a:p>
            <a:pPr lvl="0"/>
            <a:r>
              <a:rPr lang="en-US" dirty="0">
                <a:solidFill>
                  <a:schemeClr val="tx1"/>
                </a:solidFill>
              </a:rPr>
              <a:t>How To Use ...</a:t>
            </a:r>
          </a:p>
          <a:p>
            <a:pPr lvl="0"/>
            <a:r>
              <a:rPr lang="en-US" dirty="0">
                <a:solidFill>
                  <a:schemeClr val="tx1"/>
                </a:solidFill>
              </a:rPr>
              <a:t>How To Do ...</a:t>
            </a:r>
          </a:p>
          <a:p>
            <a:pPr lvl="0"/>
            <a:r>
              <a:rPr lang="en-US" dirty="0">
                <a:solidFill>
                  <a:schemeClr val="tx1"/>
                </a:solidFill>
              </a:rPr>
              <a:t>How ... Works</a:t>
            </a:r>
          </a:p>
          <a:p>
            <a:pPr lvl="0"/>
            <a:r>
              <a:rPr lang="en-US" dirty="0">
                <a:solidFill>
                  <a:schemeClr val="tx1"/>
                </a:solidFill>
              </a:rPr>
              <a:t>How ... Is Done, </a:t>
            </a:r>
            <a:endParaRPr lang="en-US" dirty="0" smtClean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Produced </a:t>
            </a:r>
            <a:r>
              <a:rPr lang="en-US" dirty="0">
                <a:solidFill>
                  <a:schemeClr val="tx1"/>
                </a:solidFill>
              </a:rPr>
              <a:t>or Made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95800" y="1600200"/>
            <a:ext cx="464820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Your speech should show how to do something as well as give information and facts about its background and/or history.</a:t>
            </a:r>
          </a:p>
          <a:p>
            <a:endParaRPr lang="en-US" sz="2800" dirty="0"/>
          </a:p>
          <a:p>
            <a:r>
              <a:rPr lang="en-US" sz="2800" dirty="0"/>
              <a:t>KNOW YOUR AUDIENCE…</a:t>
            </a:r>
          </a:p>
          <a:p>
            <a:pPr marL="342900" lvl="0" indent="-34290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2400" dirty="0"/>
              <a:t>Who are they - demographics?</a:t>
            </a:r>
          </a:p>
          <a:p>
            <a:pPr marL="342900" lvl="0" indent="-34290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2400" dirty="0"/>
              <a:t>What are their interests?</a:t>
            </a:r>
          </a:p>
          <a:p>
            <a:pPr marL="342900" lvl="0" indent="-34290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2400" dirty="0"/>
              <a:t>What do they like?</a:t>
            </a:r>
          </a:p>
          <a:p>
            <a:pPr marL="342900" lvl="0" indent="-34290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2400" dirty="0"/>
              <a:t>What are their needs?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90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Demonstration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>
                <a:solidFill>
                  <a:schemeClr val="tx1"/>
                </a:solidFill>
              </a:rPr>
              <a:t>DON’T FORGET…</a:t>
            </a:r>
          </a:p>
          <a:p>
            <a:pPr lvl="0"/>
            <a:r>
              <a:rPr lang="en-US" dirty="0">
                <a:solidFill>
                  <a:schemeClr val="tx1"/>
                </a:solidFill>
              </a:rPr>
              <a:t>to pick a topic you know how to do</a:t>
            </a:r>
            <a:r>
              <a:rPr lang="en-US" dirty="0" smtClean="0">
                <a:solidFill>
                  <a:schemeClr val="tx1"/>
                </a:solidFill>
              </a:rPr>
              <a:t>!</a:t>
            </a:r>
          </a:p>
          <a:p>
            <a:pPr marL="0" lv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lvl="0"/>
            <a:r>
              <a:rPr lang="en-US" dirty="0">
                <a:solidFill>
                  <a:schemeClr val="tx1"/>
                </a:solidFill>
              </a:rPr>
              <a:t>That will fit into the time limit  (not too short or too </a:t>
            </a:r>
            <a:r>
              <a:rPr lang="en-US" dirty="0" smtClean="0">
                <a:solidFill>
                  <a:schemeClr val="tx1"/>
                </a:solidFill>
              </a:rPr>
              <a:t>long)</a:t>
            </a:r>
          </a:p>
          <a:p>
            <a:pPr marL="0" lv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lvl="0"/>
            <a:r>
              <a:rPr lang="en-US" dirty="0">
                <a:solidFill>
                  <a:schemeClr val="tx1"/>
                </a:solidFill>
              </a:rPr>
              <a:t>That will keep your audience’s </a:t>
            </a:r>
            <a:r>
              <a:rPr lang="en-US" dirty="0" smtClean="0">
                <a:solidFill>
                  <a:schemeClr val="tx1"/>
                </a:solidFill>
              </a:rPr>
              <a:t>attention!</a:t>
            </a:r>
          </a:p>
          <a:p>
            <a:pPr marL="0" lv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lvl="0"/>
            <a:r>
              <a:rPr lang="en-US" dirty="0">
                <a:solidFill>
                  <a:schemeClr val="tx1"/>
                </a:solidFill>
              </a:rPr>
              <a:t>That can be demonstrated either in the room or somewhere on the school boundaries with props/visual aids that you can manage well and/or are accessible.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570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Demonstration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905000"/>
            <a:ext cx="3429000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Food </a:t>
            </a:r>
            <a:r>
              <a:rPr lang="en-US" dirty="0">
                <a:solidFill>
                  <a:schemeClr val="tx1"/>
                </a:solidFill>
              </a:rPr>
              <a:t>and </a:t>
            </a:r>
            <a:r>
              <a:rPr lang="en-US" dirty="0" smtClean="0">
                <a:solidFill>
                  <a:schemeClr val="tx1"/>
                </a:solidFill>
              </a:rPr>
              <a:t>Drink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Household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Sports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Recreation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Health </a:t>
            </a:r>
            <a:r>
              <a:rPr lang="en-US" dirty="0">
                <a:solidFill>
                  <a:schemeClr val="tx1"/>
                </a:solidFill>
              </a:rPr>
              <a:t>&amp; </a:t>
            </a:r>
            <a:r>
              <a:rPr lang="en-US" dirty="0" smtClean="0">
                <a:solidFill>
                  <a:schemeClr val="tx1"/>
                </a:solidFill>
              </a:rPr>
              <a:t>Beauty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Home Improvement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Dancing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Instruments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Fashion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800600" y="1905000"/>
            <a:ext cx="3429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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Courier New" pitchFamily="49" charset="0"/>
              <a:buChar char="o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Decorations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Cars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Science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Nature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Magic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Yoga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Food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Construction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Animals</a:t>
            </a:r>
          </a:p>
        </p:txBody>
      </p:sp>
    </p:spTree>
    <p:extLst>
      <p:ext uri="{BB962C8B-B14F-4D97-AF65-F5344CB8AC3E}">
        <p14:creationId xmlns:p14="http://schemas.microsoft.com/office/powerpoint/2010/main" val="151597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Demonstration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3581400" cy="49530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8800" dirty="0">
                <a:solidFill>
                  <a:schemeClr val="tx1"/>
                </a:solidFill>
              </a:rPr>
              <a:t>to tie a tie </a:t>
            </a:r>
            <a:br>
              <a:rPr lang="en-US" sz="8800" dirty="0">
                <a:solidFill>
                  <a:schemeClr val="tx1"/>
                </a:solidFill>
              </a:rPr>
            </a:br>
            <a:r>
              <a:rPr lang="en-US" sz="8800" dirty="0">
                <a:solidFill>
                  <a:schemeClr val="tx1"/>
                </a:solidFill>
              </a:rPr>
              <a:t>to be a vegetarian </a:t>
            </a:r>
            <a:br>
              <a:rPr lang="en-US" sz="8800" dirty="0">
                <a:solidFill>
                  <a:schemeClr val="tx1"/>
                </a:solidFill>
              </a:rPr>
            </a:br>
            <a:r>
              <a:rPr lang="en-US" sz="8800" dirty="0">
                <a:solidFill>
                  <a:schemeClr val="tx1"/>
                </a:solidFill>
              </a:rPr>
              <a:t>to change oil </a:t>
            </a:r>
            <a:br>
              <a:rPr lang="en-US" sz="8800" dirty="0">
                <a:solidFill>
                  <a:schemeClr val="tx1"/>
                </a:solidFill>
              </a:rPr>
            </a:br>
            <a:r>
              <a:rPr lang="en-US" sz="8800" dirty="0">
                <a:solidFill>
                  <a:schemeClr val="tx1"/>
                </a:solidFill>
              </a:rPr>
              <a:t>to create a mask </a:t>
            </a:r>
            <a:br>
              <a:rPr lang="en-US" sz="8800" dirty="0">
                <a:solidFill>
                  <a:schemeClr val="tx1"/>
                </a:solidFill>
              </a:rPr>
            </a:br>
            <a:r>
              <a:rPr lang="en-US" sz="8800" dirty="0">
                <a:solidFill>
                  <a:schemeClr val="tx1"/>
                </a:solidFill>
              </a:rPr>
              <a:t>to perform </a:t>
            </a:r>
            <a:r>
              <a:rPr lang="en-US" sz="8800" dirty="0" err="1">
                <a:solidFill>
                  <a:schemeClr val="tx1"/>
                </a:solidFill>
              </a:rPr>
              <a:t>tai’chi</a:t>
            </a:r>
            <a:r>
              <a:rPr lang="en-US" sz="8800" dirty="0">
                <a:solidFill>
                  <a:schemeClr val="tx1"/>
                </a:solidFill>
              </a:rPr>
              <a:t> chi</a:t>
            </a:r>
            <a:br>
              <a:rPr lang="en-US" sz="8800" dirty="0">
                <a:solidFill>
                  <a:schemeClr val="tx1"/>
                </a:solidFill>
              </a:rPr>
            </a:br>
            <a:r>
              <a:rPr lang="en-US" sz="8800" dirty="0">
                <a:solidFill>
                  <a:schemeClr val="tx1"/>
                </a:solidFill>
              </a:rPr>
              <a:t>to play piano </a:t>
            </a:r>
            <a:br>
              <a:rPr lang="en-US" sz="8800" dirty="0">
                <a:solidFill>
                  <a:schemeClr val="tx1"/>
                </a:solidFill>
              </a:rPr>
            </a:br>
            <a:r>
              <a:rPr lang="en-US" sz="8800" dirty="0" smtClean="0">
                <a:solidFill>
                  <a:schemeClr val="tx1"/>
                </a:solidFill>
              </a:rPr>
              <a:t>to </a:t>
            </a:r>
            <a:r>
              <a:rPr lang="en-US" sz="8800" dirty="0">
                <a:solidFill>
                  <a:schemeClr val="tx1"/>
                </a:solidFill>
              </a:rPr>
              <a:t>do a cheerleading routine</a:t>
            </a:r>
            <a:br>
              <a:rPr lang="en-US" sz="8800" dirty="0">
                <a:solidFill>
                  <a:schemeClr val="tx1"/>
                </a:solidFill>
              </a:rPr>
            </a:br>
            <a:r>
              <a:rPr lang="en-US" sz="8800" dirty="0" smtClean="0">
                <a:solidFill>
                  <a:schemeClr val="tx1"/>
                </a:solidFill>
              </a:rPr>
              <a:t>to </a:t>
            </a:r>
            <a:r>
              <a:rPr lang="en-US" sz="8800" dirty="0">
                <a:solidFill>
                  <a:schemeClr val="tx1"/>
                </a:solidFill>
              </a:rPr>
              <a:t>make a pineapple upside down cake</a:t>
            </a:r>
            <a:br>
              <a:rPr lang="en-US" sz="8800" dirty="0">
                <a:solidFill>
                  <a:schemeClr val="tx1"/>
                </a:solidFill>
              </a:rPr>
            </a:br>
            <a:r>
              <a:rPr lang="en-US" sz="8800" dirty="0">
                <a:solidFill>
                  <a:schemeClr val="tx1"/>
                </a:solidFill>
              </a:rPr>
              <a:t>to  dance the waltz</a:t>
            </a:r>
            <a:br>
              <a:rPr lang="en-US" sz="8800" dirty="0">
                <a:solidFill>
                  <a:schemeClr val="tx1"/>
                </a:solidFill>
              </a:rPr>
            </a:br>
            <a:r>
              <a:rPr lang="en-US" sz="8800" dirty="0">
                <a:solidFill>
                  <a:schemeClr val="tx1"/>
                </a:solidFill>
              </a:rPr>
              <a:t>to plan a wedding </a:t>
            </a:r>
            <a:br>
              <a:rPr lang="en-US" sz="8800" dirty="0">
                <a:solidFill>
                  <a:schemeClr val="tx1"/>
                </a:solidFill>
              </a:rPr>
            </a:br>
            <a:r>
              <a:rPr lang="en-US" sz="8800" dirty="0" smtClean="0">
                <a:solidFill>
                  <a:schemeClr val="tx1"/>
                </a:solidFill>
              </a:rPr>
              <a:t>to  </a:t>
            </a:r>
            <a:r>
              <a:rPr lang="en-US" sz="8800" dirty="0">
                <a:solidFill>
                  <a:schemeClr val="tx1"/>
                </a:solidFill>
              </a:rPr>
              <a:t>paint </a:t>
            </a:r>
            <a:r>
              <a:rPr lang="en-US" sz="8800" dirty="0" smtClean="0">
                <a:solidFill>
                  <a:schemeClr val="tx1"/>
                </a:solidFill>
              </a:rPr>
              <a:t>flowers</a:t>
            </a:r>
            <a:r>
              <a:rPr lang="en-US" sz="8800" dirty="0">
                <a:solidFill>
                  <a:schemeClr val="tx1"/>
                </a:solidFill>
              </a:rPr>
              <a:t/>
            </a:r>
            <a:br>
              <a:rPr lang="en-US" sz="8800" dirty="0">
                <a:solidFill>
                  <a:schemeClr val="tx1"/>
                </a:solidFill>
              </a:rPr>
            </a:br>
            <a:r>
              <a:rPr lang="en-US" sz="8800" dirty="0">
                <a:solidFill>
                  <a:schemeClr val="tx1"/>
                </a:solidFill>
              </a:rPr>
              <a:t>to </a:t>
            </a:r>
            <a:r>
              <a:rPr lang="en-US" sz="8800" dirty="0" smtClean="0">
                <a:solidFill>
                  <a:schemeClr val="tx1"/>
                </a:solidFill>
              </a:rPr>
              <a:t>play guitar </a:t>
            </a:r>
            <a:r>
              <a:rPr lang="en-US" sz="8800" dirty="0">
                <a:solidFill>
                  <a:schemeClr val="tx1"/>
                </a:solidFill>
              </a:rPr>
              <a:t/>
            </a:r>
            <a:br>
              <a:rPr lang="en-US" sz="8800" dirty="0">
                <a:solidFill>
                  <a:schemeClr val="tx1"/>
                </a:solidFill>
              </a:rPr>
            </a:br>
            <a:r>
              <a:rPr lang="en-US" sz="8800" dirty="0">
                <a:solidFill>
                  <a:schemeClr val="tx1"/>
                </a:solidFill>
              </a:rPr>
              <a:t>to make home made ice cream</a:t>
            </a:r>
            <a:br>
              <a:rPr lang="en-US" sz="8800" dirty="0">
                <a:solidFill>
                  <a:schemeClr val="tx1"/>
                </a:solidFill>
              </a:rPr>
            </a:br>
            <a:r>
              <a:rPr lang="en-US" sz="8800" dirty="0">
                <a:solidFill>
                  <a:schemeClr val="tx1"/>
                </a:solidFill>
              </a:rPr>
              <a:t>to </a:t>
            </a:r>
            <a:r>
              <a:rPr lang="en-US" sz="8800" dirty="0" smtClean="0">
                <a:solidFill>
                  <a:schemeClr val="tx1"/>
                </a:solidFill>
              </a:rPr>
              <a:t>change </a:t>
            </a:r>
            <a:r>
              <a:rPr lang="en-US" sz="8800" dirty="0">
                <a:solidFill>
                  <a:schemeClr val="tx1"/>
                </a:solidFill>
              </a:rPr>
              <a:t>a tire</a:t>
            </a:r>
            <a:br>
              <a:rPr lang="en-US" sz="8800" dirty="0">
                <a:solidFill>
                  <a:schemeClr val="tx1"/>
                </a:solidFill>
              </a:rPr>
            </a:br>
            <a:r>
              <a:rPr lang="en-US" sz="8800" dirty="0">
                <a:solidFill>
                  <a:schemeClr val="tx1"/>
                </a:solidFill>
              </a:rPr>
              <a:t>to dance the hula</a:t>
            </a:r>
            <a:br>
              <a:rPr lang="en-US" sz="8800" dirty="0">
                <a:solidFill>
                  <a:schemeClr val="tx1"/>
                </a:solidFill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724400" y="1752600"/>
            <a:ext cx="38100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to make your garden full of flowers year around </a:t>
            </a:r>
            <a:br>
              <a:rPr lang="en-US" sz="2200" dirty="0"/>
            </a:br>
            <a:r>
              <a:rPr lang="en-US" sz="2200" dirty="0"/>
              <a:t>to throw a curve ball</a:t>
            </a:r>
            <a:br>
              <a:rPr lang="en-US" sz="2200" dirty="0"/>
            </a:br>
            <a:r>
              <a:rPr lang="en-US" sz="2200" dirty="0"/>
              <a:t>to make won-tons</a:t>
            </a:r>
            <a:br>
              <a:rPr lang="en-US" sz="2200" dirty="0"/>
            </a:br>
            <a:r>
              <a:rPr lang="en-US" sz="2200" dirty="0"/>
              <a:t>to Irish dance</a:t>
            </a:r>
            <a:br>
              <a:rPr lang="en-US" sz="2200" dirty="0"/>
            </a:br>
            <a:r>
              <a:rPr lang="en-US" sz="2200" dirty="0"/>
              <a:t>to make a fast summer salad </a:t>
            </a:r>
            <a:br>
              <a:rPr lang="en-US" sz="2200" dirty="0"/>
            </a:br>
            <a:r>
              <a:rPr lang="en-US" sz="2200" dirty="0"/>
              <a:t>to make a new candle out of old ones </a:t>
            </a:r>
            <a:br>
              <a:rPr lang="en-US" sz="2200" dirty="0"/>
            </a:br>
            <a:r>
              <a:rPr lang="en-US" sz="2200" dirty="0"/>
              <a:t>to make a dress </a:t>
            </a:r>
            <a:br>
              <a:rPr lang="en-US" sz="2200" dirty="0"/>
            </a:br>
            <a:r>
              <a:rPr lang="en-US" sz="2200" dirty="0"/>
              <a:t>to make a birthday cake</a:t>
            </a:r>
            <a:br>
              <a:rPr lang="en-US" sz="2200" dirty="0"/>
            </a:br>
            <a:r>
              <a:rPr lang="en-US" sz="2200" dirty="0"/>
              <a:t>to carve a </a:t>
            </a:r>
            <a:r>
              <a:rPr lang="en-US" sz="2200" dirty="0" smtClean="0"/>
              <a:t>pumpkin</a:t>
            </a:r>
          </a:p>
          <a:p>
            <a:r>
              <a:rPr lang="en-US" sz="2200" dirty="0" smtClean="0"/>
              <a:t>to style your hair </a:t>
            </a:r>
            <a:br>
              <a:rPr lang="en-US" sz="2200" dirty="0" smtClean="0"/>
            </a:br>
            <a:r>
              <a:rPr lang="en-US" sz="2200" dirty="0" smtClean="0"/>
              <a:t>to greet Japanese people </a:t>
            </a:r>
            <a:br>
              <a:rPr lang="en-US" sz="2200" dirty="0" smtClean="0"/>
            </a:br>
            <a:r>
              <a:rPr lang="en-US" sz="2200" dirty="0" smtClean="0"/>
              <a:t>to juggle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0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Demonstration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86"/>
            <a:ext cx="41910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to do a slam dunk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to do laundry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to make origami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to tie a square knot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to do basic judo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to make lasagna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to sing a </a:t>
            </a:r>
            <a:r>
              <a:rPr lang="en-US" dirty="0" smtClean="0">
                <a:solidFill>
                  <a:schemeClr val="tx1"/>
                </a:solidFill>
              </a:rPr>
              <a:t>song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to make a sweet dessert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to </a:t>
            </a:r>
            <a:r>
              <a:rPr lang="en-US" dirty="0" smtClean="0">
                <a:solidFill>
                  <a:schemeClr val="tx1"/>
                </a:solidFill>
              </a:rPr>
              <a:t>ski, wakeboard, etc.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to </a:t>
            </a:r>
            <a:r>
              <a:rPr lang="en-US" dirty="0" smtClean="0">
                <a:solidFill>
                  <a:schemeClr val="tx1"/>
                </a:solidFill>
              </a:rPr>
              <a:t>make sand castles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to iron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to </a:t>
            </a:r>
            <a:r>
              <a:rPr lang="en-US" dirty="0" smtClean="0">
                <a:solidFill>
                  <a:schemeClr val="tx1"/>
                </a:solidFill>
              </a:rPr>
              <a:t>throw a fast pitch ball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to saddle a horse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to make a golf swing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00600" y="1600200"/>
            <a:ext cx="40386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to prevent injury </a:t>
            </a:r>
            <a:br>
              <a:rPr lang="en-US" sz="2200" dirty="0"/>
            </a:br>
            <a:r>
              <a:rPr lang="en-US" sz="2200" dirty="0"/>
              <a:t>to develop the best serve in a tennis game </a:t>
            </a:r>
            <a:br>
              <a:rPr lang="en-US" sz="2200" dirty="0"/>
            </a:br>
            <a:r>
              <a:rPr lang="en-US" sz="2200" dirty="0"/>
              <a:t>to exercise</a:t>
            </a:r>
            <a:br>
              <a:rPr lang="en-US" sz="2200" dirty="0"/>
            </a:br>
            <a:r>
              <a:rPr lang="en-US" sz="2200" dirty="0"/>
              <a:t>to do yoga </a:t>
            </a:r>
            <a:br>
              <a:rPr lang="en-US" sz="2200" dirty="0"/>
            </a:br>
            <a:r>
              <a:rPr lang="en-US" sz="2200" dirty="0"/>
              <a:t>to speak Italian </a:t>
            </a:r>
            <a:br>
              <a:rPr lang="en-US" sz="2200" dirty="0"/>
            </a:br>
            <a:r>
              <a:rPr lang="en-US" sz="2200" dirty="0"/>
              <a:t>to memorize</a:t>
            </a:r>
            <a:br>
              <a:rPr lang="en-US" sz="2200" dirty="0"/>
            </a:br>
            <a:r>
              <a:rPr lang="en-US" sz="2200" dirty="0"/>
              <a:t>to do standup comedy</a:t>
            </a:r>
            <a:br>
              <a:rPr lang="en-US" sz="2200" dirty="0"/>
            </a:br>
            <a:r>
              <a:rPr lang="en-US" sz="2200" dirty="0"/>
              <a:t>to do a back handspring</a:t>
            </a:r>
            <a:br>
              <a:rPr lang="en-US" sz="2200" dirty="0"/>
            </a:br>
            <a:r>
              <a:rPr lang="en-US" sz="2200" dirty="0"/>
              <a:t>to write a song/poetry</a:t>
            </a:r>
            <a:br>
              <a:rPr lang="en-US" sz="2200" dirty="0"/>
            </a:br>
            <a:r>
              <a:rPr lang="en-US" sz="2200" dirty="0"/>
              <a:t>to play golf</a:t>
            </a:r>
            <a:br>
              <a:rPr lang="en-US" sz="2200" dirty="0"/>
            </a:br>
            <a:r>
              <a:rPr lang="en-US" sz="2200" dirty="0"/>
              <a:t>to do ballet</a:t>
            </a:r>
            <a:br>
              <a:rPr lang="en-US" sz="2200" dirty="0"/>
            </a:br>
            <a:r>
              <a:rPr lang="en-US" sz="2200" dirty="0"/>
              <a:t>to speak a different language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80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i="1" dirty="0" smtClean="0">
                <a:solidFill>
                  <a:schemeClr val="accent1"/>
                </a:solidFill>
              </a:rPr>
              <a:t>HOOK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or motivate </a:t>
            </a:r>
            <a:r>
              <a:rPr lang="en-US" sz="2400" dirty="0">
                <a:solidFill>
                  <a:schemeClr val="tx1"/>
                </a:solidFill>
              </a:rPr>
              <a:t>your audience by getting their </a:t>
            </a:r>
            <a:r>
              <a:rPr lang="en-US" sz="2400" dirty="0" smtClean="0">
                <a:solidFill>
                  <a:schemeClr val="tx1"/>
                </a:solidFill>
              </a:rPr>
              <a:t>attention.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>
                <a:solidFill>
                  <a:schemeClr val="tx1"/>
                </a:solidFill>
              </a:rPr>
              <a:t>State </a:t>
            </a:r>
            <a:r>
              <a:rPr lang="en-US" sz="2400" dirty="0">
                <a:solidFill>
                  <a:schemeClr val="tx1"/>
                </a:solidFill>
              </a:rPr>
              <a:t>the </a:t>
            </a:r>
            <a:r>
              <a:rPr lang="en-US" sz="2400" b="1" i="1" dirty="0">
                <a:solidFill>
                  <a:schemeClr val="accent1"/>
                </a:solidFill>
              </a:rPr>
              <a:t>purpose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of your speech… what you are going to teach </a:t>
            </a:r>
            <a:r>
              <a:rPr lang="en-US" sz="2400" dirty="0" smtClean="0">
                <a:solidFill>
                  <a:schemeClr val="tx1"/>
                </a:solidFill>
              </a:rPr>
              <a:t>them.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b="1" i="1" dirty="0" smtClean="0">
                <a:solidFill>
                  <a:schemeClr val="accent1"/>
                </a:solidFill>
              </a:rPr>
              <a:t>Preview</a:t>
            </a:r>
            <a:r>
              <a:rPr lang="en-US" sz="2400" dirty="0" smtClean="0"/>
              <a:t>  </a:t>
            </a:r>
            <a:r>
              <a:rPr lang="en-US" sz="2400" dirty="0" smtClean="0">
                <a:solidFill>
                  <a:schemeClr val="tx1"/>
                </a:solidFill>
              </a:rPr>
              <a:t>the </a:t>
            </a:r>
            <a:r>
              <a:rPr lang="en-US" sz="2400" dirty="0">
                <a:solidFill>
                  <a:schemeClr val="tx1"/>
                </a:solidFill>
              </a:rPr>
              <a:t>main points…. No need to list the steps, just give a general idea of what is to </a:t>
            </a:r>
            <a:r>
              <a:rPr lang="en-US" sz="2400" dirty="0" smtClean="0">
                <a:solidFill>
                  <a:schemeClr val="tx1"/>
                </a:solidFill>
              </a:rPr>
              <a:t>come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>
                <a:solidFill>
                  <a:schemeClr val="tx1"/>
                </a:solidFill>
              </a:rPr>
              <a:t>Give </a:t>
            </a:r>
            <a:r>
              <a:rPr lang="en-US" sz="2400" dirty="0">
                <a:solidFill>
                  <a:schemeClr val="tx1"/>
                </a:solidFill>
              </a:rPr>
              <a:t>the audience a </a:t>
            </a:r>
            <a:r>
              <a:rPr lang="en-US" sz="2400" b="1" i="1" dirty="0">
                <a:solidFill>
                  <a:schemeClr val="accent1"/>
                </a:solidFill>
              </a:rPr>
              <a:t>reason to listen</a:t>
            </a:r>
            <a:r>
              <a:rPr lang="en-US" sz="2400" dirty="0">
                <a:solidFill>
                  <a:schemeClr val="tx1"/>
                </a:solidFill>
              </a:rPr>
              <a:t>...a use that might apply to them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233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catur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TC101790490[[fn=Decatur]]</Template>
  <TotalTime>144</TotalTime>
  <Words>649</Words>
  <Application>Microsoft Office PowerPoint</Application>
  <PresentationFormat>On-screen Show (4:3)</PresentationFormat>
  <Paragraphs>145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Decatur</vt:lpstr>
      <vt:lpstr>DEMONSTRATION SPEECH</vt:lpstr>
      <vt:lpstr>What is a Demonstration Speech?</vt:lpstr>
      <vt:lpstr>Assignment</vt:lpstr>
      <vt:lpstr>Demonstration Topics</vt:lpstr>
      <vt:lpstr>Demonstration Topics</vt:lpstr>
      <vt:lpstr>General Demonstration Topics</vt:lpstr>
      <vt:lpstr>Specific Demonstration Topics</vt:lpstr>
      <vt:lpstr>Specific Demonstration Topics</vt:lpstr>
      <vt:lpstr>Introduction</vt:lpstr>
      <vt:lpstr>Body</vt:lpstr>
      <vt:lpstr>Conclusion</vt:lpstr>
      <vt:lpstr>Outline</vt:lpstr>
      <vt:lpstr>NOTECARDS</vt:lpstr>
      <vt:lpstr>SOURCE CARD</vt:lpstr>
      <vt:lpstr>VISUAL AIDS</vt:lpstr>
      <vt:lpstr>Practice Delivering the Speech </vt:lpstr>
    </vt:vector>
  </TitlesOfParts>
  <Company>Parkway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DEMONSTRATION SPEECH</dc:title>
  <dc:creator>Parkway</dc:creator>
  <cp:lastModifiedBy>Windows User</cp:lastModifiedBy>
  <cp:revision>15</cp:revision>
  <dcterms:created xsi:type="dcterms:W3CDTF">2014-03-11T17:56:12Z</dcterms:created>
  <dcterms:modified xsi:type="dcterms:W3CDTF">2014-07-09T03:50:56Z</dcterms:modified>
</cp:coreProperties>
</file>