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62" r:id="rId5"/>
    <p:sldId id="261" r:id="rId6"/>
    <p:sldId id="260" r:id="rId7"/>
    <p:sldId id="259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4996B6-4D2C-442B-A602-6A620CBF526F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B69BD9-A461-484B-B2F5-23ACEF3065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sjzxZCqFu9w" TargetMode="External"/><Relationship Id="rId3" Type="http://schemas.openxmlformats.org/officeDocument/2006/relationships/hyperlink" Target="http://youtu.be/Gw-W48n06L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RAYuASqrs9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adayadayadaecon.com/clip/38/" TargetMode="External"/><Relationship Id="rId3" Type="http://schemas.openxmlformats.org/officeDocument/2006/relationships/hyperlink" Target="https://youtu.be/rxDK-gjx_4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C4yDwOh-U8" TargetMode="External"/><Relationship Id="rId4" Type="http://schemas.openxmlformats.org/officeDocument/2006/relationships/hyperlink" Target="http://youtu.be/jocRd-aajW0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J0cZK1c0wp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GENRES OF THEATRE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6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DEFINITION:</a:t>
            </a:r>
            <a:r>
              <a:rPr lang="en-US" dirty="0" smtClean="0"/>
              <a:t>  putting characters in dangerous situations in order to appeal to their emotions</a:t>
            </a:r>
            <a:endParaRPr lang="en-US" b="1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MELODRAMA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2438400"/>
            <a:ext cx="3505200" cy="31242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u="sng" dirty="0" smtClean="0"/>
              <a:t>Examples:</a:t>
            </a:r>
          </a:p>
          <a:p>
            <a:r>
              <a:rPr lang="en-US" dirty="0" smtClean="0"/>
              <a:t>Any soap opera</a:t>
            </a:r>
          </a:p>
          <a:p>
            <a:r>
              <a:rPr lang="en-US" dirty="0" smtClean="0"/>
              <a:t>Some cartoons</a:t>
            </a:r>
          </a:p>
          <a:p>
            <a:r>
              <a:rPr lang="en-US" dirty="0" smtClean="0"/>
              <a:t>Rocky and Bullwinkle</a:t>
            </a:r>
          </a:p>
          <a:p>
            <a:pPr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youtu.be/sjzxZCqFu9w</a:t>
            </a:r>
            <a:endParaRPr lang="en-US" dirty="0" smtClean="0"/>
          </a:p>
          <a:p>
            <a:pPr marL="285750" indent="-285750"/>
            <a:r>
              <a:rPr lang="en-US" dirty="0" smtClean="0"/>
              <a:t>Muppet Melodrama</a:t>
            </a:r>
          </a:p>
          <a:p>
            <a:pPr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youtu.be/Gw-W48n06Lw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5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362200"/>
            <a:ext cx="3581400" cy="33528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u="sng" dirty="0"/>
              <a:t>PLOTS </a:t>
            </a:r>
          </a:p>
          <a:p>
            <a:r>
              <a:rPr lang="en-US" dirty="0" smtClean="0"/>
              <a:t>“taking control of…” scenario</a:t>
            </a:r>
          </a:p>
          <a:p>
            <a:r>
              <a:rPr lang="en-US" dirty="0" smtClean="0"/>
              <a:t>Cliffhangers</a:t>
            </a:r>
          </a:p>
          <a:p>
            <a:r>
              <a:rPr lang="en-US" dirty="0" smtClean="0"/>
              <a:t>heart-tugging </a:t>
            </a:r>
            <a:r>
              <a:rPr lang="en-US" dirty="0"/>
              <a:t>emotional </a:t>
            </a:r>
            <a:r>
              <a:rPr lang="en-US" dirty="0" smtClean="0"/>
              <a:t>appeals</a:t>
            </a:r>
          </a:p>
          <a:p>
            <a:r>
              <a:rPr lang="en-US" dirty="0" smtClean="0"/>
              <a:t>strongly </a:t>
            </a:r>
            <a:r>
              <a:rPr lang="en-US" dirty="0"/>
              <a:t>moralistic </a:t>
            </a:r>
            <a:r>
              <a:rPr lang="en-US" dirty="0" smtClean="0"/>
              <a:t>tone</a:t>
            </a:r>
          </a:p>
          <a:p>
            <a:r>
              <a:rPr lang="en-US" dirty="0" smtClean="0"/>
              <a:t>Lots of puns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MELODRAMA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362200"/>
            <a:ext cx="3733800" cy="31242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u="sng" dirty="0"/>
              <a:t>CHARACTERS </a:t>
            </a:r>
          </a:p>
          <a:p>
            <a:r>
              <a:rPr lang="en-US" dirty="0" smtClean="0"/>
              <a:t>Stereotyped characters</a:t>
            </a:r>
          </a:p>
          <a:p>
            <a:r>
              <a:rPr lang="en-US" dirty="0" smtClean="0"/>
              <a:t>Hero, Villain, Sidekick/s  and a</a:t>
            </a:r>
            <a:r>
              <a:rPr lang="en-US" dirty="0"/>
              <a:t> </a:t>
            </a:r>
            <a:r>
              <a:rPr lang="en-US" dirty="0" smtClean="0"/>
              <a:t>Person </a:t>
            </a:r>
            <a:r>
              <a:rPr lang="en-US" dirty="0"/>
              <a:t>in distress (male or female) </a:t>
            </a:r>
          </a:p>
          <a:p>
            <a:r>
              <a:rPr lang="en-US" dirty="0"/>
              <a:t>C</a:t>
            </a:r>
            <a:r>
              <a:rPr lang="en-US" dirty="0" smtClean="0"/>
              <a:t>haracters are larger than life! </a:t>
            </a:r>
          </a:p>
          <a:p>
            <a:r>
              <a:rPr lang="en-US" dirty="0" smtClean="0"/>
              <a:t>Stylized characters and acting</a:t>
            </a:r>
          </a:p>
          <a:p>
            <a:r>
              <a:rPr lang="en-US" dirty="0" smtClean="0"/>
              <a:t>NO emotional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4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4114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u="sng" dirty="0" smtClean="0"/>
              <a:t>DEFINITION:</a:t>
            </a:r>
          </a:p>
          <a:p>
            <a:r>
              <a:rPr lang="en-US" dirty="0" smtClean="0"/>
              <a:t>A character of high esteem “falls” to death or despair because of some fatal flaw within him. </a:t>
            </a:r>
          </a:p>
          <a:p>
            <a:r>
              <a:rPr lang="en-US" dirty="0" smtClean="0"/>
              <a:t>It is because of this fatal flaw or weakness, that brings about his tragic end.</a:t>
            </a:r>
            <a:endParaRPr lang="en-US" dirty="0"/>
          </a:p>
          <a:p>
            <a:r>
              <a:rPr lang="en-US" dirty="0" smtClean="0"/>
              <a:t>Catharsis: feeling empathy for the tragic hero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TRAGEDY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05400" y="2133600"/>
            <a:ext cx="3124200" cy="36576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u="sng" dirty="0" smtClean="0"/>
              <a:t>Examples:</a:t>
            </a:r>
          </a:p>
          <a:p>
            <a:r>
              <a:rPr lang="en-US" dirty="0" smtClean="0"/>
              <a:t>Oedipus Rex</a:t>
            </a:r>
          </a:p>
          <a:p>
            <a:r>
              <a:rPr lang="en-US" dirty="0" smtClean="0"/>
              <a:t>Othello</a:t>
            </a:r>
          </a:p>
          <a:p>
            <a:pPr indent="0">
              <a:buNone/>
            </a:pPr>
            <a:r>
              <a:rPr lang="en-US" dirty="0">
                <a:hlinkClick r:id="rId2"/>
              </a:rPr>
              <a:t>https://youtu.be</a:t>
            </a:r>
            <a:r>
              <a:rPr lang="en-US">
                <a:hlinkClick r:id="rId2"/>
              </a:rPr>
              <a:t>/</a:t>
            </a:r>
            <a:r>
              <a:rPr lang="en-US" smtClean="0">
                <a:hlinkClick r:id="rId2"/>
              </a:rPr>
              <a:t>RAYuASqrs94</a:t>
            </a:r>
            <a:endParaRPr lang="en-US" smtClean="0"/>
          </a:p>
          <a:p>
            <a:pPr indent="0">
              <a:buNone/>
            </a:pPr>
            <a:r>
              <a:rPr lang="en-US" smtClean="0"/>
              <a:t>Death </a:t>
            </a:r>
            <a:r>
              <a:rPr lang="en-US" dirty="0" smtClean="0"/>
              <a:t>of a Salesman</a:t>
            </a:r>
          </a:p>
          <a:p>
            <a:r>
              <a:rPr lang="en-US" dirty="0" smtClean="0"/>
              <a:t>Romeo and Juliet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b="1" u="sng" dirty="0" smtClean="0"/>
              <a:t>PLOT</a:t>
            </a:r>
          </a:p>
          <a:p>
            <a:r>
              <a:rPr lang="en-US" dirty="0" smtClean="0"/>
              <a:t>Universal Elements</a:t>
            </a:r>
          </a:p>
          <a:p>
            <a:r>
              <a:rPr lang="en-US" dirty="0" smtClean="0"/>
              <a:t>Focus on immediate problems but aware of surroundings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TRAGEDY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91000" y="2133600"/>
            <a:ext cx="4267200" cy="3886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u="sng" dirty="0" smtClean="0"/>
              <a:t>CHARACTERS</a:t>
            </a:r>
          </a:p>
          <a:p>
            <a:r>
              <a:rPr lang="en-US" dirty="0" smtClean="0"/>
              <a:t>well </a:t>
            </a:r>
            <a:r>
              <a:rPr lang="en-US" dirty="0"/>
              <a:t>rounded </a:t>
            </a:r>
            <a:r>
              <a:rPr lang="en-US" dirty="0" smtClean="0"/>
              <a:t>characters</a:t>
            </a:r>
            <a:endParaRPr lang="en-US" dirty="0"/>
          </a:p>
          <a:p>
            <a:r>
              <a:rPr lang="en-US" dirty="0" smtClean="0"/>
              <a:t>protagonist - </a:t>
            </a:r>
            <a:r>
              <a:rPr lang="en-US" dirty="0"/>
              <a:t>1 dominate trait </a:t>
            </a:r>
          </a:p>
          <a:p>
            <a:r>
              <a:rPr lang="en-US" dirty="0"/>
              <a:t>antagonist = </a:t>
            </a:r>
            <a:r>
              <a:rPr lang="en-US" dirty="0" smtClean="0"/>
              <a:t>provides conflict, &amp; helps to bring about the “fall” of the tragic hero</a:t>
            </a:r>
          </a:p>
          <a:p>
            <a:r>
              <a:rPr lang="en-US" dirty="0" smtClean="0"/>
              <a:t>Controlled emotional intensity!</a:t>
            </a:r>
          </a:p>
          <a:p>
            <a:r>
              <a:rPr lang="en-US" dirty="0" smtClean="0"/>
              <a:t>Show honesty, conviction and sincerity in actions, decisions and motivations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5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some things that makes one theatre genre different from another?</a:t>
            </a:r>
          </a:p>
          <a:p>
            <a:endParaRPr lang="en-US" sz="2400" dirty="0"/>
          </a:p>
          <a:p>
            <a:r>
              <a:rPr lang="en-US" sz="2400" dirty="0" smtClean="0"/>
              <a:t>How can you learn about a society or culture through theatre?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049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858000" cy="320040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u="sng" dirty="0" smtClean="0"/>
              <a:t>GENRE:</a:t>
            </a:r>
            <a:r>
              <a:rPr lang="en-US" dirty="0"/>
              <a:t> </a:t>
            </a:r>
            <a:r>
              <a:rPr lang="en-US" dirty="0" smtClean="0"/>
              <a:t> ways of categorizing or classifying different conventions of theatre</a:t>
            </a:r>
            <a:endParaRPr lang="en-US" b="1" u="sng" dirty="0" smtClean="0"/>
          </a:p>
          <a:p>
            <a:endParaRPr lang="en-US" dirty="0"/>
          </a:p>
          <a:p>
            <a:r>
              <a:rPr lang="en-US" dirty="0" smtClean="0"/>
              <a:t>Comedy</a:t>
            </a:r>
          </a:p>
          <a:p>
            <a:r>
              <a:rPr lang="en-US" dirty="0" smtClean="0"/>
              <a:t>Farce</a:t>
            </a:r>
          </a:p>
          <a:p>
            <a:r>
              <a:rPr lang="en-US" dirty="0" smtClean="0"/>
              <a:t>Melodrama</a:t>
            </a:r>
          </a:p>
          <a:p>
            <a:r>
              <a:rPr lang="en-US" dirty="0" smtClean="0"/>
              <a:t>Tragedy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7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133600"/>
            <a:ext cx="3657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  </a:t>
            </a:r>
            <a:r>
              <a:rPr lang="en-US" dirty="0"/>
              <a:t>any </a:t>
            </a:r>
            <a:r>
              <a:rPr lang="en-US" dirty="0" smtClean="0"/>
              <a:t>work </a:t>
            </a:r>
            <a:r>
              <a:rPr lang="en-US" dirty="0"/>
              <a:t>generally intended to </a:t>
            </a:r>
            <a:r>
              <a:rPr lang="en-US" dirty="0" smtClean="0"/>
              <a:t>be humorous</a:t>
            </a:r>
            <a:r>
              <a:rPr lang="en-US" dirty="0"/>
              <a:t> </a:t>
            </a:r>
            <a:r>
              <a:rPr lang="en-US" dirty="0" smtClean="0"/>
              <a:t>or </a:t>
            </a:r>
            <a:r>
              <a:rPr lang="en-US" dirty="0"/>
              <a:t>to amuse by </a:t>
            </a:r>
            <a:r>
              <a:rPr lang="en-US" dirty="0" smtClean="0"/>
              <a:t>inducing laughter</a:t>
            </a:r>
          </a:p>
          <a:p>
            <a:r>
              <a:rPr lang="en-US" dirty="0" smtClean="0"/>
              <a:t>Variations: satire, political satire, parody, screwball comedy, black comedy, toilet humor, romantic comedy, comedy of manners, situation comedy (sitcom).. And there’s more!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COMEDY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286000"/>
            <a:ext cx="3657600" cy="342900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en-US" u="sng" dirty="0" smtClean="0"/>
              <a:t>Examples: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/>
              <a:t>Seinfeld  </a:t>
            </a:r>
            <a:r>
              <a:rPr lang="en-US" dirty="0">
                <a:hlinkClick r:id="rId2"/>
              </a:rPr>
              <a:t>http://yadayadayadaecon.com/clip/38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indent="0">
              <a:buNone/>
            </a:pPr>
            <a:r>
              <a:rPr lang="en-US" dirty="0">
                <a:hlinkClick r:id="rId3"/>
              </a:rPr>
              <a:t>https://youtu.be/rxDK-</a:t>
            </a:r>
            <a:r>
              <a:rPr lang="en-US" dirty="0" smtClean="0">
                <a:hlinkClick r:id="rId3"/>
              </a:rPr>
              <a:t>gjx_48</a:t>
            </a:r>
            <a:endParaRPr lang="en-US" dirty="0" smtClean="0"/>
          </a:p>
          <a:p>
            <a:r>
              <a:rPr lang="en-US" smtClean="0"/>
              <a:t>The </a:t>
            </a:r>
            <a:r>
              <a:rPr lang="en-US" dirty="0" smtClean="0"/>
              <a:t>Odd Couple</a:t>
            </a:r>
          </a:p>
          <a:p>
            <a:r>
              <a:rPr lang="en-US" dirty="0" smtClean="0"/>
              <a:t>Brighten Beach Memoirs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3733800" cy="3962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b="1" u="sng" dirty="0"/>
              <a:t>PLOTS </a:t>
            </a:r>
          </a:p>
          <a:p>
            <a:r>
              <a:rPr lang="en-US" dirty="0" smtClean="0"/>
              <a:t>Familiar situations</a:t>
            </a:r>
          </a:p>
          <a:p>
            <a:r>
              <a:rPr lang="en-US" dirty="0" smtClean="0"/>
              <a:t>serious subject, taken lightheartedly</a:t>
            </a:r>
          </a:p>
          <a:p>
            <a:r>
              <a:rPr lang="en-US" dirty="0" smtClean="0"/>
              <a:t>lighthearted subject, </a:t>
            </a:r>
            <a:r>
              <a:rPr lang="en-US" dirty="0"/>
              <a:t>taken seriously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has a happy ending. </a:t>
            </a:r>
          </a:p>
          <a:p>
            <a:r>
              <a:rPr lang="en-US" dirty="0"/>
              <a:t>Includes puns, irony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COMEDY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733800" cy="3429000"/>
          </a:xfrm>
        </p:spPr>
        <p:txBody>
          <a:bodyPr/>
          <a:lstStyle/>
          <a:p>
            <a:pPr indent="0">
              <a:buNone/>
            </a:pPr>
            <a:r>
              <a:rPr lang="en-US" b="1" u="sng" dirty="0" smtClean="0"/>
              <a:t>CHARACTERS</a:t>
            </a:r>
          </a:p>
          <a:p>
            <a:r>
              <a:rPr lang="en-US" dirty="0" smtClean="0"/>
              <a:t>Everyday, familiar people</a:t>
            </a:r>
          </a:p>
          <a:p>
            <a:r>
              <a:rPr lang="en-US" dirty="0" smtClean="0"/>
              <a:t>We laugh with them, no at them</a:t>
            </a:r>
          </a:p>
          <a:p>
            <a:r>
              <a:rPr lang="en-US" dirty="0" smtClean="0"/>
              <a:t>Humor comes from their “take” or reaction to a given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1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3886200" cy="35052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u="sng" dirty="0"/>
              <a:t>DEFINITION:</a:t>
            </a:r>
          </a:p>
          <a:p>
            <a:r>
              <a:rPr lang="en-US" dirty="0"/>
              <a:t>A low style of </a:t>
            </a:r>
            <a:r>
              <a:rPr lang="en-US" dirty="0" smtClean="0"/>
              <a:t>comedy</a:t>
            </a:r>
          </a:p>
          <a:p>
            <a:r>
              <a:rPr lang="en-US" dirty="0" smtClean="0"/>
              <a:t>that </a:t>
            </a:r>
            <a:r>
              <a:rPr lang="en-US" dirty="0"/>
              <a:t>aims at entertaining the audience through situations that are highly exaggerated, extravagant, and thus </a:t>
            </a:r>
            <a:r>
              <a:rPr lang="en-US" dirty="0" smtClean="0"/>
              <a:t>improbable</a:t>
            </a:r>
          </a:p>
          <a:p>
            <a:r>
              <a:rPr lang="en-US" dirty="0"/>
              <a:t> </a:t>
            </a:r>
            <a:r>
              <a:rPr lang="en-US" dirty="0" smtClean="0"/>
              <a:t>deliberate</a:t>
            </a:r>
            <a:r>
              <a:rPr lang="en-US" dirty="0"/>
              <a:t> </a:t>
            </a:r>
            <a:r>
              <a:rPr lang="en-US" dirty="0" smtClean="0"/>
              <a:t>use of absurdity or </a:t>
            </a:r>
            <a:r>
              <a:rPr lang="en-US" dirty="0"/>
              <a:t>nonsense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FARCE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200" y="2362200"/>
            <a:ext cx="3505200" cy="31242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u="sng" dirty="0" smtClean="0"/>
              <a:t>Examples:</a:t>
            </a:r>
          </a:p>
          <a:p>
            <a:r>
              <a:rPr lang="en-US" dirty="0" smtClean="0"/>
              <a:t>Mr. Bean</a:t>
            </a:r>
          </a:p>
          <a:p>
            <a:pPr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youtu.be/J0cZK1c0wpE</a:t>
            </a:r>
            <a:endParaRPr lang="en-US" dirty="0" smtClean="0"/>
          </a:p>
          <a:p>
            <a:pPr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youtu.be/eC4yDwOh-U8</a:t>
            </a:r>
            <a:endParaRPr lang="en-US" dirty="0" smtClean="0"/>
          </a:p>
          <a:p>
            <a:r>
              <a:rPr lang="en-US" dirty="0"/>
              <a:t>Three Stooges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youtu.be/jocRd-aajW0</a:t>
            </a:r>
            <a:endParaRPr lang="en-US" dirty="0" smtClean="0"/>
          </a:p>
          <a:p>
            <a:r>
              <a:rPr lang="en-US" dirty="0" smtClean="0"/>
              <a:t>Noises Off</a:t>
            </a:r>
          </a:p>
          <a:p>
            <a:r>
              <a:rPr lang="en-US" dirty="0" smtClean="0"/>
              <a:t>Comedy of Errors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8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209800"/>
            <a:ext cx="3657600" cy="373380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sz="2100" b="1" u="sng" dirty="0"/>
              <a:t>PLOTS </a:t>
            </a:r>
            <a:endParaRPr lang="en-US" sz="2100" dirty="0"/>
          </a:p>
          <a:p>
            <a:r>
              <a:rPr lang="en-US" sz="2100" dirty="0"/>
              <a:t>Familiar Situations that are exaggerated out of proportion</a:t>
            </a:r>
          </a:p>
          <a:p>
            <a:r>
              <a:rPr lang="en-US" sz="2100" dirty="0"/>
              <a:t>Lots of physical action, including chases, fights, trips, falls, accidents</a:t>
            </a:r>
          </a:p>
          <a:p>
            <a:r>
              <a:rPr lang="en-US" sz="2100" dirty="0"/>
              <a:t>Over exaggerated action and characters </a:t>
            </a:r>
          </a:p>
          <a:p>
            <a:r>
              <a:rPr lang="en-US" sz="2100" dirty="0"/>
              <a:t>Lots of puns, irony and </a:t>
            </a:r>
            <a:r>
              <a:rPr lang="en-US" sz="2100" dirty="0" smtClean="0"/>
              <a:t>repetition</a:t>
            </a:r>
            <a:endParaRPr lang="en-US" sz="2100" dirty="0"/>
          </a:p>
          <a:p>
            <a:r>
              <a:rPr lang="en-US" sz="2100" dirty="0" smtClean="0"/>
              <a:t>Plot twits and turns!</a:t>
            </a:r>
            <a:endParaRPr lang="en-US" sz="21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FARCE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733800" cy="3657600"/>
          </a:xfrm>
        </p:spPr>
        <p:txBody>
          <a:bodyPr/>
          <a:lstStyle/>
          <a:p>
            <a:pPr indent="0">
              <a:buNone/>
            </a:pPr>
            <a:r>
              <a:rPr lang="en-US" b="1" u="sng" dirty="0" smtClean="0"/>
              <a:t>CHARACTERS</a:t>
            </a:r>
          </a:p>
          <a:p>
            <a:r>
              <a:rPr lang="en-US" dirty="0" smtClean="0"/>
              <a:t>Each are over exaggerated in terms of the character’s  action and Reaction to a situation.</a:t>
            </a:r>
          </a:p>
          <a:p>
            <a:r>
              <a:rPr lang="en-US" dirty="0" smtClean="0"/>
              <a:t>Large facial expressions and gestures help emphasize character’s reaction to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1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7818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do people laugh?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37338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pPr indent="0" algn="ctr">
              <a:buNone/>
            </a:pPr>
            <a:r>
              <a:rPr lang="en-US" sz="7200" b="1" u="sng" dirty="0" smtClean="0"/>
              <a:t>FAMILIARITY!!! </a:t>
            </a:r>
            <a:endParaRPr lang="en-US" sz="7200" b="1" u="sng" dirty="0"/>
          </a:p>
          <a:p>
            <a:r>
              <a:rPr lang="en-US" sz="7200" dirty="0"/>
              <a:t>C</a:t>
            </a:r>
            <a:r>
              <a:rPr lang="en-US" sz="7200" dirty="0" smtClean="0"/>
              <a:t>ommon </a:t>
            </a:r>
            <a:r>
              <a:rPr lang="en-US" sz="7200" dirty="0"/>
              <a:t>life experiences that we all encounter but we don’t often deal with in an open, honest </a:t>
            </a:r>
            <a:r>
              <a:rPr lang="en-US" sz="7200" dirty="0" smtClean="0"/>
              <a:t>way. Involves </a:t>
            </a:r>
            <a:r>
              <a:rPr lang="en-US" sz="7200" dirty="0"/>
              <a:t>pointing up some observation or activity most of us have commonly experienced </a:t>
            </a:r>
          </a:p>
          <a:p>
            <a:r>
              <a:rPr lang="en-US" sz="7200" dirty="0" smtClean="0"/>
              <a:t>Ex: awkwardness </a:t>
            </a:r>
            <a:r>
              <a:rPr lang="en-US" sz="7200" dirty="0"/>
              <a:t>of a first date, or the pressures of dealing with our </a:t>
            </a:r>
            <a:r>
              <a:rPr lang="en-US" sz="7200" dirty="0" smtClean="0"/>
              <a:t>family, steering </a:t>
            </a:r>
            <a:r>
              <a:rPr lang="en-US" sz="7200" dirty="0"/>
              <a:t>a grocery cart with a broken </a:t>
            </a:r>
            <a:r>
              <a:rPr lang="en-US" sz="7200" dirty="0" smtClean="0"/>
              <a:t>wheel</a:t>
            </a:r>
            <a:endParaRPr lang="en-US" sz="7200" dirty="0"/>
          </a:p>
          <a:p>
            <a:pPr indent="0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3770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THOUGHTS ON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1628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should </a:t>
            </a:r>
            <a:r>
              <a:rPr lang="en-US" dirty="0"/>
              <a:t>come out of the situation and characters, not in spite of them </a:t>
            </a:r>
          </a:p>
          <a:p>
            <a:r>
              <a:rPr lang="en-US" dirty="0"/>
              <a:t>a joke or some piece of </a:t>
            </a:r>
            <a:r>
              <a:rPr lang="en-US" dirty="0" err="1"/>
              <a:t>schtick</a:t>
            </a:r>
            <a:r>
              <a:rPr lang="en-US" dirty="0"/>
              <a:t> that interrupts the flow of a scene can be ultimately damaging to the piece as a whole, no matter how big a laugh it gets </a:t>
            </a:r>
          </a:p>
          <a:p>
            <a:r>
              <a:rPr lang="en-US" dirty="0"/>
              <a:t>if a joke is used... make sure it is organic to the situation, rather than something that you say to get a laugh </a:t>
            </a:r>
          </a:p>
          <a:p>
            <a:r>
              <a:rPr lang="en-US" dirty="0"/>
              <a:t>a line or an action that may be funny at one moment, can completely lose its punch a moment later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738</TotalTime>
  <Words>652</Words>
  <Application>Microsoft Macintosh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GENRES OF THEATRE</vt:lpstr>
      <vt:lpstr>Essential questions</vt:lpstr>
      <vt:lpstr>Genres</vt:lpstr>
      <vt:lpstr>COMEDY</vt:lpstr>
      <vt:lpstr>COMEDY</vt:lpstr>
      <vt:lpstr>FARCE</vt:lpstr>
      <vt:lpstr>FARCE</vt:lpstr>
      <vt:lpstr>Why do people laugh?</vt:lpstr>
      <vt:lpstr>THOUGHTS ON humor</vt:lpstr>
      <vt:lpstr>MELODRAMA</vt:lpstr>
      <vt:lpstr>MELODRAMA</vt:lpstr>
      <vt:lpstr>TRAGEDY</vt:lpstr>
      <vt:lpstr>TRAGEDY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GENRES OF THEATRE</dc:title>
  <dc:creator>Parkway</dc:creator>
  <cp:lastModifiedBy>Nicole Voss</cp:lastModifiedBy>
  <cp:revision>27</cp:revision>
  <dcterms:created xsi:type="dcterms:W3CDTF">2014-03-21T12:22:03Z</dcterms:created>
  <dcterms:modified xsi:type="dcterms:W3CDTF">2016-09-06T12:28:58Z</dcterms:modified>
</cp:coreProperties>
</file>