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8" r:id="rId6"/>
    <p:sldId id="260" r:id="rId7"/>
    <p:sldId id="269" r:id="rId8"/>
    <p:sldId id="270" r:id="rId9"/>
    <p:sldId id="261" r:id="rId10"/>
    <p:sldId id="264" r:id="rId11"/>
    <p:sldId id="273" r:id="rId12"/>
    <p:sldId id="271" r:id="rId13"/>
    <p:sldId id="272" r:id="rId14"/>
    <p:sldId id="266" r:id="rId15"/>
    <p:sldId id="274" r:id="rId16"/>
    <p:sldId id="275" r:id="rId17"/>
    <p:sldId id="262" r:id="rId18"/>
    <p:sldId id="263" r:id="rId19"/>
    <p:sldId id="276" r:id="rId20"/>
    <p:sldId id="277" r:id="rId21"/>
    <p:sldId id="278" r:id="rId22"/>
    <p:sldId id="279" r:id="rId23"/>
    <p:sldId id="267"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0"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smtClean="0"/>
              <a:t>Click to edit Master title style</a:t>
            </a:r>
            <a:endParaRPr kumimoji="0" lang="en-US"/>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1371600" y="6012656"/>
            <a:ext cx="5791200" cy="365125"/>
          </a:xfrm>
        </p:spPr>
        <p:txBody>
          <a:bodyPr tIns="0" bIns="0" anchor="t"/>
          <a:lstStyle>
            <a:lvl1pPr algn="r">
              <a:defRPr sz="1000"/>
            </a:lvl1pPr>
          </a:lstStyle>
          <a:p>
            <a:fld id="{0106B4A3-4212-4E39-93DE-E053E8F69C28}" type="datetimeFigureOut">
              <a:rPr lang="en-US" smtClean="0"/>
              <a:t>10/14/2014</a:t>
            </a:fld>
            <a:endParaRPr lang="en-US"/>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endParaRPr kumimoji="0" lang="en-US"/>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A3DCDF73-85D2-4237-9B32-053DBDB0C312}" type="slidenum">
              <a:rPr kumimoji="0" lang="en-US" smtClean="0"/>
              <a:t>‹#›</a:t>
            </a:fld>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106B4A3-4212-4E39-93DE-E053E8F69C28}" type="datetimeFigureOut">
              <a:rPr lang="en-US" smtClean="0"/>
              <a:t>10/14/2014</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A3DCDF73-85D2-4237-9B32-053DBDB0C312}" type="slidenum">
              <a:rPr kumimoji="0" lang="en-US" smtClean="0"/>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106B4A3-4212-4E39-93DE-E053E8F69C28}" type="datetimeFigureOut">
              <a:rPr lang="en-US" smtClean="0"/>
              <a:t>10/14/2014</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A3DCDF73-85D2-4237-9B32-053DBDB0C312}" type="slidenum">
              <a:rPr kumimoji="0" lang="en-US" smtClean="0"/>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91456" y="6480048"/>
            <a:ext cx="2133600" cy="301752"/>
          </a:xfrm>
        </p:spPr>
        <p:txBody>
          <a:bodyPr/>
          <a:lstStyle/>
          <a:p>
            <a:fld id="{0106B4A3-4212-4E39-93DE-E053E8F69C28}" type="datetimeFigureOut">
              <a:rPr lang="en-US" smtClean="0"/>
              <a:t>10/14/2014</a:t>
            </a:fld>
            <a:endParaRPr lang="en-US"/>
          </a:p>
        </p:txBody>
      </p:sp>
      <p:sp>
        <p:nvSpPr>
          <p:cNvPr id="5" name="Footer Placeholder 4"/>
          <p:cNvSpPr>
            <a:spLocks noGrp="1"/>
          </p:cNvSpPr>
          <p:nvPr>
            <p:ph type="ftr" sz="quarter" idx="11"/>
          </p:nvPr>
        </p:nvSpPr>
        <p:spPr>
          <a:xfrm>
            <a:off x="457200" y="6480969"/>
            <a:ext cx="4260056" cy="300831"/>
          </a:xfrm>
        </p:spPr>
        <p:txBody>
          <a:bodyPr/>
          <a:lstStyle/>
          <a:p>
            <a:endParaRPr kumimoji="0" lang="en-US"/>
          </a:p>
        </p:txBody>
      </p:sp>
      <p:sp>
        <p:nvSpPr>
          <p:cNvPr id="6" name="Slide Number Placeholder 5"/>
          <p:cNvSpPr>
            <a:spLocks noGrp="1"/>
          </p:cNvSpPr>
          <p:nvPr>
            <p:ph type="sldNum" sz="quarter" idx="12"/>
          </p:nvPr>
        </p:nvSpPr>
        <p:spPr/>
        <p:txBody>
          <a:bodyPr/>
          <a:lstStyle/>
          <a:p>
            <a:fld id="{A3DCDF73-85D2-4237-9B32-053DBDB0C312}" type="slidenum">
              <a:rPr kumimoji="0" lang="en-US" smtClean="0"/>
              <a:t>‹#›</a:t>
            </a:fld>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e Placeholder 3"/>
          <p:cNvSpPr>
            <a:spLocks noGrp="1"/>
          </p:cNvSpPr>
          <p:nvPr>
            <p:ph type="dt" sz="half" idx="10"/>
          </p:nvPr>
        </p:nvSpPr>
        <p:spPr>
          <a:xfrm>
            <a:off x="6955632" y="6477000"/>
            <a:ext cx="2133600" cy="304800"/>
          </a:xfrm>
        </p:spPr>
        <p:txBody>
          <a:bodyPr/>
          <a:lstStyle/>
          <a:p>
            <a:fld id="{0106B4A3-4212-4E39-93DE-E053E8F69C28}" type="datetimeFigureOut">
              <a:rPr lang="en-US" smtClean="0"/>
              <a:t>10/14/2014</a:t>
            </a:fld>
            <a:endParaRPr lang="en-US"/>
          </a:p>
        </p:txBody>
      </p:sp>
      <p:sp>
        <p:nvSpPr>
          <p:cNvPr id="5" name="Footer Placeholder 4"/>
          <p:cNvSpPr>
            <a:spLocks noGrp="1"/>
          </p:cNvSpPr>
          <p:nvPr>
            <p:ph type="ftr" sz="quarter" idx="11"/>
          </p:nvPr>
        </p:nvSpPr>
        <p:spPr>
          <a:xfrm>
            <a:off x="2619376" y="6480969"/>
            <a:ext cx="4260056" cy="300831"/>
          </a:xfrm>
        </p:spPr>
        <p:txBody>
          <a:bodyPr/>
          <a:lstStyle/>
          <a:p>
            <a:endParaRPr kumimoji="0" lang="en-US"/>
          </a:p>
        </p:txBody>
      </p:sp>
      <p:sp>
        <p:nvSpPr>
          <p:cNvPr id="6" name="Slide Number Placeholder 5"/>
          <p:cNvSpPr>
            <a:spLocks noGrp="1"/>
          </p:cNvSpPr>
          <p:nvPr>
            <p:ph type="sldNum" sz="quarter" idx="12"/>
          </p:nvPr>
        </p:nvSpPr>
        <p:spPr>
          <a:xfrm>
            <a:off x="8451056" y="809624"/>
            <a:ext cx="502920" cy="300831"/>
          </a:xfrm>
        </p:spPr>
        <p:txBody>
          <a:bodyPr/>
          <a:lstStyle/>
          <a:p>
            <a:fld id="{A3DCDF73-85D2-4237-9B32-053DBDB0C312}" type="slidenum">
              <a:rPr kumimoji="0" lang="en-US" smtClean="0"/>
              <a:t>‹#›</a:t>
            </a:fld>
            <a:endParaRPr kumimoji="0" lang="en-US"/>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791456" y="6480969"/>
            <a:ext cx="2133600" cy="301752"/>
          </a:xfrm>
        </p:spPr>
        <p:txBody>
          <a:bodyPr/>
          <a:lstStyle/>
          <a:p>
            <a:fld id="{0106B4A3-4212-4E39-93DE-E053E8F69C28}" type="datetimeFigureOut">
              <a:rPr lang="en-US" smtClean="0"/>
              <a:t>10/14/2014</a:t>
            </a:fld>
            <a:endParaRPr lang="en-US"/>
          </a:p>
        </p:txBody>
      </p:sp>
      <p:sp>
        <p:nvSpPr>
          <p:cNvPr id="6" name="Footer Placeholder 5"/>
          <p:cNvSpPr>
            <a:spLocks noGrp="1"/>
          </p:cNvSpPr>
          <p:nvPr>
            <p:ph type="ftr" sz="quarter" idx="11"/>
          </p:nvPr>
        </p:nvSpPr>
        <p:spPr>
          <a:xfrm>
            <a:off x="457200" y="6480969"/>
            <a:ext cx="4260056" cy="301752"/>
          </a:xfrm>
        </p:spPr>
        <p:txBody>
          <a:bodyPr/>
          <a:lstStyle/>
          <a:p>
            <a:endParaRPr kumimoji="0" lang="en-US"/>
          </a:p>
        </p:txBody>
      </p:sp>
      <p:sp>
        <p:nvSpPr>
          <p:cNvPr id="7" name="Slide Number Placeholder 6"/>
          <p:cNvSpPr>
            <a:spLocks noGrp="1"/>
          </p:cNvSpPr>
          <p:nvPr>
            <p:ph type="sldNum" sz="quarter" idx="12"/>
          </p:nvPr>
        </p:nvSpPr>
        <p:spPr>
          <a:xfrm>
            <a:off x="7589520" y="6480969"/>
            <a:ext cx="502920" cy="301752"/>
          </a:xfrm>
        </p:spPr>
        <p:txBody>
          <a:bodyPr/>
          <a:lstStyle/>
          <a:p>
            <a:fld id="{A3DCDF73-85D2-4237-9B32-053DBDB0C312}" type="slidenum">
              <a:rPr kumimoji="0" lang="en-US" smtClean="0"/>
              <a:t>‹#›</a:t>
            </a:fld>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791456" y="6480969"/>
            <a:ext cx="2130552" cy="301752"/>
          </a:xfrm>
        </p:spPr>
        <p:txBody>
          <a:bodyPr/>
          <a:lstStyle/>
          <a:p>
            <a:fld id="{0106B4A3-4212-4E39-93DE-E053E8F69C28}" type="datetimeFigureOut">
              <a:rPr lang="en-US" smtClean="0"/>
              <a:t>10/14/2014</a:t>
            </a:fld>
            <a:endParaRPr lang="en-US"/>
          </a:p>
        </p:txBody>
      </p:sp>
      <p:sp>
        <p:nvSpPr>
          <p:cNvPr id="8" name="Footer Placeholder 7"/>
          <p:cNvSpPr>
            <a:spLocks noGrp="1"/>
          </p:cNvSpPr>
          <p:nvPr>
            <p:ph type="ftr" sz="quarter" idx="11"/>
          </p:nvPr>
        </p:nvSpPr>
        <p:spPr>
          <a:xfrm>
            <a:off x="457200" y="6480969"/>
            <a:ext cx="4261104" cy="301752"/>
          </a:xfrm>
        </p:spPr>
        <p:txBody>
          <a:bodyPr/>
          <a:lstStyle/>
          <a:p>
            <a:endParaRPr kumimoji="0" lang="en-US"/>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fld id="{A3DCDF73-85D2-4237-9B32-053DBDB0C312}" type="slidenum">
              <a:rPr kumimoji="0" lang="en-US" smtClean="0"/>
              <a:t>‹#›</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106B4A3-4212-4E39-93DE-E053E8F69C28}" type="datetimeFigureOut">
              <a:rPr lang="en-US" smtClean="0"/>
              <a:t>10/14/2014</a:t>
            </a:fld>
            <a:endParaRPr lang="en-US"/>
          </a:p>
        </p:txBody>
      </p:sp>
      <p:sp>
        <p:nvSpPr>
          <p:cNvPr id="4" name="Footer Placeholder 3"/>
          <p:cNvSpPr>
            <a:spLocks noGrp="1"/>
          </p:cNvSpPr>
          <p:nvPr>
            <p:ph type="ftr" sz="quarter" idx="11"/>
          </p:nvPr>
        </p:nvSpPr>
        <p:spPr/>
        <p:txBody>
          <a:bodyPr/>
          <a:lstStyle/>
          <a:p>
            <a:endParaRPr kumimoji="0" lang="en-US"/>
          </a:p>
        </p:txBody>
      </p:sp>
      <p:sp>
        <p:nvSpPr>
          <p:cNvPr id="5" name="Slide Number Placeholder 4"/>
          <p:cNvSpPr>
            <a:spLocks noGrp="1"/>
          </p:cNvSpPr>
          <p:nvPr>
            <p:ph type="sldNum" sz="quarter" idx="12"/>
          </p:nvPr>
        </p:nvSpPr>
        <p:spPr/>
        <p:txBody>
          <a:bodyPr/>
          <a:lstStyle/>
          <a:p>
            <a:fld id="{A3DCDF73-85D2-4237-9B32-053DBDB0C312}" type="slidenum">
              <a:rPr kumimoji="0" lang="en-US" smtClean="0"/>
              <a:t>‹#›</a:t>
            </a:fld>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p:spPr>
        <p:txBody>
          <a:bodyPr/>
          <a:lstStyle/>
          <a:p>
            <a:fld id="{0106B4A3-4212-4E39-93DE-E053E8F69C28}" type="datetimeFigureOut">
              <a:rPr lang="en-US" smtClean="0"/>
              <a:t>10/14/2014</a:t>
            </a:fld>
            <a:endParaRPr lang="en-US"/>
          </a:p>
        </p:txBody>
      </p:sp>
      <p:sp>
        <p:nvSpPr>
          <p:cNvPr id="3" name="Footer Placeholder 2"/>
          <p:cNvSpPr>
            <a:spLocks noGrp="1"/>
          </p:cNvSpPr>
          <p:nvPr>
            <p:ph type="ftr" sz="quarter" idx="11"/>
          </p:nvPr>
        </p:nvSpPr>
        <p:spPr>
          <a:xfrm>
            <a:off x="457200" y="6481890"/>
            <a:ext cx="4260056" cy="300831"/>
          </a:xfrm>
        </p:spPr>
        <p:txBody>
          <a:bodyPr/>
          <a:lstStyle/>
          <a:p>
            <a:endParaRPr kumimoji="0" lang="en-US"/>
          </a:p>
        </p:txBody>
      </p:sp>
      <p:sp>
        <p:nvSpPr>
          <p:cNvPr id="4" name="Slide Number Placeholder 3"/>
          <p:cNvSpPr>
            <a:spLocks noGrp="1"/>
          </p:cNvSpPr>
          <p:nvPr>
            <p:ph type="sldNum" sz="quarter" idx="12"/>
          </p:nvPr>
        </p:nvSpPr>
        <p:spPr>
          <a:xfrm>
            <a:off x="7589520" y="6480969"/>
            <a:ext cx="502920" cy="301752"/>
          </a:xfrm>
        </p:spPr>
        <p:txBody>
          <a:bodyPr/>
          <a:lstStyle/>
          <a:p>
            <a:fld id="{A3DCDF73-85D2-4237-9B32-053DBDB0C312}" type="slidenum">
              <a:rPr kumimoji="0" lang="en-US" smtClean="0"/>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278976" y="6556248"/>
            <a:ext cx="2133600" cy="301752"/>
          </a:xfrm>
        </p:spPr>
        <p:txBody>
          <a:bodyPr/>
          <a:lstStyle>
            <a:lvl1pPr>
              <a:defRPr sz="900"/>
            </a:lvl1pPr>
          </a:lstStyle>
          <a:p>
            <a:fld id="{0106B4A3-4212-4E39-93DE-E053E8F69C28}" type="datetimeFigureOut">
              <a:rPr lang="en-US" smtClean="0"/>
              <a:t>10/14/2014</a:t>
            </a:fld>
            <a:endParaRPr lang="en-US"/>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endParaRPr kumimoji="0" lang="en-US"/>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fld id="{A3DCDF73-85D2-4237-9B32-053DBDB0C312}" type="slidenum">
              <a:rPr kumimoji="0" lang="en-US" smtClean="0"/>
              <a:t>‹#›</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6108192" y="6556248"/>
            <a:ext cx="2103120" cy="301752"/>
          </a:xfrm>
        </p:spPr>
        <p:txBody>
          <a:bodyPr/>
          <a:lstStyle>
            <a:lvl1pPr>
              <a:defRPr sz="900"/>
            </a:lvl1pPr>
          </a:lstStyle>
          <a:p>
            <a:fld id="{0106B4A3-4212-4E39-93DE-E053E8F69C28}" type="datetimeFigureOut">
              <a:rPr lang="en-US" smtClean="0"/>
              <a:t>10/14/2014</a:t>
            </a:fld>
            <a:endParaRPr lang="en-US"/>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endParaRPr kumimoji="0" lang="en-US"/>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fld id="{A3DCDF73-85D2-4237-9B32-053DBDB0C312}" type="slidenum">
              <a:rPr kumimoji="0" lang="en-US" smtClean="0"/>
              <a:t>‹#›</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399032"/>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0106B4A3-4212-4E39-93DE-E053E8F69C28}" type="datetimeFigureOut">
              <a:rPr lang="en-US" smtClean="0"/>
              <a:t>10/14/2014</a:t>
            </a:fld>
            <a:endParaRPr lang="en-US"/>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kumimoji="0" lang="en-US"/>
          </a:p>
        </p:txBody>
      </p:sp>
      <p:sp>
        <p:nvSpPr>
          <p:cNvPr id="23" name="Slide Number Placehold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A3DCDF73-85D2-4237-9B32-053DBDB0C312}" type="slidenum">
              <a:rPr kumimoji="0" lang="en-US" smtClean="0"/>
              <a:t>‹#›</a:t>
            </a:fld>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en.wikipedia.org/wiki/Theatre_of_the_Oppressed#Spect-actor"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hyperlink" Target="http://youtu.be/5N21Bkr_KYs" TargetMode="External"/><Relationship Id="rId13" Type="http://schemas.openxmlformats.org/officeDocument/2006/relationships/hyperlink" Target="http://youtu.be/Mw-qpT7DjaI" TargetMode="External"/><Relationship Id="rId3" Type="http://schemas.openxmlformats.org/officeDocument/2006/relationships/hyperlink" Target="http://youtu.be/hDJ2PpSxYaU" TargetMode="External"/><Relationship Id="rId7" Type="http://schemas.openxmlformats.org/officeDocument/2006/relationships/hyperlink" Target="http://youtu.be/COOu7MZ2OvI" TargetMode="External"/><Relationship Id="rId12" Type="http://schemas.openxmlformats.org/officeDocument/2006/relationships/hyperlink" Target="http://youtu.be/Ny9OMv-KNgo" TargetMode="External"/><Relationship Id="rId2" Type="http://schemas.openxmlformats.org/officeDocument/2006/relationships/hyperlink" Target="http://youtu.be/KdMWCL2u2MI" TargetMode="External"/><Relationship Id="rId16" Type="http://schemas.openxmlformats.org/officeDocument/2006/relationships/hyperlink" Target="http://youtu.be/FbWmBUONtFY" TargetMode="External"/><Relationship Id="rId1" Type="http://schemas.openxmlformats.org/officeDocument/2006/relationships/slideLayout" Target="../slideLayouts/slideLayout4.xml"/><Relationship Id="rId6" Type="http://schemas.openxmlformats.org/officeDocument/2006/relationships/hyperlink" Target="http://youtu.be/qGiVX9uVB3I" TargetMode="External"/><Relationship Id="rId11" Type="http://schemas.openxmlformats.org/officeDocument/2006/relationships/hyperlink" Target="http://youtu.be/jX2_-VmgO7w" TargetMode="External"/><Relationship Id="rId5" Type="http://schemas.openxmlformats.org/officeDocument/2006/relationships/hyperlink" Target="http://youtu.be/OIjpj3GLtsg" TargetMode="External"/><Relationship Id="rId15" Type="http://schemas.openxmlformats.org/officeDocument/2006/relationships/hyperlink" Target="http://youtu.be/BRX31HOikws" TargetMode="External"/><Relationship Id="rId10" Type="http://schemas.openxmlformats.org/officeDocument/2006/relationships/hyperlink" Target="http://youtu.be/APiJyzv4sAo" TargetMode="External"/><Relationship Id="rId4" Type="http://schemas.openxmlformats.org/officeDocument/2006/relationships/hyperlink" Target="http://youtu.be/EzSFtVvIJhY" TargetMode="External"/><Relationship Id="rId9" Type="http://schemas.openxmlformats.org/officeDocument/2006/relationships/hyperlink" Target="http://youtu.be/euXzkLZQPRY" TargetMode="External"/><Relationship Id="rId14" Type="http://schemas.openxmlformats.org/officeDocument/2006/relationships/hyperlink" Target="http://youtu.be/lnvsGFGqfW8"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INVISIBLE THEATRE</a:t>
            </a:r>
            <a:endParaRPr lang="en-US" dirty="0"/>
          </a:p>
        </p:txBody>
      </p:sp>
      <p:sp>
        <p:nvSpPr>
          <p:cNvPr id="3" name="Subtitle 2"/>
          <p:cNvSpPr>
            <a:spLocks noGrp="1"/>
          </p:cNvSpPr>
          <p:nvPr>
            <p:ph type="subTitle" idx="1"/>
          </p:nvPr>
        </p:nvSpPr>
        <p:spPr/>
        <p:txBody>
          <a:bodyPr/>
          <a:lstStyle/>
          <a:p>
            <a:r>
              <a:rPr lang="en-US" dirty="0" smtClean="0"/>
              <a:t>Improvisation</a:t>
            </a:r>
            <a:endParaRPr lang="en-US" dirty="0"/>
          </a:p>
        </p:txBody>
      </p:sp>
    </p:spTree>
    <p:extLst>
      <p:ext uri="{BB962C8B-B14F-4D97-AF65-F5344CB8AC3E}">
        <p14:creationId xmlns:p14="http://schemas.microsoft.com/office/powerpoint/2010/main" val="36866645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ASSIGNMENT</a:t>
            </a:r>
            <a:endParaRPr lang="en-US" b="1" dirty="0"/>
          </a:p>
        </p:txBody>
      </p:sp>
      <p:sp>
        <p:nvSpPr>
          <p:cNvPr id="3" name="Content Placeholder 2"/>
          <p:cNvSpPr>
            <a:spLocks noGrp="1"/>
          </p:cNvSpPr>
          <p:nvPr>
            <p:ph sz="half" idx="1"/>
          </p:nvPr>
        </p:nvSpPr>
        <p:spPr>
          <a:xfrm>
            <a:off x="0" y="1752600"/>
            <a:ext cx="4343400" cy="4525963"/>
          </a:xfrm>
        </p:spPr>
        <p:txBody>
          <a:bodyPr/>
          <a:lstStyle/>
          <a:p>
            <a:r>
              <a:rPr lang="en-US" dirty="0" smtClean="0"/>
              <a:t>PREPLANNING</a:t>
            </a:r>
          </a:p>
          <a:p>
            <a:pPr marL="896112" lvl="1" indent="-457200">
              <a:buAutoNum type="arabicPeriod"/>
            </a:pPr>
            <a:r>
              <a:rPr lang="en-US" dirty="0" smtClean="0"/>
              <a:t>Scenario Rough draft</a:t>
            </a:r>
          </a:p>
          <a:p>
            <a:pPr marL="896112" lvl="1" indent="-457200">
              <a:buAutoNum type="arabicPeriod"/>
            </a:pPr>
            <a:r>
              <a:rPr lang="en-US" dirty="0" smtClean="0"/>
              <a:t>Scenario Final draft</a:t>
            </a:r>
          </a:p>
          <a:p>
            <a:pPr marL="896112" lvl="1" indent="-457200">
              <a:buAutoNum type="arabicPeriod"/>
            </a:pPr>
            <a:r>
              <a:rPr lang="en-US" dirty="0" smtClean="0"/>
              <a:t>Discuss/plan with adult about event; plan a date, review</a:t>
            </a:r>
          </a:p>
          <a:p>
            <a:pPr marL="896112" lvl="1" indent="-457200">
              <a:buAutoNum type="arabicPeriod"/>
            </a:pPr>
            <a:r>
              <a:rPr lang="en-US" dirty="0" smtClean="0"/>
              <a:t>Gather necessary items; tape recorder, props, costumes, etc.</a:t>
            </a:r>
            <a:endParaRPr lang="en-US" dirty="0"/>
          </a:p>
        </p:txBody>
      </p:sp>
      <p:sp>
        <p:nvSpPr>
          <p:cNvPr id="4" name="Content Placeholder 3"/>
          <p:cNvSpPr>
            <a:spLocks noGrp="1"/>
          </p:cNvSpPr>
          <p:nvPr>
            <p:ph sz="half" idx="2"/>
          </p:nvPr>
        </p:nvSpPr>
        <p:spPr>
          <a:xfrm>
            <a:off x="4648200" y="1722437"/>
            <a:ext cx="4419600" cy="4525963"/>
          </a:xfrm>
        </p:spPr>
        <p:txBody>
          <a:bodyPr/>
          <a:lstStyle/>
          <a:p>
            <a:r>
              <a:rPr lang="en-US" dirty="0" smtClean="0"/>
              <a:t>PERFORMANCE</a:t>
            </a:r>
          </a:p>
          <a:p>
            <a:pPr marL="896112" lvl="1" indent="-457200">
              <a:buAutoNum type="arabicPeriod"/>
            </a:pPr>
            <a:r>
              <a:rPr lang="en-US" dirty="0" smtClean="0"/>
              <a:t>Journal about the performance; could last from 1day – weeks</a:t>
            </a:r>
          </a:p>
          <a:p>
            <a:pPr marL="896112" lvl="1" indent="-457200">
              <a:buAutoNum type="arabicPeriod"/>
            </a:pPr>
            <a:endParaRPr lang="en-US" dirty="0"/>
          </a:p>
          <a:p>
            <a:r>
              <a:rPr lang="en-US" dirty="0" smtClean="0"/>
              <a:t>POST PERFORMANCE</a:t>
            </a:r>
            <a:endParaRPr lang="en-US" dirty="0"/>
          </a:p>
          <a:p>
            <a:pPr marL="896112" lvl="1" indent="-457200">
              <a:buAutoNum type="arabicPeriod"/>
            </a:pPr>
            <a:r>
              <a:rPr lang="en-US" dirty="0" smtClean="0"/>
              <a:t>Adult Evaluation</a:t>
            </a:r>
          </a:p>
          <a:p>
            <a:pPr marL="896112" lvl="1" indent="-457200">
              <a:buAutoNum type="arabicPeriod"/>
            </a:pPr>
            <a:r>
              <a:rPr lang="en-US" dirty="0" smtClean="0"/>
              <a:t>Student Evaluation</a:t>
            </a:r>
          </a:p>
          <a:p>
            <a:pPr marL="896112" lvl="1" indent="-457200">
              <a:buAutoNum type="arabicPeriod"/>
            </a:pPr>
            <a:r>
              <a:rPr lang="en-US" dirty="0" smtClean="0"/>
              <a:t>In Class presentation</a:t>
            </a:r>
            <a:endParaRPr lang="en-US" dirty="0"/>
          </a:p>
          <a:p>
            <a:pPr marL="438912" lvl="1" indent="0">
              <a:buNone/>
            </a:pPr>
            <a:endParaRPr lang="en-US" dirty="0" smtClean="0"/>
          </a:p>
          <a:p>
            <a:pPr marL="896112" lvl="1" indent="-457200">
              <a:buAutoNum type="arabicPeriod"/>
            </a:pPr>
            <a:endParaRPr lang="en-US" dirty="0"/>
          </a:p>
        </p:txBody>
      </p:sp>
    </p:spTree>
    <p:extLst>
      <p:ext uri="{BB962C8B-B14F-4D97-AF65-F5344CB8AC3E}">
        <p14:creationId xmlns:p14="http://schemas.microsoft.com/office/powerpoint/2010/main" val="11808518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4">
                                            <p:txEl>
                                              <p:pRg st="0" end="0"/>
                                            </p:txEl>
                                          </p:spTgt>
                                        </p:tgtEl>
                                        <p:attrNameLst>
                                          <p:attrName>style.visibility</p:attrName>
                                        </p:attrNameLst>
                                      </p:cBhvr>
                                      <p:to>
                                        <p:strVal val="visible"/>
                                      </p:to>
                                    </p:set>
                                    <p:anim calcmode="lin" valueType="num">
                                      <p:cBhvr additive="base">
                                        <p:cTn id="29"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4">
                                            <p:txEl>
                                              <p:pRg st="0" end="0"/>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4">
                                            <p:txEl>
                                              <p:pRg st="1" end="1"/>
                                            </p:txEl>
                                          </p:spTgt>
                                        </p:tgtEl>
                                        <p:attrNameLst>
                                          <p:attrName>style.visibility</p:attrName>
                                        </p:attrNameLst>
                                      </p:cBhvr>
                                      <p:to>
                                        <p:strVal val="visible"/>
                                      </p:to>
                                    </p:set>
                                    <p:anim calcmode="lin" valueType="num">
                                      <p:cBhvr additive="base">
                                        <p:cTn id="3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4">
                                            <p:txEl>
                                              <p:pRg st="3" end="3"/>
                                            </p:txEl>
                                          </p:spTgt>
                                        </p:tgtEl>
                                        <p:attrNameLst>
                                          <p:attrName>style.visibility</p:attrName>
                                        </p:attrNameLst>
                                      </p:cBhvr>
                                      <p:to>
                                        <p:strVal val="visible"/>
                                      </p:to>
                                    </p:set>
                                    <p:anim calcmode="lin" valueType="num">
                                      <p:cBhvr additive="base">
                                        <p:cTn id="39"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3" end="3"/>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4">
                                            <p:txEl>
                                              <p:pRg st="4" end="4"/>
                                            </p:txEl>
                                          </p:spTgt>
                                        </p:tgtEl>
                                        <p:attrNameLst>
                                          <p:attrName>style.visibility</p:attrName>
                                        </p:attrNameLst>
                                      </p:cBhvr>
                                      <p:to>
                                        <p:strVal val="visible"/>
                                      </p:to>
                                    </p:set>
                                    <p:anim calcmode="lin" valueType="num">
                                      <p:cBhvr additive="base">
                                        <p:cTn id="43"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4" end="4"/>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4">
                                            <p:txEl>
                                              <p:pRg st="5" end="5"/>
                                            </p:txEl>
                                          </p:spTgt>
                                        </p:tgtEl>
                                        <p:attrNameLst>
                                          <p:attrName>style.visibility</p:attrName>
                                        </p:attrNameLst>
                                      </p:cBhvr>
                                      <p:to>
                                        <p:strVal val="visible"/>
                                      </p:to>
                                    </p:set>
                                    <p:anim calcmode="lin" valueType="num">
                                      <p:cBhvr additive="base">
                                        <p:cTn id="4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4">
                                            <p:txEl>
                                              <p:pRg st="5" end="5"/>
                                            </p:txEl>
                                          </p:spTgt>
                                        </p:tgtEl>
                                        <p:attrNameLst>
                                          <p:attrName>ppt_y</p:attrName>
                                        </p:attrNameLst>
                                      </p:cBhvr>
                                      <p:tavLst>
                                        <p:tav tm="0">
                                          <p:val>
                                            <p:strVal val="1+#ppt_h/2"/>
                                          </p:val>
                                        </p:tav>
                                        <p:tav tm="100000">
                                          <p:val>
                                            <p:strVal val="#ppt_y"/>
                                          </p:val>
                                        </p:tav>
                                      </p:tavLst>
                                    </p:anim>
                                  </p:childTnLst>
                                </p:cTn>
                              </p:par>
                              <p:par>
                                <p:cTn id="49" presetID="2" presetClass="entr" presetSubtype="4" fill="hold" nodeType="withEffect">
                                  <p:stCondLst>
                                    <p:cond delay="0"/>
                                  </p:stCondLst>
                                  <p:childTnLst>
                                    <p:set>
                                      <p:cBhvr>
                                        <p:cTn id="50" dur="1" fill="hold">
                                          <p:stCondLst>
                                            <p:cond delay="0"/>
                                          </p:stCondLst>
                                        </p:cTn>
                                        <p:tgtEl>
                                          <p:spTgt spid="4">
                                            <p:txEl>
                                              <p:pRg st="6" end="6"/>
                                            </p:txEl>
                                          </p:spTgt>
                                        </p:tgtEl>
                                        <p:attrNameLst>
                                          <p:attrName>style.visibility</p:attrName>
                                        </p:attrNameLst>
                                      </p:cBhvr>
                                      <p:to>
                                        <p:strVal val="visible"/>
                                      </p:to>
                                    </p:set>
                                    <p:anim calcmode="lin" valueType="num">
                                      <p:cBhvr additive="base">
                                        <p:cTn id="51"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PROJECT GUIDELINES</a:t>
            </a:r>
            <a:endParaRPr lang="en-US" dirty="0"/>
          </a:p>
        </p:txBody>
      </p:sp>
      <p:sp>
        <p:nvSpPr>
          <p:cNvPr id="3" name="Content Placeholder 2"/>
          <p:cNvSpPr>
            <a:spLocks noGrp="1"/>
          </p:cNvSpPr>
          <p:nvPr>
            <p:ph idx="1"/>
          </p:nvPr>
        </p:nvSpPr>
        <p:spPr/>
        <p:txBody>
          <a:bodyPr/>
          <a:lstStyle/>
          <a:p>
            <a:pPr marL="64008" indent="0">
              <a:buNone/>
            </a:pPr>
            <a:r>
              <a:rPr lang="en-US" sz="3200" dirty="0" smtClean="0"/>
              <a:t>1</a:t>
            </a:r>
            <a:r>
              <a:rPr lang="en-US" sz="3200" dirty="0"/>
              <a:t>. This is a school sponsored, class project, so you may not violate any school policy, or partake in anything  which is illegal. Such action by anyone, anywhere, in the name of this project will result in serious discipline by our school or district. </a:t>
            </a:r>
          </a:p>
          <a:p>
            <a:pPr marL="64008" indent="0">
              <a:buNone/>
            </a:pPr>
            <a:endParaRPr lang="en-US" sz="2000" dirty="0"/>
          </a:p>
          <a:p>
            <a:endParaRPr lang="en-US" dirty="0"/>
          </a:p>
        </p:txBody>
      </p:sp>
    </p:spTree>
    <p:extLst>
      <p:ext uri="{BB962C8B-B14F-4D97-AF65-F5344CB8AC3E}">
        <p14:creationId xmlns:p14="http://schemas.microsoft.com/office/powerpoint/2010/main" val="332386890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PROJECT GUIDELINES</a:t>
            </a:r>
            <a:endParaRPr lang="en-US" dirty="0"/>
          </a:p>
        </p:txBody>
      </p:sp>
      <p:sp>
        <p:nvSpPr>
          <p:cNvPr id="3" name="Content Placeholder 2"/>
          <p:cNvSpPr>
            <a:spLocks noGrp="1"/>
          </p:cNvSpPr>
          <p:nvPr>
            <p:ph idx="1"/>
          </p:nvPr>
        </p:nvSpPr>
        <p:spPr/>
        <p:txBody>
          <a:bodyPr>
            <a:normAutofit/>
          </a:bodyPr>
          <a:lstStyle/>
          <a:p>
            <a:pPr marL="64008" indent="0">
              <a:buNone/>
            </a:pPr>
            <a:r>
              <a:rPr lang="en-US" sz="3200" dirty="0" smtClean="0"/>
              <a:t>2</a:t>
            </a:r>
            <a:r>
              <a:rPr lang="en-US" sz="3200" dirty="0"/>
              <a:t>. You may not do anything which will cause harm to others, be it physically or mentally. Any consequences </a:t>
            </a:r>
            <a:r>
              <a:rPr lang="en-US" sz="3200" dirty="0" smtClean="0"/>
              <a:t>the </a:t>
            </a:r>
            <a:r>
              <a:rPr lang="en-US" sz="3200" dirty="0" err="1"/>
              <a:t>spect</a:t>
            </a:r>
            <a:r>
              <a:rPr lang="en-US" sz="3200" dirty="0"/>
              <a:t>-actors may experience may not be so negative that it would cause severe anguish or personal tragedy. </a:t>
            </a:r>
          </a:p>
          <a:p>
            <a:pPr marL="64008" indent="0">
              <a:buNone/>
            </a:pPr>
            <a:endParaRPr lang="en-US" sz="3200" dirty="0"/>
          </a:p>
          <a:p>
            <a:endParaRPr lang="en-US" dirty="0"/>
          </a:p>
        </p:txBody>
      </p:sp>
    </p:spTree>
    <p:extLst>
      <p:ext uri="{BB962C8B-B14F-4D97-AF65-F5344CB8AC3E}">
        <p14:creationId xmlns:p14="http://schemas.microsoft.com/office/powerpoint/2010/main" val="429262795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PROJECT GUIDELINES</a:t>
            </a:r>
            <a:endParaRPr lang="en-US" dirty="0"/>
          </a:p>
        </p:txBody>
      </p:sp>
      <p:sp>
        <p:nvSpPr>
          <p:cNvPr id="3" name="Content Placeholder 2"/>
          <p:cNvSpPr>
            <a:spLocks noGrp="1"/>
          </p:cNvSpPr>
          <p:nvPr>
            <p:ph idx="1"/>
          </p:nvPr>
        </p:nvSpPr>
        <p:spPr/>
        <p:txBody>
          <a:bodyPr>
            <a:normAutofit/>
          </a:bodyPr>
          <a:lstStyle/>
          <a:p>
            <a:pPr marL="64008" indent="0">
              <a:buNone/>
            </a:pPr>
            <a:r>
              <a:rPr lang="en-US" sz="3200" dirty="0" smtClean="0"/>
              <a:t>3</a:t>
            </a:r>
            <a:r>
              <a:rPr lang="en-US" sz="3200" dirty="0"/>
              <a:t>. All topics and scenarios must be approved by Mrs. Voss and possibly the administration. </a:t>
            </a:r>
          </a:p>
          <a:p>
            <a:pPr marL="64008" indent="0">
              <a:buNone/>
            </a:pPr>
            <a:endParaRPr lang="en-US" sz="3200" dirty="0"/>
          </a:p>
          <a:p>
            <a:pPr marL="64008" indent="0">
              <a:buNone/>
            </a:pPr>
            <a:r>
              <a:rPr lang="en-US" sz="3200" dirty="0"/>
              <a:t>4. If at any time the parent, teacher or administrator (the adult contact) feels that the situation is getting out of </a:t>
            </a:r>
          </a:p>
          <a:p>
            <a:pPr marL="64008" indent="0">
              <a:buNone/>
            </a:pPr>
            <a:r>
              <a:rPr lang="en-US" sz="3200" dirty="0"/>
              <a:t>control, they may stop the event. </a:t>
            </a:r>
          </a:p>
          <a:p>
            <a:endParaRPr lang="en-US" dirty="0"/>
          </a:p>
        </p:txBody>
      </p:sp>
    </p:spTree>
    <p:extLst>
      <p:ext uri="{BB962C8B-B14F-4D97-AF65-F5344CB8AC3E}">
        <p14:creationId xmlns:p14="http://schemas.microsoft.com/office/powerpoint/2010/main" val="216808641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104106"/>
          </a:xfrm>
        </p:spPr>
        <p:txBody>
          <a:bodyPr/>
          <a:lstStyle/>
          <a:p>
            <a:r>
              <a:rPr lang="en-US" b="1" dirty="0" smtClean="0"/>
              <a:t>PROJECT GUIDELINES</a:t>
            </a:r>
            <a:endParaRPr lang="en-US" b="1" dirty="0"/>
          </a:p>
        </p:txBody>
      </p:sp>
      <p:sp>
        <p:nvSpPr>
          <p:cNvPr id="3" name="Content Placeholder 2"/>
          <p:cNvSpPr>
            <a:spLocks noGrp="1"/>
          </p:cNvSpPr>
          <p:nvPr>
            <p:ph idx="1"/>
          </p:nvPr>
        </p:nvSpPr>
        <p:spPr>
          <a:xfrm>
            <a:off x="457200" y="1371600"/>
            <a:ext cx="8229600" cy="5181600"/>
          </a:xfrm>
        </p:spPr>
        <p:txBody>
          <a:bodyPr>
            <a:normAutofit/>
          </a:bodyPr>
          <a:lstStyle/>
          <a:p>
            <a:pPr marL="64008" indent="0">
              <a:buNone/>
            </a:pPr>
            <a:r>
              <a:rPr lang="en-US" sz="3200" dirty="0"/>
              <a:t>5. The student will be given a “second chance” to perform the project for a different audience and location and </a:t>
            </a:r>
          </a:p>
          <a:p>
            <a:pPr marL="64008" indent="0">
              <a:buNone/>
            </a:pPr>
            <a:r>
              <a:rPr lang="en-US" sz="3200" dirty="0"/>
              <a:t>possibly a different adult contact. </a:t>
            </a:r>
          </a:p>
          <a:p>
            <a:pPr marL="64008" indent="0">
              <a:buNone/>
            </a:pPr>
            <a:endParaRPr lang="en-US" sz="3200" dirty="0"/>
          </a:p>
          <a:p>
            <a:pPr marL="64008" indent="0">
              <a:buNone/>
            </a:pPr>
            <a:r>
              <a:rPr lang="en-US" sz="3200" dirty="0"/>
              <a:t>6. Only if the student neglects to perform the project will he/she fail the project. </a:t>
            </a:r>
          </a:p>
          <a:p>
            <a:pPr marL="64008" indent="0">
              <a:buNone/>
            </a:pPr>
            <a:endParaRPr lang="en-US" sz="3200" dirty="0"/>
          </a:p>
          <a:p>
            <a:pPr marL="64008" indent="0">
              <a:buNone/>
            </a:pPr>
            <a:endParaRPr lang="en-US" sz="3200" dirty="0" smtClean="0"/>
          </a:p>
          <a:p>
            <a:pPr marL="64008" indent="0">
              <a:buNone/>
            </a:pPr>
            <a:endParaRPr lang="en-US" sz="3200" dirty="0"/>
          </a:p>
          <a:p>
            <a:pPr marL="64008" indent="0">
              <a:buNone/>
            </a:pPr>
            <a:endParaRPr lang="en-US" sz="3200" dirty="0" smtClean="0"/>
          </a:p>
          <a:p>
            <a:pPr marL="64008" indent="0">
              <a:buNone/>
            </a:pPr>
            <a:endParaRPr lang="en-US" sz="3200" dirty="0" smtClean="0"/>
          </a:p>
          <a:p>
            <a:pPr marL="64008" indent="0">
              <a:buNone/>
            </a:pPr>
            <a:endParaRPr lang="en-US" dirty="0"/>
          </a:p>
          <a:p>
            <a:endParaRPr lang="en-US" dirty="0"/>
          </a:p>
        </p:txBody>
      </p:sp>
    </p:spTree>
    <p:extLst>
      <p:ext uri="{BB962C8B-B14F-4D97-AF65-F5344CB8AC3E}">
        <p14:creationId xmlns:p14="http://schemas.microsoft.com/office/powerpoint/2010/main" val="251097842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PROJECT GUIDELINES</a:t>
            </a:r>
            <a:endParaRPr lang="en-US" dirty="0"/>
          </a:p>
        </p:txBody>
      </p:sp>
      <p:sp>
        <p:nvSpPr>
          <p:cNvPr id="3" name="Content Placeholder 2"/>
          <p:cNvSpPr>
            <a:spLocks noGrp="1"/>
          </p:cNvSpPr>
          <p:nvPr>
            <p:ph idx="1"/>
          </p:nvPr>
        </p:nvSpPr>
        <p:spPr/>
        <p:txBody>
          <a:bodyPr>
            <a:normAutofit lnSpcReduction="10000"/>
          </a:bodyPr>
          <a:lstStyle/>
          <a:p>
            <a:pPr marL="64008" indent="0">
              <a:buNone/>
            </a:pPr>
            <a:r>
              <a:rPr lang="en-US" sz="3200" dirty="0"/>
              <a:t>7. If for some reason the student’s parent / guardian does not want the student to take part in this project, the </a:t>
            </a:r>
          </a:p>
          <a:p>
            <a:pPr marL="64008" indent="0">
              <a:buNone/>
            </a:pPr>
            <a:r>
              <a:rPr lang="en-US" sz="3200" dirty="0"/>
              <a:t>student will be given an alternate project. </a:t>
            </a:r>
          </a:p>
          <a:p>
            <a:pPr marL="64008" indent="0">
              <a:buNone/>
            </a:pPr>
            <a:endParaRPr lang="en-US" sz="3200" dirty="0"/>
          </a:p>
          <a:p>
            <a:pPr marL="64008" indent="0">
              <a:buNone/>
            </a:pPr>
            <a:r>
              <a:rPr lang="en-US" sz="3200" dirty="0"/>
              <a:t>8. Due to the length of the entire project, NO late projects will be accepted.</a:t>
            </a:r>
          </a:p>
          <a:p>
            <a:pPr marL="64008" indent="0">
              <a:buNone/>
            </a:pPr>
            <a:endParaRPr lang="en-US" sz="2800" dirty="0"/>
          </a:p>
        </p:txBody>
      </p:sp>
    </p:spTree>
    <p:extLst>
      <p:ext uri="{BB962C8B-B14F-4D97-AF65-F5344CB8AC3E}">
        <p14:creationId xmlns:p14="http://schemas.microsoft.com/office/powerpoint/2010/main" val="1572829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PROJECT GUIDELINES</a:t>
            </a:r>
            <a:endParaRPr lang="en-US" dirty="0"/>
          </a:p>
        </p:txBody>
      </p:sp>
      <p:sp>
        <p:nvSpPr>
          <p:cNvPr id="3" name="Content Placeholder 2"/>
          <p:cNvSpPr>
            <a:spLocks noGrp="1"/>
          </p:cNvSpPr>
          <p:nvPr>
            <p:ph idx="1"/>
          </p:nvPr>
        </p:nvSpPr>
        <p:spPr/>
        <p:txBody>
          <a:bodyPr/>
          <a:lstStyle/>
          <a:p>
            <a:pPr marL="64008" indent="0" algn="ctr">
              <a:buNone/>
            </a:pPr>
            <a:endParaRPr lang="en-US" sz="3200" dirty="0" smtClean="0"/>
          </a:p>
          <a:p>
            <a:pPr marL="64008" indent="0" algn="ctr">
              <a:buNone/>
            </a:pPr>
            <a:r>
              <a:rPr lang="en-US" sz="3200" dirty="0" smtClean="0"/>
              <a:t>FAILURE </a:t>
            </a:r>
            <a:r>
              <a:rPr lang="en-US" sz="3200" dirty="0"/>
              <a:t>TO MEET ANY OF THE ABOVE GUIDELINES WILL RESULT IN A LOWER GRADE AND POSSIBLY A ZERO ON THE ASSIGNMENT. NO EXCEPTIONS. </a:t>
            </a:r>
          </a:p>
          <a:p>
            <a:endParaRPr lang="en-US" dirty="0"/>
          </a:p>
        </p:txBody>
      </p:sp>
    </p:spTree>
    <p:extLst>
      <p:ext uri="{BB962C8B-B14F-4D97-AF65-F5344CB8AC3E}">
        <p14:creationId xmlns:p14="http://schemas.microsoft.com/office/powerpoint/2010/main" val="69723403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 #1</a:t>
            </a:r>
            <a:r>
              <a:rPr lang="en-US" b="1" dirty="0" smtClean="0"/>
              <a:t/>
            </a:r>
            <a:br>
              <a:rPr lang="en-US" b="1" dirty="0" smtClean="0"/>
            </a:br>
            <a:r>
              <a:rPr lang="en-US" b="1" u="sng" dirty="0" smtClean="0"/>
              <a:t>S</a:t>
            </a:r>
            <a:r>
              <a:rPr lang="en-US" b="1" u="sng" dirty="0" smtClean="0"/>
              <a:t>CENARIO</a:t>
            </a:r>
            <a:r>
              <a:rPr lang="en-US" b="1" dirty="0" smtClean="0"/>
              <a:t>		</a:t>
            </a:r>
            <a:r>
              <a:rPr lang="en-US" dirty="0" smtClean="0"/>
              <a:t>50 pts</a:t>
            </a:r>
            <a:endParaRPr lang="en-US" dirty="0"/>
          </a:p>
        </p:txBody>
      </p:sp>
      <p:sp>
        <p:nvSpPr>
          <p:cNvPr id="3" name="Content Placeholder 2"/>
          <p:cNvSpPr>
            <a:spLocks noGrp="1"/>
          </p:cNvSpPr>
          <p:nvPr>
            <p:ph idx="1"/>
          </p:nvPr>
        </p:nvSpPr>
        <p:spPr>
          <a:xfrm>
            <a:off x="457200" y="2590800"/>
            <a:ext cx="8229600" cy="3864008"/>
          </a:xfrm>
        </p:spPr>
        <p:txBody>
          <a:bodyPr/>
          <a:lstStyle/>
          <a:p>
            <a:pPr marL="64008" indent="0">
              <a:buNone/>
            </a:pPr>
            <a:r>
              <a:rPr lang="en-US" dirty="0" smtClean="0"/>
              <a:t>Name________________________________</a:t>
            </a:r>
          </a:p>
          <a:p>
            <a:pPr marL="64008" indent="0">
              <a:buNone/>
            </a:pPr>
            <a:r>
              <a:rPr lang="en-US" dirty="0" smtClean="0"/>
              <a:t>Topic: ________________________________</a:t>
            </a:r>
          </a:p>
          <a:p>
            <a:pPr marL="64008" indent="0">
              <a:buNone/>
            </a:pPr>
            <a:r>
              <a:rPr lang="en-US" dirty="0" smtClean="0"/>
              <a:t>Actors: ________________________________</a:t>
            </a:r>
          </a:p>
          <a:p>
            <a:pPr marL="64008" indent="0">
              <a:buNone/>
            </a:pPr>
            <a:r>
              <a:rPr lang="en-US" dirty="0" smtClean="0"/>
              <a:t>Adult Name: __________________________</a:t>
            </a:r>
          </a:p>
          <a:p>
            <a:pPr marL="64008" indent="0">
              <a:buNone/>
            </a:pPr>
            <a:r>
              <a:rPr lang="en-US" dirty="0" smtClean="0"/>
              <a:t>Adult Contact info: ____________________</a:t>
            </a:r>
            <a:endParaRPr lang="en-US" dirty="0"/>
          </a:p>
        </p:txBody>
      </p:sp>
    </p:spTree>
    <p:extLst>
      <p:ext uri="{BB962C8B-B14F-4D97-AF65-F5344CB8AC3E}">
        <p14:creationId xmlns:p14="http://schemas.microsoft.com/office/powerpoint/2010/main" val="3632962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FORM #1</a:t>
            </a:r>
            <a:r>
              <a:rPr lang="en-US" b="1" dirty="0"/>
              <a:t/>
            </a:r>
            <a:br>
              <a:rPr lang="en-US" b="1" dirty="0"/>
            </a:br>
            <a:r>
              <a:rPr lang="en-US" b="1" u="sng" dirty="0"/>
              <a:t>SCENARIO</a:t>
            </a:r>
            <a:r>
              <a:rPr lang="en-US" b="1" dirty="0"/>
              <a:t>		</a:t>
            </a:r>
            <a:r>
              <a:rPr lang="en-US" dirty="0"/>
              <a:t>50 pts</a:t>
            </a:r>
            <a:endParaRPr lang="en-US" b="1" dirty="0"/>
          </a:p>
        </p:txBody>
      </p:sp>
      <p:sp>
        <p:nvSpPr>
          <p:cNvPr id="3" name="Content Placeholder 2"/>
          <p:cNvSpPr>
            <a:spLocks noGrp="1"/>
          </p:cNvSpPr>
          <p:nvPr>
            <p:ph idx="1"/>
          </p:nvPr>
        </p:nvSpPr>
        <p:spPr>
          <a:xfrm>
            <a:off x="457200" y="2133600"/>
            <a:ext cx="8229600" cy="4321208"/>
          </a:xfrm>
        </p:spPr>
        <p:txBody>
          <a:bodyPr>
            <a:normAutofit fontScale="92500" lnSpcReduction="10000"/>
          </a:bodyPr>
          <a:lstStyle/>
          <a:p>
            <a:pPr marL="64008" indent="0">
              <a:buNone/>
            </a:pPr>
            <a:r>
              <a:rPr lang="en-US" dirty="0" smtClean="0"/>
              <a:t>ACTION #1</a:t>
            </a:r>
          </a:p>
          <a:p>
            <a:pPr marL="64008" indent="0">
              <a:buNone/>
            </a:pPr>
            <a:r>
              <a:rPr lang="en-US" dirty="0" smtClean="0"/>
              <a:t>_____________________________________</a:t>
            </a:r>
          </a:p>
          <a:p>
            <a:pPr marL="64008" indent="0">
              <a:buNone/>
            </a:pPr>
            <a:r>
              <a:rPr lang="en-US" dirty="0" smtClean="0"/>
              <a:t>_____________________________________</a:t>
            </a:r>
          </a:p>
          <a:p>
            <a:pPr marL="64008" indent="0">
              <a:buNone/>
            </a:pPr>
            <a:r>
              <a:rPr lang="en-US" dirty="0" smtClean="0"/>
              <a:t>_____________________________________</a:t>
            </a:r>
          </a:p>
          <a:p>
            <a:pPr marL="64008" indent="0">
              <a:buNone/>
            </a:pPr>
            <a:endParaRPr lang="en-US" dirty="0"/>
          </a:p>
          <a:p>
            <a:pPr marL="64008" indent="0">
              <a:buNone/>
            </a:pPr>
            <a:r>
              <a:rPr lang="en-US" dirty="0" smtClean="0"/>
              <a:t>Potential problems: __________________</a:t>
            </a:r>
          </a:p>
          <a:p>
            <a:pPr marL="64008" indent="0">
              <a:buNone/>
            </a:pPr>
            <a:r>
              <a:rPr lang="en-US" dirty="0" smtClean="0"/>
              <a:t>_____________________________________</a:t>
            </a:r>
          </a:p>
          <a:p>
            <a:pPr marL="64008" indent="0">
              <a:buNone/>
            </a:pPr>
            <a:r>
              <a:rPr lang="en-US" dirty="0" smtClean="0"/>
              <a:t>Solutions: ____________________________</a:t>
            </a:r>
          </a:p>
          <a:p>
            <a:pPr marL="64008" indent="0">
              <a:buNone/>
            </a:pPr>
            <a:r>
              <a:rPr lang="en-US" dirty="0" smtClean="0"/>
              <a:t>_____________________________________</a:t>
            </a:r>
            <a:endParaRPr lang="en-US" dirty="0"/>
          </a:p>
        </p:txBody>
      </p:sp>
    </p:spTree>
    <p:extLst>
      <p:ext uri="{BB962C8B-B14F-4D97-AF65-F5344CB8AC3E}">
        <p14:creationId xmlns:p14="http://schemas.microsoft.com/office/powerpoint/2010/main" val="144331001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399032"/>
          </a:xfrm>
        </p:spPr>
        <p:txBody>
          <a:bodyPr>
            <a:normAutofit fontScale="90000"/>
          </a:bodyPr>
          <a:lstStyle/>
          <a:p>
            <a:r>
              <a:rPr lang="en-US" dirty="0"/>
              <a:t>FORM #2</a:t>
            </a:r>
            <a:br>
              <a:rPr lang="en-US" dirty="0"/>
            </a:br>
            <a:r>
              <a:rPr lang="en-US" b="1" u="sng" dirty="0" smtClean="0"/>
              <a:t>JOURNAL</a:t>
            </a:r>
            <a:r>
              <a:rPr lang="en-US" dirty="0" smtClean="0">
                <a:effectLst/>
              </a:rPr>
              <a:t>		50 pts</a:t>
            </a:r>
            <a:r>
              <a:rPr lang="en-US" dirty="0"/>
              <a:t/>
            </a:r>
            <a:br>
              <a:rPr lang="en-US" dirty="0"/>
            </a:br>
            <a:endParaRPr lang="en-US" dirty="0"/>
          </a:p>
        </p:txBody>
      </p:sp>
      <p:sp>
        <p:nvSpPr>
          <p:cNvPr id="3" name="Content Placeholder 2"/>
          <p:cNvSpPr>
            <a:spLocks noGrp="1"/>
          </p:cNvSpPr>
          <p:nvPr>
            <p:ph idx="1"/>
          </p:nvPr>
        </p:nvSpPr>
        <p:spPr/>
        <p:txBody>
          <a:bodyPr>
            <a:noAutofit/>
          </a:bodyPr>
          <a:lstStyle/>
          <a:p>
            <a:pPr marL="64008" indent="0">
              <a:buNone/>
            </a:pPr>
            <a:r>
              <a:rPr lang="en-US" sz="2400" dirty="0" smtClean="0"/>
              <a:t>Explain </a:t>
            </a:r>
            <a:r>
              <a:rPr lang="en-US" sz="2400" dirty="0"/>
              <a:t>what actually happened on the day of the performance. Record exactly what was said, who said it (NOT specific names)  and  what actions were taken.</a:t>
            </a:r>
          </a:p>
          <a:p>
            <a:pPr marL="64008" indent="0">
              <a:buNone/>
            </a:pPr>
            <a:r>
              <a:rPr lang="en-US" sz="2400" dirty="0"/>
              <a:t> </a:t>
            </a:r>
          </a:p>
          <a:p>
            <a:pPr marL="64008" indent="0">
              <a:buNone/>
            </a:pPr>
            <a:r>
              <a:rPr lang="en-US" sz="2400" u="sng" dirty="0"/>
              <a:t>DAY 1</a:t>
            </a:r>
            <a:endParaRPr lang="en-US" sz="2400" dirty="0"/>
          </a:p>
          <a:p>
            <a:r>
              <a:rPr lang="en-US" sz="2400" dirty="0"/>
              <a:t>Here’s what was SUPPOSE to happen:</a:t>
            </a:r>
          </a:p>
          <a:p>
            <a:pPr marL="64008" indent="0">
              <a:buNone/>
            </a:pPr>
            <a:r>
              <a:rPr lang="en-US" sz="2400" dirty="0"/>
              <a:t> </a:t>
            </a:r>
          </a:p>
          <a:p>
            <a:r>
              <a:rPr lang="en-US" sz="2400" dirty="0"/>
              <a:t>Here’s what ACTUALLY happened:</a:t>
            </a:r>
          </a:p>
          <a:p>
            <a:pPr marL="64008" indent="0">
              <a:buNone/>
            </a:pPr>
            <a:r>
              <a:rPr lang="en-US" sz="2400" dirty="0"/>
              <a:t> </a:t>
            </a:r>
          </a:p>
          <a:p>
            <a:r>
              <a:rPr lang="en-US" sz="2400" dirty="0"/>
              <a:t>Tomorrow I expect this to happen:</a:t>
            </a:r>
          </a:p>
          <a:p>
            <a:endParaRPr lang="en-US" sz="1800" dirty="0"/>
          </a:p>
        </p:txBody>
      </p:sp>
    </p:spTree>
    <p:extLst>
      <p:ext uri="{BB962C8B-B14F-4D97-AF65-F5344CB8AC3E}">
        <p14:creationId xmlns:p14="http://schemas.microsoft.com/office/powerpoint/2010/main" val="27476972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ESSENTIAL QUESTIONS</a:t>
            </a:r>
            <a:endParaRPr lang="en-US" b="1" dirty="0"/>
          </a:p>
        </p:txBody>
      </p:sp>
      <p:sp>
        <p:nvSpPr>
          <p:cNvPr id="3" name="Content Placeholder 2"/>
          <p:cNvSpPr>
            <a:spLocks noGrp="1"/>
          </p:cNvSpPr>
          <p:nvPr>
            <p:ph idx="1"/>
          </p:nvPr>
        </p:nvSpPr>
        <p:spPr/>
        <p:txBody>
          <a:bodyPr>
            <a:normAutofit/>
          </a:bodyPr>
          <a:lstStyle/>
          <a:p>
            <a:r>
              <a:rPr lang="en-US" sz="3200" dirty="0" smtClean="0"/>
              <a:t>How could you use an Invisible Theatre event as a teaching tool?</a:t>
            </a:r>
          </a:p>
          <a:p>
            <a:endParaRPr lang="en-US" sz="3200" dirty="0"/>
          </a:p>
          <a:p>
            <a:r>
              <a:rPr lang="en-US" sz="3200" dirty="0" smtClean="0"/>
              <a:t>Where can Invisible Theatre occur?</a:t>
            </a:r>
            <a:endParaRPr lang="en-US" sz="3200" dirty="0"/>
          </a:p>
        </p:txBody>
      </p:sp>
    </p:spTree>
    <p:extLst>
      <p:ext uri="{BB962C8B-B14F-4D97-AF65-F5344CB8AC3E}">
        <p14:creationId xmlns:p14="http://schemas.microsoft.com/office/powerpoint/2010/main" val="1470728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64008" indent="0"/>
            <a:r>
              <a:rPr lang="en-US" dirty="0"/>
              <a:t>FORM #3</a:t>
            </a:r>
            <a:br>
              <a:rPr lang="en-US" dirty="0"/>
            </a:br>
            <a:r>
              <a:rPr lang="en-US" b="1" u="sng" dirty="0"/>
              <a:t>STUDENT </a:t>
            </a:r>
            <a:r>
              <a:rPr lang="en-US" b="1" u="sng" dirty="0" smtClean="0"/>
              <a:t>EVALUATION</a:t>
            </a:r>
            <a:r>
              <a:rPr lang="en-US" dirty="0" smtClean="0">
                <a:effectLst/>
              </a:rPr>
              <a:t>	50 pts</a:t>
            </a:r>
            <a:r>
              <a:rPr lang="en-US" dirty="0"/>
              <a:t/>
            </a:r>
            <a:br>
              <a:rPr lang="en-US" dirty="0"/>
            </a:br>
            <a:endParaRPr lang="en-US" dirty="0"/>
          </a:p>
        </p:txBody>
      </p:sp>
      <p:sp>
        <p:nvSpPr>
          <p:cNvPr id="3" name="Content Placeholder 2"/>
          <p:cNvSpPr>
            <a:spLocks noGrp="1"/>
          </p:cNvSpPr>
          <p:nvPr>
            <p:ph idx="1"/>
          </p:nvPr>
        </p:nvSpPr>
        <p:spPr>
          <a:xfrm>
            <a:off x="457200" y="1371600"/>
            <a:ext cx="8229600" cy="5083208"/>
          </a:xfrm>
        </p:spPr>
        <p:txBody>
          <a:bodyPr>
            <a:normAutofit fontScale="70000" lnSpcReduction="20000"/>
          </a:bodyPr>
          <a:lstStyle/>
          <a:p>
            <a:pPr marL="64008" indent="0">
              <a:buNone/>
            </a:pPr>
            <a:r>
              <a:rPr lang="en-US" dirty="0" smtClean="0"/>
              <a:t>EVALUATION QUESTIONS</a:t>
            </a:r>
          </a:p>
          <a:p>
            <a:pPr marL="64008" indent="0">
              <a:buNone/>
            </a:pPr>
            <a:endParaRPr lang="en-US" dirty="0"/>
          </a:p>
          <a:p>
            <a:r>
              <a:rPr lang="en-US" dirty="0"/>
              <a:t>Reflect honestly about the event which took place.  Do you think this project was a success?  </a:t>
            </a:r>
            <a:r>
              <a:rPr lang="en-US" dirty="0" smtClean="0"/>
              <a:t>Explain </a:t>
            </a:r>
            <a:r>
              <a:rPr lang="en-US" dirty="0"/>
              <a:t>why.  </a:t>
            </a:r>
            <a:endParaRPr lang="en-US" dirty="0" smtClean="0"/>
          </a:p>
          <a:p>
            <a:r>
              <a:rPr lang="en-US" dirty="0" smtClean="0"/>
              <a:t>What </a:t>
            </a:r>
            <a:r>
              <a:rPr lang="en-US" dirty="0"/>
              <a:t>was the first thing  that caused your spectators to become </a:t>
            </a:r>
            <a:r>
              <a:rPr lang="en-US" dirty="0" err="1"/>
              <a:t>spect</a:t>
            </a:r>
            <a:r>
              <a:rPr lang="en-US" dirty="0"/>
              <a:t>-actors?  </a:t>
            </a:r>
            <a:endParaRPr lang="en-US" dirty="0" smtClean="0"/>
          </a:p>
          <a:p>
            <a:r>
              <a:rPr lang="en-US" dirty="0" smtClean="0"/>
              <a:t>If </a:t>
            </a:r>
            <a:r>
              <a:rPr lang="en-US" dirty="0"/>
              <a:t>the activity did not allow for </a:t>
            </a:r>
            <a:r>
              <a:rPr lang="en-US" dirty="0" err="1"/>
              <a:t>spect</a:t>
            </a:r>
            <a:r>
              <a:rPr lang="en-US" dirty="0"/>
              <a:t>-actors, why?  </a:t>
            </a:r>
            <a:endParaRPr lang="en-US" dirty="0" smtClean="0"/>
          </a:p>
          <a:p>
            <a:r>
              <a:rPr lang="en-US" dirty="0" smtClean="0"/>
              <a:t>What </a:t>
            </a:r>
            <a:r>
              <a:rPr lang="en-US" dirty="0"/>
              <a:t>could you  change so the activity would have been a success?  </a:t>
            </a:r>
            <a:endParaRPr lang="en-US" dirty="0" smtClean="0"/>
          </a:p>
          <a:p>
            <a:r>
              <a:rPr lang="en-US" dirty="0" smtClean="0"/>
              <a:t>Why </a:t>
            </a:r>
            <a:r>
              <a:rPr lang="en-US" dirty="0"/>
              <a:t>would you make those changes? </a:t>
            </a:r>
            <a:endParaRPr lang="en-US" dirty="0" smtClean="0"/>
          </a:p>
          <a:p>
            <a:r>
              <a:rPr lang="en-US" dirty="0" smtClean="0"/>
              <a:t>Also</a:t>
            </a:r>
            <a:r>
              <a:rPr lang="en-US" dirty="0"/>
              <a:t>, evaluate yourself as an actor in this project as well as others who partook in the project.  </a:t>
            </a:r>
            <a:endParaRPr lang="en-US" dirty="0" smtClean="0"/>
          </a:p>
          <a:p>
            <a:r>
              <a:rPr lang="en-US" dirty="0" smtClean="0"/>
              <a:t>Lastly</a:t>
            </a:r>
            <a:r>
              <a:rPr lang="en-US" dirty="0"/>
              <a:t>, what is your overall feelings about Invisible Theatre.  Did you enjoy the project?  Do you think it is educational? Did you learn from the experience? </a:t>
            </a:r>
            <a:endParaRPr lang="en-US" dirty="0" smtClean="0"/>
          </a:p>
          <a:p>
            <a:r>
              <a:rPr lang="en-US" dirty="0" smtClean="0"/>
              <a:t> </a:t>
            </a:r>
            <a:r>
              <a:rPr lang="en-US" dirty="0"/>
              <a:t>If it was a negative experience, did you still learn anything?</a:t>
            </a:r>
          </a:p>
          <a:p>
            <a:endParaRPr lang="en-US" dirty="0"/>
          </a:p>
        </p:txBody>
      </p:sp>
    </p:spTree>
    <p:extLst>
      <p:ext uri="{BB962C8B-B14F-4D97-AF65-F5344CB8AC3E}">
        <p14:creationId xmlns:p14="http://schemas.microsoft.com/office/powerpoint/2010/main" val="34538592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FORM #4</a:t>
            </a:r>
            <a:br>
              <a:rPr lang="en-US" dirty="0"/>
            </a:br>
            <a:r>
              <a:rPr lang="en-US" b="1" dirty="0"/>
              <a:t>ADULT </a:t>
            </a:r>
            <a:r>
              <a:rPr lang="en-US" b="1" dirty="0" smtClean="0"/>
              <a:t>EVALUATION  </a:t>
            </a:r>
            <a:r>
              <a:rPr lang="en-US" dirty="0" smtClean="0"/>
              <a:t>100 pts</a:t>
            </a:r>
            <a:endParaRPr lang="en-US" dirty="0"/>
          </a:p>
        </p:txBody>
      </p:sp>
      <p:sp>
        <p:nvSpPr>
          <p:cNvPr id="3" name="Content Placeholder 2"/>
          <p:cNvSpPr>
            <a:spLocks noGrp="1"/>
          </p:cNvSpPr>
          <p:nvPr>
            <p:ph idx="1"/>
          </p:nvPr>
        </p:nvSpPr>
        <p:spPr>
          <a:xfrm>
            <a:off x="457200" y="1882808"/>
            <a:ext cx="8229600" cy="4898992"/>
          </a:xfrm>
        </p:spPr>
        <p:txBody>
          <a:bodyPr>
            <a:normAutofit fontScale="55000" lnSpcReduction="20000"/>
          </a:bodyPr>
          <a:lstStyle/>
          <a:p>
            <a:pPr marL="64008" indent="0">
              <a:buNone/>
            </a:pPr>
            <a:r>
              <a:rPr lang="en-US" dirty="0"/>
              <a:t>PREPARATION</a:t>
            </a:r>
          </a:p>
          <a:p>
            <a:r>
              <a:rPr lang="en-US" dirty="0"/>
              <a:t>discuss project prior to performance; its purpose and procedure </a:t>
            </a:r>
            <a:endParaRPr lang="en-US" dirty="0" smtClean="0"/>
          </a:p>
          <a:p>
            <a:r>
              <a:rPr lang="en-US" dirty="0" smtClean="0"/>
              <a:t>gave </a:t>
            </a:r>
            <a:r>
              <a:rPr lang="en-US" dirty="0"/>
              <a:t>a letter of explanation of Invisible Theatre and scenario </a:t>
            </a:r>
            <a:r>
              <a:rPr lang="en-US" dirty="0" smtClean="0"/>
              <a:t>outline</a:t>
            </a:r>
            <a:endParaRPr lang="en-US" dirty="0"/>
          </a:p>
          <a:p>
            <a:r>
              <a:rPr lang="en-US" dirty="0"/>
              <a:t>which details the procedure, to the adult prior to the </a:t>
            </a:r>
            <a:r>
              <a:rPr lang="en-US" dirty="0" smtClean="0"/>
              <a:t>performance</a:t>
            </a:r>
          </a:p>
          <a:p>
            <a:endParaRPr lang="en-US" dirty="0"/>
          </a:p>
          <a:p>
            <a:pPr marL="64008" indent="0">
              <a:buNone/>
            </a:pPr>
            <a:r>
              <a:rPr lang="en-US" dirty="0"/>
              <a:t>ACTOR’S PERFORMANCE</a:t>
            </a:r>
          </a:p>
          <a:p>
            <a:r>
              <a:rPr lang="en-US" dirty="0"/>
              <a:t>maintained believability (never broke character) </a:t>
            </a:r>
            <a:endParaRPr lang="en-US" dirty="0" smtClean="0"/>
          </a:p>
          <a:p>
            <a:r>
              <a:rPr lang="en-US" dirty="0" smtClean="0"/>
              <a:t>good </a:t>
            </a:r>
            <a:r>
              <a:rPr lang="en-US" dirty="0"/>
              <a:t>vocal / facial expressions </a:t>
            </a:r>
            <a:endParaRPr lang="en-US" dirty="0" smtClean="0"/>
          </a:p>
          <a:p>
            <a:r>
              <a:rPr lang="en-US" dirty="0" smtClean="0"/>
              <a:t>followed </a:t>
            </a:r>
            <a:r>
              <a:rPr lang="en-US" dirty="0"/>
              <a:t>through on prepared actions within the scripted scenario </a:t>
            </a:r>
            <a:endParaRPr lang="en-US" dirty="0" smtClean="0"/>
          </a:p>
          <a:p>
            <a:r>
              <a:rPr lang="en-US" dirty="0" smtClean="0"/>
              <a:t>effective </a:t>
            </a:r>
            <a:r>
              <a:rPr lang="en-US" dirty="0"/>
              <a:t>use of improvisational </a:t>
            </a:r>
            <a:r>
              <a:rPr lang="en-US" dirty="0" smtClean="0"/>
              <a:t>skills</a:t>
            </a:r>
          </a:p>
          <a:p>
            <a:endParaRPr lang="en-US" dirty="0"/>
          </a:p>
          <a:p>
            <a:pPr marL="64008" indent="0">
              <a:buNone/>
            </a:pPr>
            <a:r>
              <a:rPr lang="en-US" dirty="0"/>
              <a:t>PROJECT</a:t>
            </a:r>
          </a:p>
          <a:p>
            <a:r>
              <a:rPr lang="en-US" dirty="0"/>
              <a:t>well chosen issue; important and of genuine concern for </a:t>
            </a:r>
            <a:r>
              <a:rPr lang="en-US" dirty="0" smtClean="0"/>
              <a:t>spectators</a:t>
            </a:r>
            <a:endParaRPr lang="en-US" dirty="0"/>
          </a:p>
          <a:p>
            <a:r>
              <a:rPr lang="en-US" dirty="0"/>
              <a:t>spectators became </a:t>
            </a:r>
            <a:r>
              <a:rPr lang="en-US" dirty="0" err="1" smtClean="0"/>
              <a:t>spect</a:t>
            </a:r>
            <a:r>
              <a:rPr lang="en-US" dirty="0" smtClean="0"/>
              <a:t>-actors</a:t>
            </a:r>
          </a:p>
          <a:p>
            <a:endParaRPr lang="en-US" dirty="0"/>
          </a:p>
          <a:p>
            <a:pPr marL="64008" indent="0">
              <a:buNone/>
            </a:pPr>
            <a:r>
              <a:rPr lang="en-US" dirty="0"/>
              <a:t>THE ACTOR</a:t>
            </a:r>
          </a:p>
          <a:p>
            <a:r>
              <a:rPr lang="en-US" dirty="0"/>
              <a:t>responsible, reliable, &amp; trustworthy (with this project) </a:t>
            </a:r>
            <a:r>
              <a:rPr lang="en-US" dirty="0" smtClean="0"/>
              <a:t>cooperative</a:t>
            </a:r>
            <a:r>
              <a:rPr lang="en-US" dirty="0"/>
              <a:t>; worked well with others involved, including you - the </a:t>
            </a:r>
            <a:r>
              <a:rPr lang="en-US" dirty="0" smtClean="0"/>
              <a:t>adult</a:t>
            </a:r>
            <a:endParaRPr lang="en-US" dirty="0"/>
          </a:p>
        </p:txBody>
      </p:sp>
    </p:spTree>
    <p:extLst>
      <p:ext uri="{BB962C8B-B14F-4D97-AF65-F5344CB8AC3E}">
        <p14:creationId xmlns:p14="http://schemas.microsoft.com/office/powerpoint/2010/main" val="259848094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t>PROJECT </a:t>
            </a:r>
            <a:r>
              <a:rPr lang="en-US" sz="4000" b="1" dirty="0" smtClean="0"/>
              <a:t>EVALUATION  </a:t>
            </a:r>
            <a:r>
              <a:rPr lang="en-US" sz="4000" dirty="0" smtClean="0"/>
              <a:t>100 pts</a:t>
            </a:r>
            <a:endParaRPr lang="en-US" sz="4000" dirty="0"/>
          </a:p>
        </p:txBody>
      </p:sp>
      <p:sp>
        <p:nvSpPr>
          <p:cNvPr id="3" name="Content Placeholder 2"/>
          <p:cNvSpPr>
            <a:spLocks noGrp="1"/>
          </p:cNvSpPr>
          <p:nvPr>
            <p:ph idx="1"/>
          </p:nvPr>
        </p:nvSpPr>
        <p:spPr/>
        <p:txBody>
          <a:bodyPr>
            <a:normAutofit fontScale="77500" lnSpcReduction="20000"/>
          </a:bodyPr>
          <a:lstStyle/>
          <a:p>
            <a:r>
              <a:rPr lang="en-US" dirty="0"/>
              <a:t>well chosen issue; important and of genuine concern for spectators </a:t>
            </a:r>
            <a:endParaRPr lang="en-US" dirty="0" smtClean="0"/>
          </a:p>
          <a:p>
            <a:r>
              <a:rPr lang="en-US" dirty="0" smtClean="0"/>
              <a:t>approved </a:t>
            </a:r>
            <a:r>
              <a:rPr lang="en-US" dirty="0"/>
              <a:t>rough draft and final typed scenario </a:t>
            </a:r>
            <a:endParaRPr lang="en-US" dirty="0" smtClean="0"/>
          </a:p>
          <a:p>
            <a:r>
              <a:rPr lang="en-US" dirty="0" smtClean="0"/>
              <a:t>turned </a:t>
            </a:r>
            <a:r>
              <a:rPr lang="en-US" dirty="0"/>
              <a:t>in completed </a:t>
            </a:r>
            <a:r>
              <a:rPr lang="en-US" dirty="0" smtClean="0"/>
              <a:t>forms</a:t>
            </a:r>
          </a:p>
          <a:p>
            <a:r>
              <a:rPr lang="en-US" dirty="0" smtClean="0"/>
              <a:t>adult </a:t>
            </a:r>
            <a:r>
              <a:rPr lang="en-US" dirty="0"/>
              <a:t>evaluation</a:t>
            </a:r>
          </a:p>
          <a:p>
            <a:r>
              <a:rPr lang="en-US" dirty="0"/>
              <a:t>journal of recorded events</a:t>
            </a:r>
          </a:p>
          <a:p>
            <a:r>
              <a:rPr lang="en-US" dirty="0"/>
              <a:t>self and project evaluation</a:t>
            </a:r>
          </a:p>
          <a:p>
            <a:r>
              <a:rPr lang="en-US" dirty="0"/>
              <a:t>correctly followed the rules and guidelines set forth in the project </a:t>
            </a:r>
            <a:endParaRPr lang="en-US" dirty="0" smtClean="0"/>
          </a:p>
          <a:p>
            <a:r>
              <a:rPr lang="en-US" dirty="0" smtClean="0"/>
              <a:t>performance </a:t>
            </a:r>
            <a:r>
              <a:rPr lang="en-US" dirty="0"/>
              <a:t>was successful; performed on time </a:t>
            </a:r>
            <a:endParaRPr lang="en-US" dirty="0" smtClean="0"/>
          </a:p>
          <a:p>
            <a:r>
              <a:rPr lang="en-US" dirty="0" smtClean="0"/>
              <a:t>issue </a:t>
            </a:r>
            <a:r>
              <a:rPr lang="en-US" dirty="0"/>
              <a:t>was examined within the </a:t>
            </a:r>
            <a:r>
              <a:rPr lang="en-US" dirty="0" smtClean="0"/>
              <a:t>performance</a:t>
            </a:r>
            <a:endParaRPr lang="en-US" dirty="0"/>
          </a:p>
          <a:p>
            <a:r>
              <a:rPr lang="en-US" dirty="0"/>
              <a:t>spectators became </a:t>
            </a:r>
            <a:r>
              <a:rPr lang="en-US" dirty="0" err="1"/>
              <a:t>spect</a:t>
            </a:r>
            <a:r>
              <a:rPr lang="en-US" dirty="0"/>
              <a:t>-actors</a:t>
            </a:r>
          </a:p>
        </p:txBody>
      </p:sp>
    </p:spTree>
    <p:extLst>
      <p:ext uri="{BB962C8B-B14F-4D97-AF65-F5344CB8AC3E}">
        <p14:creationId xmlns:p14="http://schemas.microsoft.com/office/powerpoint/2010/main" val="86897753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SAMPLE TOPICS</a:t>
            </a:r>
            <a:endParaRPr lang="en-US" b="1" dirty="0"/>
          </a:p>
        </p:txBody>
      </p:sp>
      <p:sp>
        <p:nvSpPr>
          <p:cNvPr id="3" name="Content Placeholder 2"/>
          <p:cNvSpPr>
            <a:spLocks noGrp="1"/>
          </p:cNvSpPr>
          <p:nvPr>
            <p:ph sz="half" idx="1"/>
          </p:nvPr>
        </p:nvSpPr>
        <p:spPr/>
        <p:txBody>
          <a:bodyPr>
            <a:normAutofit fontScale="77500" lnSpcReduction="20000"/>
          </a:bodyPr>
          <a:lstStyle/>
          <a:p>
            <a:r>
              <a:rPr lang="en-US" dirty="0" smtClean="0"/>
              <a:t> Favoritism </a:t>
            </a:r>
            <a:endParaRPr lang="en-US" dirty="0"/>
          </a:p>
          <a:p>
            <a:r>
              <a:rPr lang="en-US" dirty="0"/>
              <a:t> </a:t>
            </a:r>
            <a:r>
              <a:rPr lang="en-US" dirty="0" smtClean="0"/>
              <a:t>Homophobia </a:t>
            </a:r>
            <a:endParaRPr lang="en-US" dirty="0"/>
          </a:p>
          <a:p>
            <a:r>
              <a:rPr lang="en-US" dirty="0"/>
              <a:t> </a:t>
            </a:r>
            <a:r>
              <a:rPr lang="en-US" dirty="0" smtClean="0"/>
              <a:t>Racial </a:t>
            </a:r>
            <a:r>
              <a:rPr lang="en-US" dirty="0"/>
              <a:t>slurs; Racism </a:t>
            </a:r>
          </a:p>
          <a:p>
            <a:r>
              <a:rPr lang="en-US" dirty="0"/>
              <a:t> </a:t>
            </a:r>
            <a:r>
              <a:rPr lang="en-US" dirty="0" smtClean="0"/>
              <a:t>Dating </a:t>
            </a:r>
            <a:r>
              <a:rPr lang="en-US" dirty="0"/>
              <a:t>abuse </a:t>
            </a:r>
          </a:p>
          <a:p>
            <a:r>
              <a:rPr lang="en-US" dirty="0"/>
              <a:t> </a:t>
            </a:r>
            <a:r>
              <a:rPr lang="en-US" dirty="0" smtClean="0"/>
              <a:t>Segregation </a:t>
            </a:r>
            <a:endParaRPr lang="en-US" dirty="0"/>
          </a:p>
          <a:p>
            <a:r>
              <a:rPr lang="en-US" dirty="0"/>
              <a:t> </a:t>
            </a:r>
            <a:r>
              <a:rPr lang="en-US" dirty="0" smtClean="0"/>
              <a:t>Student </a:t>
            </a:r>
            <a:r>
              <a:rPr lang="en-US" dirty="0"/>
              <a:t>rights </a:t>
            </a:r>
          </a:p>
          <a:p>
            <a:r>
              <a:rPr lang="en-US" dirty="0"/>
              <a:t> </a:t>
            </a:r>
            <a:r>
              <a:rPr lang="en-US" dirty="0" smtClean="0"/>
              <a:t>Discrimination </a:t>
            </a:r>
            <a:endParaRPr lang="en-US" dirty="0"/>
          </a:p>
          <a:p>
            <a:r>
              <a:rPr lang="en-US" dirty="0"/>
              <a:t> </a:t>
            </a:r>
            <a:r>
              <a:rPr lang="en-US" dirty="0" smtClean="0"/>
              <a:t>Cheating </a:t>
            </a:r>
            <a:endParaRPr lang="en-US" dirty="0"/>
          </a:p>
          <a:p>
            <a:r>
              <a:rPr lang="en-US" dirty="0"/>
              <a:t> </a:t>
            </a:r>
            <a:r>
              <a:rPr lang="en-US" dirty="0" smtClean="0"/>
              <a:t>Depression </a:t>
            </a:r>
            <a:endParaRPr lang="en-US" dirty="0"/>
          </a:p>
          <a:p>
            <a:r>
              <a:rPr lang="en-US" dirty="0"/>
              <a:t> </a:t>
            </a:r>
            <a:r>
              <a:rPr lang="en-US" dirty="0" smtClean="0"/>
              <a:t>Disabilities </a:t>
            </a:r>
            <a:endParaRPr lang="en-US" dirty="0"/>
          </a:p>
          <a:p>
            <a:r>
              <a:rPr lang="en-US" dirty="0"/>
              <a:t> </a:t>
            </a:r>
            <a:r>
              <a:rPr lang="en-US" dirty="0" smtClean="0"/>
              <a:t>Stalking</a:t>
            </a:r>
            <a:r>
              <a:rPr lang="en-US" dirty="0"/>
              <a:t>; Teen Harassment </a:t>
            </a:r>
          </a:p>
          <a:p>
            <a:r>
              <a:rPr lang="en-US" dirty="0" smtClean="0"/>
              <a:t> Sexism</a:t>
            </a:r>
          </a:p>
          <a:p>
            <a:r>
              <a:rPr lang="en-US" dirty="0" smtClean="0"/>
              <a:t> Eating </a:t>
            </a:r>
            <a:r>
              <a:rPr lang="en-US" dirty="0"/>
              <a:t>disorders </a:t>
            </a:r>
            <a:endParaRPr lang="en-US" dirty="0"/>
          </a:p>
          <a:p>
            <a:endParaRPr lang="en-US" dirty="0"/>
          </a:p>
        </p:txBody>
      </p:sp>
      <p:sp>
        <p:nvSpPr>
          <p:cNvPr id="4" name="Content Placeholder 3"/>
          <p:cNvSpPr>
            <a:spLocks noGrp="1"/>
          </p:cNvSpPr>
          <p:nvPr>
            <p:ph sz="half" idx="2"/>
          </p:nvPr>
        </p:nvSpPr>
        <p:spPr/>
        <p:txBody>
          <a:bodyPr>
            <a:normAutofit fontScale="77500" lnSpcReduction="20000"/>
          </a:bodyPr>
          <a:lstStyle/>
          <a:p>
            <a:r>
              <a:rPr lang="en-US" dirty="0" smtClean="0"/>
              <a:t> Abortion </a:t>
            </a:r>
          </a:p>
          <a:p>
            <a:r>
              <a:rPr lang="en-US" dirty="0" smtClean="0"/>
              <a:t> Theft </a:t>
            </a:r>
          </a:p>
          <a:p>
            <a:r>
              <a:rPr lang="en-US" dirty="0" smtClean="0"/>
              <a:t> </a:t>
            </a:r>
            <a:r>
              <a:rPr lang="en-US" dirty="0" smtClean="0"/>
              <a:t>Teen </a:t>
            </a:r>
            <a:r>
              <a:rPr lang="en-US" dirty="0"/>
              <a:t>Pregnancy </a:t>
            </a:r>
          </a:p>
          <a:p>
            <a:r>
              <a:rPr lang="en-US" dirty="0"/>
              <a:t> </a:t>
            </a:r>
            <a:r>
              <a:rPr lang="en-US" dirty="0" smtClean="0"/>
              <a:t>Abstinence </a:t>
            </a:r>
            <a:endParaRPr lang="en-US" dirty="0"/>
          </a:p>
          <a:p>
            <a:r>
              <a:rPr lang="en-US" dirty="0"/>
              <a:t> </a:t>
            </a:r>
            <a:r>
              <a:rPr lang="en-US" dirty="0" smtClean="0"/>
              <a:t>Interracial </a:t>
            </a:r>
            <a:r>
              <a:rPr lang="en-US" dirty="0"/>
              <a:t>relationships </a:t>
            </a:r>
          </a:p>
          <a:p>
            <a:r>
              <a:rPr lang="en-US" dirty="0"/>
              <a:t> </a:t>
            </a:r>
            <a:r>
              <a:rPr lang="en-US" dirty="0" smtClean="0"/>
              <a:t>War </a:t>
            </a:r>
            <a:r>
              <a:rPr lang="en-US" dirty="0"/>
              <a:t>effort / anti war effort </a:t>
            </a:r>
          </a:p>
          <a:p>
            <a:r>
              <a:rPr lang="en-US" dirty="0"/>
              <a:t> </a:t>
            </a:r>
            <a:r>
              <a:rPr lang="en-US" dirty="0" smtClean="0"/>
              <a:t>Student </a:t>
            </a:r>
            <a:r>
              <a:rPr lang="en-US" dirty="0"/>
              <a:t>loyalties vs. </a:t>
            </a:r>
            <a:r>
              <a:rPr lang="en-US" dirty="0" smtClean="0"/>
              <a:t>teacher </a:t>
            </a:r>
            <a:r>
              <a:rPr lang="en-US" dirty="0"/>
              <a:t>loyalties </a:t>
            </a:r>
          </a:p>
          <a:p>
            <a:r>
              <a:rPr lang="en-US" dirty="0"/>
              <a:t> </a:t>
            </a:r>
            <a:r>
              <a:rPr lang="en-US" dirty="0" smtClean="0"/>
              <a:t>Safe </a:t>
            </a:r>
            <a:r>
              <a:rPr lang="en-US" dirty="0"/>
              <a:t>sex / teen pregnancy / abstinence </a:t>
            </a:r>
          </a:p>
          <a:p>
            <a:r>
              <a:rPr lang="en-US" dirty="0"/>
              <a:t> </a:t>
            </a:r>
            <a:r>
              <a:rPr lang="en-US" dirty="0" smtClean="0"/>
              <a:t>Stereotypes </a:t>
            </a:r>
            <a:endParaRPr lang="en-US" dirty="0"/>
          </a:p>
          <a:p>
            <a:r>
              <a:rPr lang="en-US" dirty="0"/>
              <a:t> </a:t>
            </a:r>
            <a:r>
              <a:rPr lang="en-US" dirty="0" smtClean="0"/>
              <a:t>Ageism </a:t>
            </a:r>
            <a:endParaRPr lang="en-US" dirty="0"/>
          </a:p>
          <a:p>
            <a:r>
              <a:rPr lang="en-US" dirty="0"/>
              <a:t> </a:t>
            </a:r>
            <a:r>
              <a:rPr lang="en-US" dirty="0" smtClean="0"/>
              <a:t>Respect </a:t>
            </a:r>
            <a:endParaRPr lang="en-US" dirty="0"/>
          </a:p>
          <a:p>
            <a:endParaRPr lang="en-US" dirty="0"/>
          </a:p>
          <a:p>
            <a:endParaRPr lang="en-US" dirty="0"/>
          </a:p>
        </p:txBody>
      </p:sp>
    </p:spTree>
    <p:extLst>
      <p:ext uri="{BB962C8B-B14F-4D97-AF65-F5344CB8AC3E}">
        <p14:creationId xmlns:p14="http://schemas.microsoft.com/office/powerpoint/2010/main" val="22767441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7514"/>
            <a:ext cx="8229600" cy="1104106"/>
          </a:xfrm>
        </p:spPr>
        <p:txBody>
          <a:bodyPr/>
          <a:lstStyle/>
          <a:p>
            <a:r>
              <a:rPr lang="en-US" b="1" dirty="0" smtClean="0"/>
              <a:t>WHAT IS IT?</a:t>
            </a:r>
            <a:endParaRPr lang="en-US" b="1" dirty="0"/>
          </a:p>
        </p:txBody>
      </p:sp>
      <p:sp>
        <p:nvSpPr>
          <p:cNvPr id="3" name="Content Placeholder 2"/>
          <p:cNvSpPr>
            <a:spLocks noGrp="1"/>
          </p:cNvSpPr>
          <p:nvPr>
            <p:ph idx="1"/>
          </p:nvPr>
        </p:nvSpPr>
        <p:spPr>
          <a:xfrm>
            <a:off x="457200" y="1295400"/>
            <a:ext cx="8229600" cy="5334000"/>
          </a:xfrm>
        </p:spPr>
        <p:txBody>
          <a:bodyPr>
            <a:normAutofit fontScale="85000" lnSpcReduction="20000"/>
          </a:bodyPr>
          <a:lstStyle/>
          <a:p>
            <a:r>
              <a:rPr lang="en-US" dirty="0" smtClean="0"/>
              <a:t>Invisible </a:t>
            </a:r>
            <a:r>
              <a:rPr lang="en-US" dirty="0"/>
              <a:t>Theatre is the art of creating theatre by allowing the spectator to get caught up in the illusion, which is </a:t>
            </a:r>
            <a:r>
              <a:rPr lang="en-US" dirty="0" smtClean="0"/>
              <a:t>actually </a:t>
            </a:r>
            <a:r>
              <a:rPr lang="en-US" dirty="0"/>
              <a:t>reality. Amazingly the spectator is transformed, and becomes the protagonist in the action, a </a:t>
            </a:r>
            <a:r>
              <a:rPr lang="en-US" dirty="0" err="1"/>
              <a:t>spect</a:t>
            </a:r>
            <a:r>
              <a:rPr lang="en-US" dirty="0"/>
              <a:t>-actor, without </a:t>
            </a:r>
            <a:r>
              <a:rPr lang="en-US" dirty="0" smtClean="0"/>
              <a:t>ever </a:t>
            </a:r>
            <a:r>
              <a:rPr lang="en-US" dirty="0"/>
              <a:t>being aware of it. </a:t>
            </a:r>
            <a:endParaRPr lang="en-US" dirty="0" smtClean="0"/>
          </a:p>
          <a:p>
            <a:endParaRPr lang="en-US" dirty="0"/>
          </a:p>
          <a:p>
            <a:r>
              <a:rPr lang="en-US" dirty="0" smtClean="0"/>
              <a:t>In </a:t>
            </a:r>
            <a:r>
              <a:rPr lang="en-US" dirty="0"/>
              <a:t>order for Invisible Theatre to be successful, the chosen subject must be an </a:t>
            </a:r>
            <a:r>
              <a:rPr lang="en-US" dirty="0" smtClean="0"/>
              <a:t>issue </a:t>
            </a:r>
            <a:r>
              <a:rPr lang="en-US" dirty="0"/>
              <a:t>of burning importance, something known to be of genuine concern for the future </a:t>
            </a:r>
            <a:r>
              <a:rPr lang="en-US" dirty="0" err="1"/>
              <a:t>spect</a:t>
            </a:r>
            <a:r>
              <a:rPr lang="en-US" dirty="0"/>
              <a:t>-actors. </a:t>
            </a:r>
            <a:endParaRPr lang="en-US" dirty="0" smtClean="0"/>
          </a:p>
          <a:p>
            <a:endParaRPr lang="en-US" dirty="0"/>
          </a:p>
          <a:p>
            <a:r>
              <a:rPr lang="en-US" dirty="0" smtClean="0"/>
              <a:t>It </a:t>
            </a:r>
            <a:r>
              <a:rPr lang="en-US" dirty="0"/>
              <a:t>is performed in a </a:t>
            </a:r>
            <a:r>
              <a:rPr lang="en-US" dirty="0" smtClean="0"/>
              <a:t>place</a:t>
            </a:r>
            <a:r>
              <a:rPr lang="en-US" dirty="0"/>
              <a:t>, which is not a theatre, and for an audience, which is not an audience. </a:t>
            </a:r>
          </a:p>
          <a:p>
            <a:endParaRPr lang="en-US" dirty="0" smtClean="0"/>
          </a:p>
        </p:txBody>
      </p:sp>
    </p:spTree>
    <p:extLst>
      <p:ext uri="{BB962C8B-B14F-4D97-AF65-F5344CB8AC3E}">
        <p14:creationId xmlns:p14="http://schemas.microsoft.com/office/powerpoint/2010/main" val="41259853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wipe(down)">
                                      <p:cBhvr>
                                        <p:cTn id="25" dur="580">
                                          <p:stCondLst>
                                            <p:cond delay="0"/>
                                          </p:stCondLst>
                                        </p:cTn>
                                        <p:tgtEl>
                                          <p:spTgt spid="3">
                                            <p:txEl>
                                              <p:pRg st="2" end="2"/>
                                            </p:txEl>
                                          </p:spTgt>
                                        </p:tgtEl>
                                      </p:cBhvr>
                                    </p:animEffect>
                                    <p:anim calcmode="lin" valueType="num">
                                      <p:cBhvr>
                                        <p:cTn id="26"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2" end="2"/>
                                            </p:txEl>
                                          </p:spTgt>
                                        </p:tgtEl>
                                      </p:cBhvr>
                                      <p:to x="100000" y="60000"/>
                                    </p:animScale>
                                    <p:animScale>
                                      <p:cBhvr>
                                        <p:cTn id="32" dur="166" decel="50000">
                                          <p:stCondLst>
                                            <p:cond delay="676"/>
                                          </p:stCondLst>
                                        </p:cTn>
                                        <p:tgtEl>
                                          <p:spTgt spid="3">
                                            <p:txEl>
                                              <p:pRg st="2" end="2"/>
                                            </p:txEl>
                                          </p:spTgt>
                                        </p:tgtEl>
                                      </p:cBhvr>
                                      <p:to x="100000" y="100000"/>
                                    </p:animScale>
                                    <p:animScale>
                                      <p:cBhvr>
                                        <p:cTn id="33" dur="26">
                                          <p:stCondLst>
                                            <p:cond delay="1312"/>
                                          </p:stCondLst>
                                        </p:cTn>
                                        <p:tgtEl>
                                          <p:spTgt spid="3">
                                            <p:txEl>
                                              <p:pRg st="2" end="2"/>
                                            </p:txEl>
                                          </p:spTgt>
                                        </p:tgtEl>
                                      </p:cBhvr>
                                      <p:to x="100000" y="80000"/>
                                    </p:animScale>
                                    <p:animScale>
                                      <p:cBhvr>
                                        <p:cTn id="34" dur="166" decel="50000">
                                          <p:stCondLst>
                                            <p:cond delay="1338"/>
                                          </p:stCondLst>
                                        </p:cTn>
                                        <p:tgtEl>
                                          <p:spTgt spid="3">
                                            <p:txEl>
                                              <p:pRg st="2" end="2"/>
                                            </p:txEl>
                                          </p:spTgt>
                                        </p:tgtEl>
                                      </p:cBhvr>
                                      <p:to x="100000" y="100000"/>
                                    </p:animScale>
                                    <p:animScale>
                                      <p:cBhvr>
                                        <p:cTn id="35" dur="26">
                                          <p:stCondLst>
                                            <p:cond delay="1642"/>
                                          </p:stCondLst>
                                        </p:cTn>
                                        <p:tgtEl>
                                          <p:spTgt spid="3">
                                            <p:txEl>
                                              <p:pRg st="2" end="2"/>
                                            </p:txEl>
                                          </p:spTgt>
                                        </p:tgtEl>
                                      </p:cBhvr>
                                      <p:to x="100000" y="90000"/>
                                    </p:animScale>
                                    <p:animScale>
                                      <p:cBhvr>
                                        <p:cTn id="36" dur="166" decel="50000">
                                          <p:stCondLst>
                                            <p:cond delay="1668"/>
                                          </p:stCondLst>
                                        </p:cTn>
                                        <p:tgtEl>
                                          <p:spTgt spid="3">
                                            <p:txEl>
                                              <p:pRg st="2" end="2"/>
                                            </p:txEl>
                                          </p:spTgt>
                                        </p:tgtEl>
                                      </p:cBhvr>
                                      <p:to x="100000" y="100000"/>
                                    </p:animScale>
                                    <p:animScale>
                                      <p:cBhvr>
                                        <p:cTn id="37" dur="26">
                                          <p:stCondLst>
                                            <p:cond delay="1808"/>
                                          </p:stCondLst>
                                        </p:cTn>
                                        <p:tgtEl>
                                          <p:spTgt spid="3">
                                            <p:txEl>
                                              <p:pRg st="2" end="2"/>
                                            </p:txEl>
                                          </p:spTgt>
                                        </p:tgtEl>
                                      </p:cBhvr>
                                      <p:to x="100000" y="95000"/>
                                    </p:animScale>
                                    <p:animScale>
                                      <p:cBhvr>
                                        <p:cTn id="38" dur="166" decel="50000">
                                          <p:stCondLst>
                                            <p:cond delay="1834"/>
                                          </p:stCondLst>
                                        </p:cTn>
                                        <p:tgtEl>
                                          <p:spTgt spid="3">
                                            <p:txEl>
                                              <p:pRg st="2" end="2"/>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nodeType="clickEffect">
                                  <p:stCondLst>
                                    <p:cond delay="0"/>
                                  </p:stCondLst>
                                  <p:childTnLst>
                                    <p:set>
                                      <p:cBhvr>
                                        <p:cTn id="42" dur="1" fill="hold">
                                          <p:stCondLst>
                                            <p:cond delay="0"/>
                                          </p:stCondLst>
                                        </p:cTn>
                                        <p:tgtEl>
                                          <p:spTgt spid="3">
                                            <p:txEl>
                                              <p:pRg st="4" end="4"/>
                                            </p:txEl>
                                          </p:spTgt>
                                        </p:tgtEl>
                                        <p:attrNameLst>
                                          <p:attrName>style.visibility</p:attrName>
                                        </p:attrNameLst>
                                      </p:cBhvr>
                                      <p:to>
                                        <p:strVal val="visible"/>
                                      </p:to>
                                    </p:set>
                                    <p:animEffect transition="in" filter="wipe(down)">
                                      <p:cBhvr>
                                        <p:cTn id="43" dur="580">
                                          <p:stCondLst>
                                            <p:cond delay="0"/>
                                          </p:stCondLst>
                                        </p:cTn>
                                        <p:tgtEl>
                                          <p:spTgt spid="3">
                                            <p:txEl>
                                              <p:pRg st="4" end="4"/>
                                            </p:txEl>
                                          </p:spTgt>
                                        </p:tgtEl>
                                      </p:cBhvr>
                                    </p:animEffect>
                                    <p:anim calcmode="lin" valueType="num">
                                      <p:cBhvr>
                                        <p:cTn id="44"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3">
                                            <p:txEl>
                                              <p:pRg st="4" end="4"/>
                                            </p:txEl>
                                          </p:spTgt>
                                        </p:tgtEl>
                                      </p:cBhvr>
                                      <p:to x="100000" y="60000"/>
                                    </p:animScale>
                                    <p:animScale>
                                      <p:cBhvr>
                                        <p:cTn id="50" dur="166" decel="50000">
                                          <p:stCondLst>
                                            <p:cond delay="676"/>
                                          </p:stCondLst>
                                        </p:cTn>
                                        <p:tgtEl>
                                          <p:spTgt spid="3">
                                            <p:txEl>
                                              <p:pRg st="4" end="4"/>
                                            </p:txEl>
                                          </p:spTgt>
                                        </p:tgtEl>
                                      </p:cBhvr>
                                      <p:to x="100000" y="100000"/>
                                    </p:animScale>
                                    <p:animScale>
                                      <p:cBhvr>
                                        <p:cTn id="51" dur="26">
                                          <p:stCondLst>
                                            <p:cond delay="1312"/>
                                          </p:stCondLst>
                                        </p:cTn>
                                        <p:tgtEl>
                                          <p:spTgt spid="3">
                                            <p:txEl>
                                              <p:pRg st="4" end="4"/>
                                            </p:txEl>
                                          </p:spTgt>
                                        </p:tgtEl>
                                      </p:cBhvr>
                                      <p:to x="100000" y="80000"/>
                                    </p:animScale>
                                    <p:animScale>
                                      <p:cBhvr>
                                        <p:cTn id="52" dur="166" decel="50000">
                                          <p:stCondLst>
                                            <p:cond delay="1338"/>
                                          </p:stCondLst>
                                        </p:cTn>
                                        <p:tgtEl>
                                          <p:spTgt spid="3">
                                            <p:txEl>
                                              <p:pRg st="4" end="4"/>
                                            </p:txEl>
                                          </p:spTgt>
                                        </p:tgtEl>
                                      </p:cBhvr>
                                      <p:to x="100000" y="100000"/>
                                    </p:animScale>
                                    <p:animScale>
                                      <p:cBhvr>
                                        <p:cTn id="53" dur="26">
                                          <p:stCondLst>
                                            <p:cond delay="1642"/>
                                          </p:stCondLst>
                                        </p:cTn>
                                        <p:tgtEl>
                                          <p:spTgt spid="3">
                                            <p:txEl>
                                              <p:pRg st="4" end="4"/>
                                            </p:txEl>
                                          </p:spTgt>
                                        </p:tgtEl>
                                      </p:cBhvr>
                                      <p:to x="100000" y="90000"/>
                                    </p:animScale>
                                    <p:animScale>
                                      <p:cBhvr>
                                        <p:cTn id="54" dur="166" decel="50000">
                                          <p:stCondLst>
                                            <p:cond delay="1668"/>
                                          </p:stCondLst>
                                        </p:cTn>
                                        <p:tgtEl>
                                          <p:spTgt spid="3">
                                            <p:txEl>
                                              <p:pRg st="4" end="4"/>
                                            </p:txEl>
                                          </p:spTgt>
                                        </p:tgtEl>
                                      </p:cBhvr>
                                      <p:to x="100000" y="100000"/>
                                    </p:animScale>
                                    <p:animScale>
                                      <p:cBhvr>
                                        <p:cTn id="55" dur="26">
                                          <p:stCondLst>
                                            <p:cond delay="1808"/>
                                          </p:stCondLst>
                                        </p:cTn>
                                        <p:tgtEl>
                                          <p:spTgt spid="3">
                                            <p:txEl>
                                              <p:pRg st="4" end="4"/>
                                            </p:txEl>
                                          </p:spTgt>
                                        </p:tgtEl>
                                      </p:cBhvr>
                                      <p:to x="100000" y="95000"/>
                                    </p:animScale>
                                    <p:animScale>
                                      <p:cBhvr>
                                        <p:cTn id="56" dur="166" decel="50000">
                                          <p:stCondLst>
                                            <p:cond delay="1834"/>
                                          </p:stCondLst>
                                        </p:cTn>
                                        <p:tgtEl>
                                          <p:spTgt spid="3">
                                            <p:txEl>
                                              <p:pRg st="4" end="4"/>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HOW DID IT ORIGINATE?</a:t>
            </a:r>
            <a:endParaRPr lang="en-US" b="1" dirty="0"/>
          </a:p>
        </p:txBody>
      </p:sp>
      <p:sp>
        <p:nvSpPr>
          <p:cNvPr id="3" name="Content Placeholder 2"/>
          <p:cNvSpPr>
            <a:spLocks noGrp="1"/>
          </p:cNvSpPr>
          <p:nvPr>
            <p:ph idx="1"/>
          </p:nvPr>
        </p:nvSpPr>
        <p:spPr>
          <a:xfrm>
            <a:off x="457200" y="1676400"/>
            <a:ext cx="8229600" cy="4778408"/>
          </a:xfrm>
        </p:spPr>
        <p:txBody>
          <a:bodyPr>
            <a:normAutofit fontScale="92500" lnSpcReduction="20000"/>
          </a:bodyPr>
          <a:lstStyle/>
          <a:p>
            <a:r>
              <a:rPr lang="en-US" dirty="0" smtClean="0"/>
              <a:t>Formed in the 1970’s as </a:t>
            </a:r>
            <a:r>
              <a:rPr lang="en-US" dirty="0"/>
              <a:t>part of </a:t>
            </a:r>
            <a:r>
              <a:rPr lang="en-US" dirty="0" smtClean="0"/>
              <a:t>Augusto </a:t>
            </a:r>
            <a:r>
              <a:rPr lang="en-US" dirty="0" err="1" smtClean="0"/>
              <a:t>Boal’s</a:t>
            </a:r>
            <a:r>
              <a:rPr lang="en-US" dirty="0" smtClean="0"/>
              <a:t> </a:t>
            </a:r>
            <a:r>
              <a:rPr lang="en-US" dirty="0"/>
              <a:t>Theater of the Oppressed, which focused on oppression and social issues.</a:t>
            </a:r>
          </a:p>
          <a:p>
            <a:pPr marL="64008" indent="0">
              <a:buNone/>
            </a:pPr>
            <a:endParaRPr lang="en-US" dirty="0"/>
          </a:p>
          <a:p>
            <a:r>
              <a:rPr lang="en-US" dirty="0" err="1"/>
              <a:t>Boal's</a:t>
            </a:r>
            <a:r>
              <a:rPr lang="en-US" dirty="0"/>
              <a:t> techniques use theatre as means of promoting social and political change. </a:t>
            </a:r>
            <a:endParaRPr lang="en-US" dirty="0" smtClean="0"/>
          </a:p>
          <a:p>
            <a:endParaRPr lang="en-US" dirty="0"/>
          </a:p>
          <a:p>
            <a:r>
              <a:rPr lang="en-US" dirty="0" smtClean="0"/>
              <a:t>In </a:t>
            </a:r>
            <a:r>
              <a:rPr lang="en-US" dirty="0"/>
              <a:t>the Theatre of the Oppressed, the audience becomes active, such that as "</a:t>
            </a:r>
            <a:r>
              <a:rPr lang="en-US" dirty="0" err="1"/>
              <a:t>spect</a:t>
            </a:r>
            <a:r>
              <a:rPr lang="en-US" dirty="0"/>
              <a:t>-actors" they explore, show, </a:t>
            </a:r>
            <a:r>
              <a:rPr lang="en-US" dirty="0" smtClean="0"/>
              <a:t>analyze </a:t>
            </a:r>
            <a:r>
              <a:rPr lang="en-US" dirty="0"/>
              <a:t>and transform the reality in which they are living.</a:t>
            </a:r>
          </a:p>
          <a:p>
            <a:endParaRPr lang="en-US" dirty="0" smtClean="0"/>
          </a:p>
          <a:p>
            <a:endParaRPr lang="en-US" dirty="0"/>
          </a:p>
          <a:p>
            <a:endParaRPr lang="en-US" dirty="0"/>
          </a:p>
        </p:txBody>
      </p:sp>
    </p:spTree>
    <p:extLst>
      <p:ext uri="{BB962C8B-B14F-4D97-AF65-F5344CB8AC3E}">
        <p14:creationId xmlns:p14="http://schemas.microsoft.com/office/powerpoint/2010/main" val="42946723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p:cTn id="15"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p:cTn id="23"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PURPOSE</a:t>
            </a:r>
            <a:endParaRPr lang="en-US" b="1" dirty="0"/>
          </a:p>
        </p:txBody>
      </p:sp>
      <p:sp>
        <p:nvSpPr>
          <p:cNvPr id="3" name="Content Placeholder 2"/>
          <p:cNvSpPr>
            <a:spLocks noGrp="1"/>
          </p:cNvSpPr>
          <p:nvPr>
            <p:ph idx="1"/>
          </p:nvPr>
        </p:nvSpPr>
        <p:spPr>
          <a:xfrm>
            <a:off x="457200" y="1676400"/>
            <a:ext cx="8229600" cy="4572000"/>
          </a:xfrm>
        </p:spPr>
        <p:txBody>
          <a:bodyPr>
            <a:normAutofit fontScale="92500" lnSpcReduction="10000"/>
          </a:bodyPr>
          <a:lstStyle/>
          <a:p>
            <a:pPr marL="64008" indent="0">
              <a:buNone/>
            </a:pPr>
            <a:r>
              <a:rPr lang="en-US" dirty="0" smtClean="0"/>
              <a:t>WHY DO IT</a:t>
            </a:r>
            <a:r>
              <a:rPr lang="en-US" dirty="0"/>
              <a:t>?</a:t>
            </a:r>
            <a:endParaRPr lang="en-US" dirty="0" smtClean="0"/>
          </a:p>
          <a:p>
            <a:pPr marL="64008" indent="0">
              <a:buNone/>
            </a:pPr>
            <a:endParaRPr lang="en-US" dirty="0" smtClean="0"/>
          </a:p>
          <a:p>
            <a:r>
              <a:rPr lang="en-US" dirty="0"/>
              <a:t>t</a:t>
            </a:r>
            <a:r>
              <a:rPr lang="en-US" dirty="0" smtClean="0"/>
              <a:t>o </a:t>
            </a:r>
            <a:r>
              <a:rPr lang="en-US" dirty="0"/>
              <a:t>inform the public about social </a:t>
            </a:r>
            <a:r>
              <a:rPr lang="en-US" dirty="0" smtClean="0"/>
              <a:t>injustices</a:t>
            </a:r>
          </a:p>
          <a:p>
            <a:endParaRPr lang="en-US" dirty="0"/>
          </a:p>
          <a:p>
            <a:r>
              <a:rPr lang="en-US" dirty="0"/>
              <a:t>to make a point publicly in much the same </a:t>
            </a:r>
            <a:r>
              <a:rPr lang="en-US" dirty="0" smtClean="0"/>
              <a:t>way as </a:t>
            </a:r>
            <a:r>
              <a:rPr lang="en-US" dirty="0"/>
              <a:t>graffiti or </a:t>
            </a:r>
            <a:r>
              <a:rPr lang="en-US" dirty="0" smtClean="0"/>
              <a:t>a political demonstration</a:t>
            </a:r>
          </a:p>
          <a:p>
            <a:endParaRPr lang="en-US" dirty="0"/>
          </a:p>
          <a:p>
            <a:r>
              <a:rPr lang="en-US" dirty="0"/>
              <a:t>to help actors gain a sense of what a realistic reaction might be to a certain </a:t>
            </a:r>
            <a:r>
              <a:rPr lang="en-US" dirty="0" smtClean="0"/>
              <a:t>scenario</a:t>
            </a:r>
            <a:endParaRPr lang="en-US" dirty="0"/>
          </a:p>
          <a:p>
            <a:endParaRPr lang="en-US" dirty="0"/>
          </a:p>
        </p:txBody>
      </p:sp>
    </p:spTree>
    <p:extLst>
      <p:ext uri="{BB962C8B-B14F-4D97-AF65-F5344CB8AC3E}">
        <p14:creationId xmlns:p14="http://schemas.microsoft.com/office/powerpoint/2010/main" val="1877801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arn(inVertical)">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barn(inVertical)">
                                      <p:cBhvr>
                                        <p:cTn id="12" dur="5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Effect transition="in" filter="barn(inVertical)">
                                      <p:cBhvr>
                                        <p:cTn id="1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REQUIREMENTS</a:t>
            </a:r>
            <a:endParaRPr lang="en-US" b="1" dirty="0"/>
          </a:p>
        </p:txBody>
      </p:sp>
      <p:sp>
        <p:nvSpPr>
          <p:cNvPr id="3" name="Content Placeholder 2"/>
          <p:cNvSpPr>
            <a:spLocks noGrp="1"/>
          </p:cNvSpPr>
          <p:nvPr>
            <p:ph idx="1"/>
          </p:nvPr>
        </p:nvSpPr>
        <p:spPr/>
        <p:txBody>
          <a:bodyPr>
            <a:normAutofit fontScale="85000" lnSpcReduction="10000"/>
          </a:bodyPr>
          <a:lstStyle/>
          <a:p>
            <a:r>
              <a:rPr lang="en-US" b="1" dirty="0" smtClean="0"/>
              <a:t>SCENARIO</a:t>
            </a:r>
            <a:r>
              <a:rPr lang="en-US" dirty="0" smtClean="0"/>
              <a:t>: a basic plot outline or framework of the event.</a:t>
            </a:r>
          </a:p>
          <a:p>
            <a:pPr lvl="1"/>
            <a:r>
              <a:rPr lang="en-US" dirty="0" smtClean="0"/>
              <a:t>Listed by actions (1</a:t>
            </a:r>
            <a:r>
              <a:rPr lang="en-US" baseline="30000" dirty="0" smtClean="0"/>
              <a:t>st</a:t>
            </a:r>
            <a:r>
              <a:rPr lang="en-US" dirty="0" smtClean="0"/>
              <a:t>, 2</a:t>
            </a:r>
            <a:r>
              <a:rPr lang="en-US" baseline="30000" dirty="0" smtClean="0"/>
              <a:t>nd</a:t>
            </a:r>
            <a:r>
              <a:rPr lang="en-US" dirty="0" smtClean="0"/>
              <a:t>, 3</a:t>
            </a:r>
            <a:r>
              <a:rPr lang="en-US" baseline="30000" dirty="0" smtClean="0"/>
              <a:t>rd</a:t>
            </a:r>
            <a:r>
              <a:rPr lang="en-US" dirty="0" smtClean="0"/>
              <a:t>, </a:t>
            </a:r>
            <a:r>
              <a:rPr lang="en-US" dirty="0" err="1" smtClean="0"/>
              <a:t>etc</a:t>
            </a:r>
            <a:r>
              <a:rPr lang="en-US" dirty="0" smtClean="0"/>
              <a:t>)</a:t>
            </a:r>
          </a:p>
          <a:p>
            <a:pPr lvl="1"/>
            <a:r>
              <a:rPr lang="en-US" dirty="0" smtClean="0"/>
              <a:t>Details problems and solutions to problems</a:t>
            </a:r>
          </a:p>
          <a:p>
            <a:endParaRPr lang="en-US" dirty="0"/>
          </a:p>
          <a:p>
            <a:r>
              <a:rPr lang="en-US" b="1" dirty="0" smtClean="0"/>
              <a:t>SPECTATORS</a:t>
            </a:r>
            <a:r>
              <a:rPr lang="en-US" dirty="0" smtClean="0"/>
              <a:t>: person at the event by happenstance, watching or viewing the event</a:t>
            </a:r>
          </a:p>
          <a:p>
            <a:endParaRPr lang="en-US" dirty="0" smtClean="0"/>
          </a:p>
          <a:p>
            <a:r>
              <a:rPr lang="en-US" b="1" dirty="0" smtClean="0"/>
              <a:t>SPECT-ACTORS</a:t>
            </a:r>
            <a:r>
              <a:rPr lang="en-US" dirty="0" smtClean="0"/>
              <a:t>: a spectator who is drawn into the scenario without prior knowledge of the event</a:t>
            </a:r>
            <a:endParaRPr lang="en-US" dirty="0"/>
          </a:p>
        </p:txBody>
      </p:sp>
    </p:spTree>
    <p:extLst>
      <p:ext uri="{BB962C8B-B14F-4D97-AF65-F5344CB8AC3E}">
        <p14:creationId xmlns:p14="http://schemas.microsoft.com/office/powerpoint/2010/main" val="25838132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3">
                                            <p:txEl>
                                              <p:pRg st="0" end="0"/>
                                            </p:txEl>
                                          </p:spTgt>
                                        </p:tgtEl>
                                        <p:attrNameLst>
                                          <p:attrName>ppt_x</p:attrName>
                                          <p:attrName>ppt_y</p:attrName>
                                        </p:attrNameLst>
                                      </p:cBhvr>
                                    </p:animMotion>
                                    <p:animRot by="1500000">
                                      <p:cBhvr>
                                        <p:cTn id="7" dur="125" fill="hold">
                                          <p:stCondLst>
                                            <p:cond delay="0"/>
                                          </p:stCondLst>
                                        </p:cTn>
                                        <p:tgtEl>
                                          <p:spTgt spid="3">
                                            <p:txEl>
                                              <p:pRg st="0" end="0"/>
                                            </p:txEl>
                                          </p:spTgt>
                                        </p:tgtEl>
                                        <p:attrNameLst>
                                          <p:attrName>r</p:attrName>
                                        </p:attrNameLst>
                                      </p:cBhvr>
                                    </p:animRot>
                                    <p:animRot by="-1500000">
                                      <p:cBhvr>
                                        <p:cTn id="8" dur="125" fill="hold">
                                          <p:stCondLst>
                                            <p:cond delay="125"/>
                                          </p:stCondLst>
                                        </p:cTn>
                                        <p:tgtEl>
                                          <p:spTgt spid="3">
                                            <p:txEl>
                                              <p:pRg st="0" end="0"/>
                                            </p:txEl>
                                          </p:spTgt>
                                        </p:tgtEl>
                                        <p:attrNameLst>
                                          <p:attrName>r</p:attrName>
                                        </p:attrNameLst>
                                      </p:cBhvr>
                                    </p:animRot>
                                    <p:animRot by="-1500000">
                                      <p:cBhvr>
                                        <p:cTn id="9" dur="125" fill="hold">
                                          <p:stCondLst>
                                            <p:cond delay="250"/>
                                          </p:stCondLst>
                                        </p:cTn>
                                        <p:tgtEl>
                                          <p:spTgt spid="3">
                                            <p:txEl>
                                              <p:pRg st="0" end="0"/>
                                            </p:txEl>
                                          </p:spTgt>
                                        </p:tgtEl>
                                        <p:attrNameLst>
                                          <p:attrName>r</p:attrName>
                                        </p:attrNameLst>
                                      </p:cBhvr>
                                    </p:animRot>
                                    <p:animRot by="1500000">
                                      <p:cBhvr>
                                        <p:cTn id="10" dur="125" fill="hold">
                                          <p:stCondLst>
                                            <p:cond delay="375"/>
                                          </p:stCondLst>
                                        </p:cTn>
                                        <p:tgtEl>
                                          <p:spTgt spid="3">
                                            <p:txEl>
                                              <p:pRg st="0" end="0"/>
                                            </p:txEl>
                                          </p:spTgt>
                                        </p:tgtEl>
                                        <p:attrNameLst>
                                          <p:attrName>r</p:attrName>
                                        </p:attrNameLst>
                                      </p:cBhvr>
                                    </p:animRot>
                                  </p:childTnLst>
                                </p:cTn>
                              </p:par>
                              <p:par>
                                <p:cTn id="11" presetID="34" presetClass="emph" presetSubtype="0" fill="hold" nodeType="withEffect">
                                  <p:stCondLst>
                                    <p:cond delay="0"/>
                                  </p:stCondLst>
                                  <p:iterate type="lt">
                                    <p:tmPct val="10000"/>
                                  </p:iterate>
                                  <p:childTnLst>
                                    <p:animMotion origin="layout" path="M 0.0 0.0 L 0.0 -0.07213" pathEditMode="relative" ptsTypes="">
                                      <p:cBhvr>
                                        <p:cTn id="12" dur="250" accel="50000" decel="50000" autoRev="1" fill="hold">
                                          <p:stCondLst>
                                            <p:cond delay="0"/>
                                          </p:stCondLst>
                                        </p:cTn>
                                        <p:tgtEl>
                                          <p:spTgt spid="3">
                                            <p:txEl>
                                              <p:pRg st="1" end="1"/>
                                            </p:txEl>
                                          </p:spTgt>
                                        </p:tgtEl>
                                        <p:attrNameLst>
                                          <p:attrName>ppt_x</p:attrName>
                                          <p:attrName>ppt_y</p:attrName>
                                        </p:attrNameLst>
                                      </p:cBhvr>
                                    </p:animMotion>
                                    <p:animRot by="1500000">
                                      <p:cBhvr>
                                        <p:cTn id="13" dur="125" fill="hold">
                                          <p:stCondLst>
                                            <p:cond delay="0"/>
                                          </p:stCondLst>
                                        </p:cTn>
                                        <p:tgtEl>
                                          <p:spTgt spid="3">
                                            <p:txEl>
                                              <p:pRg st="1" end="1"/>
                                            </p:txEl>
                                          </p:spTgt>
                                        </p:tgtEl>
                                        <p:attrNameLst>
                                          <p:attrName>r</p:attrName>
                                        </p:attrNameLst>
                                      </p:cBhvr>
                                    </p:animRot>
                                    <p:animRot by="-1500000">
                                      <p:cBhvr>
                                        <p:cTn id="14" dur="125" fill="hold">
                                          <p:stCondLst>
                                            <p:cond delay="125"/>
                                          </p:stCondLst>
                                        </p:cTn>
                                        <p:tgtEl>
                                          <p:spTgt spid="3">
                                            <p:txEl>
                                              <p:pRg st="1" end="1"/>
                                            </p:txEl>
                                          </p:spTgt>
                                        </p:tgtEl>
                                        <p:attrNameLst>
                                          <p:attrName>r</p:attrName>
                                        </p:attrNameLst>
                                      </p:cBhvr>
                                    </p:animRot>
                                    <p:animRot by="-1500000">
                                      <p:cBhvr>
                                        <p:cTn id="15" dur="125" fill="hold">
                                          <p:stCondLst>
                                            <p:cond delay="250"/>
                                          </p:stCondLst>
                                        </p:cTn>
                                        <p:tgtEl>
                                          <p:spTgt spid="3">
                                            <p:txEl>
                                              <p:pRg st="1" end="1"/>
                                            </p:txEl>
                                          </p:spTgt>
                                        </p:tgtEl>
                                        <p:attrNameLst>
                                          <p:attrName>r</p:attrName>
                                        </p:attrNameLst>
                                      </p:cBhvr>
                                    </p:animRot>
                                    <p:animRot by="1500000">
                                      <p:cBhvr>
                                        <p:cTn id="16" dur="125" fill="hold">
                                          <p:stCondLst>
                                            <p:cond delay="375"/>
                                          </p:stCondLst>
                                        </p:cTn>
                                        <p:tgtEl>
                                          <p:spTgt spid="3">
                                            <p:txEl>
                                              <p:pRg st="1" end="1"/>
                                            </p:txEl>
                                          </p:spTgt>
                                        </p:tgtEl>
                                        <p:attrNameLst>
                                          <p:attrName>r</p:attrName>
                                        </p:attrNameLst>
                                      </p:cBhvr>
                                    </p:animRot>
                                  </p:childTnLst>
                                </p:cTn>
                              </p:par>
                              <p:par>
                                <p:cTn id="17" presetID="34" presetClass="emph" presetSubtype="0" fill="hold" nodeType="withEffect">
                                  <p:stCondLst>
                                    <p:cond delay="0"/>
                                  </p:stCondLst>
                                  <p:iterate type="lt">
                                    <p:tmPct val="10000"/>
                                  </p:iterate>
                                  <p:childTnLst>
                                    <p:animMotion origin="layout" path="M 0.0 0.0 L 0.0 -0.07213" pathEditMode="relative" ptsTypes="">
                                      <p:cBhvr>
                                        <p:cTn id="18" dur="250" accel="50000" decel="50000" autoRev="1" fill="hold">
                                          <p:stCondLst>
                                            <p:cond delay="0"/>
                                          </p:stCondLst>
                                        </p:cTn>
                                        <p:tgtEl>
                                          <p:spTgt spid="3">
                                            <p:txEl>
                                              <p:pRg st="2" end="2"/>
                                            </p:txEl>
                                          </p:spTgt>
                                        </p:tgtEl>
                                        <p:attrNameLst>
                                          <p:attrName>ppt_x</p:attrName>
                                          <p:attrName>ppt_y</p:attrName>
                                        </p:attrNameLst>
                                      </p:cBhvr>
                                    </p:animMotion>
                                    <p:animRot by="1500000">
                                      <p:cBhvr>
                                        <p:cTn id="19" dur="125" fill="hold">
                                          <p:stCondLst>
                                            <p:cond delay="0"/>
                                          </p:stCondLst>
                                        </p:cTn>
                                        <p:tgtEl>
                                          <p:spTgt spid="3">
                                            <p:txEl>
                                              <p:pRg st="2" end="2"/>
                                            </p:txEl>
                                          </p:spTgt>
                                        </p:tgtEl>
                                        <p:attrNameLst>
                                          <p:attrName>r</p:attrName>
                                        </p:attrNameLst>
                                      </p:cBhvr>
                                    </p:animRot>
                                    <p:animRot by="-1500000">
                                      <p:cBhvr>
                                        <p:cTn id="20" dur="125" fill="hold">
                                          <p:stCondLst>
                                            <p:cond delay="125"/>
                                          </p:stCondLst>
                                        </p:cTn>
                                        <p:tgtEl>
                                          <p:spTgt spid="3">
                                            <p:txEl>
                                              <p:pRg st="2" end="2"/>
                                            </p:txEl>
                                          </p:spTgt>
                                        </p:tgtEl>
                                        <p:attrNameLst>
                                          <p:attrName>r</p:attrName>
                                        </p:attrNameLst>
                                      </p:cBhvr>
                                    </p:animRot>
                                    <p:animRot by="-1500000">
                                      <p:cBhvr>
                                        <p:cTn id="21" dur="125" fill="hold">
                                          <p:stCondLst>
                                            <p:cond delay="250"/>
                                          </p:stCondLst>
                                        </p:cTn>
                                        <p:tgtEl>
                                          <p:spTgt spid="3">
                                            <p:txEl>
                                              <p:pRg st="2" end="2"/>
                                            </p:txEl>
                                          </p:spTgt>
                                        </p:tgtEl>
                                        <p:attrNameLst>
                                          <p:attrName>r</p:attrName>
                                        </p:attrNameLst>
                                      </p:cBhvr>
                                    </p:animRot>
                                    <p:animRot by="1500000">
                                      <p:cBhvr>
                                        <p:cTn id="22" dur="125" fill="hold">
                                          <p:stCondLst>
                                            <p:cond delay="375"/>
                                          </p:stCondLst>
                                        </p:cTn>
                                        <p:tgtEl>
                                          <p:spTgt spid="3">
                                            <p:txEl>
                                              <p:pRg st="2" end="2"/>
                                            </p:txEl>
                                          </p:spTgt>
                                        </p:tgtEl>
                                        <p:attrNameLst>
                                          <p:attrName>r</p:attrName>
                                        </p:attrNameLst>
                                      </p:cBhvr>
                                    </p:animRot>
                                  </p:childTnLst>
                                </p:cTn>
                              </p:par>
                            </p:childTnLst>
                          </p:cTn>
                        </p:par>
                      </p:childTnLst>
                    </p:cTn>
                  </p:par>
                  <p:par>
                    <p:cTn id="23" fill="hold">
                      <p:stCondLst>
                        <p:cond delay="indefinite"/>
                      </p:stCondLst>
                      <p:childTnLst>
                        <p:par>
                          <p:cTn id="24" fill="hold">
                            <p:stCondLst>
                              <p:cond delay="0"/>
                            </p:stCondLst>
                            <p:childTnLst>
                              <p:par>
                                <p:cTn id="25" presetID="34" presetClass="emph" presetSubtype="0" fill="hold" nodeType="clickEffect">
                                  <p:stCondLst>
                                    <p:cond delay="0"/>
                                  </p:stCondLst>
                                  <p:iterate type="lt">
                                    <p:tmPct val="10000"/>
                                  </p:iterate>
                                  <p:childTnLst>
                                    <p:animMotion origin="layout" path="M 0.0 0.0 L 0.0 -0.07213" pathEditMode="relative" ptsTypes="">
                                      <p:cBhvr>
                                        <p:cTn id="26" dur="250" accel="50000" decel="50000" autoRev="1" fill="hold">
                                          <p:stCondLst>
                                            <p:cond delay="0"/>
                                          </p:stCondLst>
                                        </p:cTn>
                                        <p:tgtEl>
                                          <p:spTgt spid="3">
                                            <p:txEl>
                                              <p:pRg st="4" end="4"/>
                                            </p:txEl>
                                          </p:spTgt>
                                        </p:tgtEl>
                                        <p:attrNameLst>
                                          <p:attrName>ppt_x</p:attrName>
                                          <p:attrName>ppt_y</p:attrName>
                                        </p:attrNameLst>
                                      </p:cBhvr>
                                    </p:animMotion>
                                    <p:animRot by="1500000">
                                      <p:cBhvr>
                                        <p:cTn id="27" dur="125" fill="hold">
                                          <p:stCondLst>
                                            <p:cond delay="0"/>
                                          </p:stCondLst>
                                        </p:cTn>
                                        <p:tgtEl>
                                          <p:spTgt spid="3">
                                            <p:txEl>
                                              <p:pRg st="4" end="4"/>
                                            </p:txEl>
                                          </p:spTgt>
                                        </p:tgtEl>
                                        <p:attrNameLst>
                                          <p:attrName>r</p:attrName>
                                        </p:attrNameLst>
                                      </p:cBhvr>
                                    </p:animRot>
                                    <p:animRot by="-1500000">
                                      <p:cBhvr>
                                        <p:cTn id="28" dur="125" fill="hold">
                                          <p:stCondLst>
                                            <p:cond delay="125"/>
                                          </p:stCondLst>
                                        </p:cTn>
                                        <p:tgtEl>
                                          <p:spTgt spid="3">
                                            <p:txEl>
                                              <p:pRg st="4" end="4"/>
                                            </p:txEl>
                                          </p:spTgt>
                                        </p:tgtEl>
                                        <p:attrNameLst>
                                          <p:attrName>r</p:attrName>
                                        </p:attrNameLst>
                                      </p:cBhvr>
                                    </p:animRot>
                                    <p:animRot by="-1500000">
                                      <p:cBhvr>
                                        <p:cTn id="29" dur="125" fill="hold">
                                          <p:stCondLst>
                                            <p:cond delay="250"/>
                                          </p:stCondLst>
                                        </p:cTn>
                                        <p:tgtEl>
                                          <p:spTgt spid="3">
                                            <p:txEl>
                                              <p:pRg st="4" end="4"/>
                                            </p:txEl>
                                          </p:spTgt>
                                        </p:tgtEl>
                                        <p:attrNameLst>
                                          <p:attrName>r</p:attrName>
                                        </p:attrNameLst>
                                      </p:cBhvr>
                                    </p:animRot>
                                    <p:animRot by="1500000">
                                      <p:cBhvr>
                                        <p:cTn id="30" dur="125" fill="hold">
                                          <p:stCondLst>
                                            <p:cond delay="375"/>
                                          </p:stCondLst>
                                        </p:cTn>
                                        <p:tgtEl>
                                          <p:spTgt spid="3">
                                            <p:txEl>
                                              <p:pRg st="4" end="4"/>
                                            </p:txEl>
                                          </p:spTgt>
                                        </p:tgtEl>
                                        <p:attrNameLst>
                                          <p:attrName>r</p:attrName>
                                        </p:attrNameLst>
                                      </p:cBhvr>
                                    </p:animRot>
                                  </p:childTnLst>
                                </p:cTn>
                              </p:par>
                            </p:childTnLst>
                          </p:cTn>
                        </p:par>
                      </p:childTnLst>
                    </p:cTn>
                  </p:par>
                  <p:par>
                    <p:cTn id="31" fill="hold">
                      <p:stCondLst>
                        <p:cond delay="indefinite"/>
                      </p:stCondLst>
                      <p:childTnLst>
                        <p:par>
                          <p:cTn id="32" fill="hold">
                            <p:stCondLst>
                              <p:cond delay="0"/>
                            </p:stCondLst>
                            <p:childTnLst>
                              <p:par>
                                <p:cTn id="33" presetID="34" presetClass="emph" presetSubtype="0" fill="hold" nodeType="clickEffect">
                                  <p:stCondLst>
                                    <p:cond delay="0"/>
                                  </p:stCondLst>
                                  <p:iterate type="lt">
                                    <p:tmPct val="10000"/>
                                  </p:iterate>
                                  <p:childTnLst>
                                    <p:animMotion origin="layout" path="M 0.0 0.0 L 0.0 -0.07213" pathEditMode="relative" ptsTypes="">
                                      <p:cBhvr>
                                        <p:cTn id="34" dur="250" accel="50000" decel="50000" autoRev="1" fill="hold">
                                          <p:stCondLst>
                                            <p:cond delay="0"/>
                                          </p:stCondLst>
                                        </p:cTn>
                                        <p:tgtEl>
                                          <p:spTgt spid="3">
                                            <p:txEl>
                                              <p:pRg st="6" end="6"/>
                                            </p:txEl>
                                          </p:spTgt>
                                        </p:tgtEl>
                                        <p:attrNameLst>
                                          <p:attrName>ppt_x</p:attrName>
                                          <p:attrName>ppt_y</p:attrName>
                                        </p:attrNameLst>
                                      </p:cBhvr>
                                    </p:animMotion>
                                    <p:animRot by="1500000">
                                      <p:cBhvr>
                                        <p:cTn id="35" dur="125" fill="hold">
                                          <p:stCondLst>
                                            <p:cond delay="0"/>
                                          </p:stCondLst>
                                        </p:cTn>
                                        <p:tgtEl>
                                          <p:spTgt spid="3">
                                            <p:txEl>
                                              <p:pRg st="6" end="6"/>
                                            </p:txEl>
                                          </p:spTgt>
                                        </p:tgtEl>
                                        <p:attrNameLst>
                                          <p:attrName>r</p:attrName>
                                        </p:attrNameLst>
                                      </p:cBhvr>
                                    </p:animRot>
                                    <p:animRot by="-1500000">
                                      <p:cBhvr>
                                        <p:cTn id="36" dur="125" fill="hold">
                                          <p:stCondLst>
                                            <p:cond delay="125"/>
                                          </p:stCondLst>
                                        </p:cTn>
                                        <p:tgtEl>
                                          <p:spTgt spid="3">
                                            <p:txEl>
                                              <p:pRg st="6" end="6"/>
                                            </p:txEl>
                                          </p:spTgt>
                                        </p:tgtEl>
                                        <p:attrNameLst>
                                          <p:attrName>r</p:attrName>
                                        </p:attrNameLst>
                                      </p:cBhvr>
                                    </p:animRot>
                                    <p:animRot by="-1500000">
                                      <p:cBhvr>
                                        <p:cTn id="37" dur="125" fill="hold">
                                          <p:stCondLst>
                                            <p:cond delay="250"/>
                                          </p:stCondLst>
                                        </p:cTn>
                                        <p:tgtEl>
                                          <p:spTgt spid="3">
                                            <p:txEl>
                                              <p:pRg st="6" end="6"/>
                                            </p:txEl>
                                          </p:spTgt>
                                        </p:tgtEl>
                                        <p:attrNameLst>
                                          <p:attrName>r</p:attrName>
                                        </p:attrNameLst>
                                      </p:cBhvr>
                                    </p:animRot>
                                    <p:animRot by="1500000">
                                      <p:cBhvr>
                                        <p:cTn id="38" dur="125" fill="hold">
                                          <p:stCondLst>
                                            <p:cond delay="375"/>
                                          </p:stCondLst>
                                        </p:cTn>
                                        <p:tgtEl>
                                          <p:spTgt spid="3">
                                            <p:txEl>
                                              <p:pRg st="6" end="6"/>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WHAT IT IS NOT!!!!</a:t>
            </a:r>
            <a:endParaRPr lang="en-US" b="1" dirty="0"/>
          </a:p>
        </p:txBody>
      </p:sp>
      <p:sp>
        <p:nvSpPr>
          <p:cNvPr id="3" name="Content Placeholder 2"/>
          <p:cNvSpPr>
            <a:spLocks noGrp="1"/>
          </p:cNvSpPr>
          <p:nvPr>
            <p:ph idx="1"/>
          </p:nvPr>
        </p:nvSpPr>
        <p:spPr>
          <a:xfrm>
            <a:off x="457200" y="1882808"/>
            <a:ext cx="8534400" cy="4572000"/>
          </a:xfrm>
        </p:spPr>
        <p:txBody>
          <a:bodyPr/>
          <a:lstStyle/>
          <a:p>
            <a:pPr marL="64008" indent="0">
              <a:buNone/>
            </a:pPr>
            <a:r>
              <a:rPr lang="en-US" dirty="0" smtClean="0"/>
              <a:t>It is NOT </a:t>
            </a:r>
          </a:p>
          <a:p>
            <a:r>
              <a:rPr lang="en-US" dirty="0" err="1" smtClean="0"/>
              <a:t>punking</a:t>
            </a:r>
            <a:r>
              <a:rPr lang="en-US" dirty="0" smtClean="0"/>
              <a:t> or </a:t>
            </a:r>
            <a:r>
              <a:rPr lang="en-US" dirty="0"/>
              <a:t>joking </a:t>
            </a:r>
            <a:endParaRPr lang="en-US" dirty="0" smtClean="0"/>
          </a:p>
          <a:p>
            <a:r>
              <a:rPr lang="en-US" i="1" dirty="0" smtClean="0"/>
              <a:t>Candid Camera</a:t>
            </a:r>
            <a:r>
              <a:rPr lang="en-US" dirty="0"/>
              <a:t> </a:t>
            </a:r>
          </a:p>
          <a:p>
            <a:r>
              <a:rPr lang="en-US" i="1" dirty="0" err="1" smtClean="0"/>
              <a:t>Punk'd</a:t>
            </a:r>
            <a:endParaRPr lang="en-US" dirty="0"/>
          </a:p>
          <a:p>
            <a:r>
              <a:rPr lang="en-US" i="1" dirty="0" err="1" smtClean="0"/>
              <a:t>Improv</a:t>
            </a:r>
            <a:r>
              <a:rPr lang="en-US" i="1" dirty="0" smtClean="0"/>
              <a:t> Everywhere</a:t>
            </a:r>
          </a:p>
          <a:p>
            <a:r>
              <a:rPr lang="en-US" i="1" dirty="0" smtClean="0"/>
              <a:t>Free Hugs Campaign</a:t>
            </a:r>
          </a:p>
          <a:p>
            <a:endParaRPr lang="en-US" dirty="0"/>
          </a:p>
        </p:txBody>
      </p:sp>
    </p:spTree>
    <p:extLst>
      <p:ext uri="{BB962C8B-B14F-4D97-AF65-F5344CB8AC3E}">
        <p14:creationId xmlns:p14="http://schemas.microsoft.com/office/powerpoint/2010/main" val="3487938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INVISIBLE THEATRE IS…</a:t>
            </a:r>
            <a:endParaRPr lang="en-US" b="1" dirty="0"/>
          </a:p>
        </p:txBody>
      </p:sp>
      <p:sp>
        <p:nvSpPr>
          <p:cNvPr id="3" name="Content Placeholder 2"/>
          <p:cNvSpPr>
            <a:spLocks noGrp="1"/>
          </p:cNvSpPr>
          <p:nvPr>
            <p:ph idx="1"/>
          </p:nvPr>
        </p:nvSpPr>
        <p:spPr>
          <a:xfrm>
            <a:off x="304800" y="1905000"/>
            <a:ext cx="8153400" cy="4572000"/>
          </a:xfrm>
        </p:spPr>
        <p:txBody>
          <a:bodyPr>
            <a:normAutofit/>
          </a:bodyPr>
          <a:lstStyle/>
          <a:p>
            <a:pPr marL="64008" indent="0" algn="ctr">
              <a:buNone/>
            </a:pPr>
            <a:r>
              <a:rPr lang="en-US" sz="4000" dirty="0" smtClean="0"/>
              <a:t>all </a:t>
            </a:r>
            <a:r>
              <a:rPr lang="en-US" sz="4000" dirty="0"/>
              <a:t>about showing oppression in everyday life, in an everyday setting, without the audience or </a:t>
            </a:r>
            <a:r>
              <a:rPr lang="en-US" sz="4000" dirty="0" err="1" smtClean="0">
                <a:hlinkClick r:id="rId2" tooltip="Theatre of the Oppressed"/>
              </a:rPr>
              <a:t>Spect</a:t>
            </a:r>
            <a:r>
              <a:rPr lang="en-US" sz="4000" dirty="0">
                <a:hlinkClick r:id="rId2" tooltip="Theatre of the Oppressed"/>
              </a:rPr>
              <a:t>-</a:t>
            </a:r>
            <a:r>
              <a:rPr lang="en-US" sz="4000" dirty="0" smtClean="0">
                <a:hlinkClick r:id="rId2" tooltip="Theatre of the Oppressed"/>
              </a:rPr>
              <a:t>actors</a:t>
            </a:r>
            <a:r>
              <a:rPr lang="en-US" sz="4000" dirty="0"/>
              <a:t> </a:t>
            </a:r>
            <a:r>
              <a:rPr lang="en-US" sz="4000" dirty="0" smtClean="0"/>
              <a:t> knowing</a:t>
            </a:r>
            <a:r>
              <a:rPr lang="en-US" sz="4000" dirty="0"/>
              <a:t>.</a:t>
            </a:r>
          </a:p>
        </p:txBody>
      </p:sp>
    </p:spTree>
    <p:extLst>
      <p:ext uri="{BB962C8B-B14F-4D97-AF65-F5344CB8AC3E}">
        <p14:creationId xmlns:p14="http://schemas.microsoft.com/office/powerpoint/2010/main" val="11675865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7514"/>
            <a:ext cx="8229600" cy="1105486"/>
          </a:xfrm>
        </p:spPr>
        <p:txBody>
          <a:bodyPr/>
          <a:lstStyle/>
          <a:p>
            <a:r>
              <a:rPr lang="en-US" b="1" i="1" dirty="0" smtClean="0"/>
              <a:t>WHAT WOULD YOU DO?</a:t>
            </a:r>
            <a:endParaRPr lang="en-US" b="1" i="1" dirty="0"/>
          </a:p>
        </p:txBody>
      </p:sp>
      <p:sp>
        <p:nvSpPr>
          <p:cNvPr id="3" name="Content Placeholder 2"/>
          <p:cNvSpPr>
            <a:spLocks noGrp="1"/>
          </p:cNvSpPr>
          <p:nvPr>
            <p:ph sz="half" idx="1"/>
          </p:nvPr>
        </p:nvSpPr>
        <p:spPr>
          <a:xfrm>
            <a:off x="304800" y="1371600"/>
            <a:ext cx="4191000" cy="4525963"/>
          </a:xfrm>
        </p:spPr>
        <p:txBody>
          <a:bodyPr>
            <a:noAutofit/>
          </a:bodyPr>
          <a:lstStyle/>
          <a:p>
            <a:r>
              <a:rPr lang="en-US" sz="2000" dirty="0" smtClean="0"/>
              <a:t>DISCRIMINATION</a:t>
            </a:r>
          </a:p>
          <a:p>
            <a:pPr marL="64008" indent="0">
              <a:buNone/>
            </a:pPr>
            <a:r>
              <a:rPr lang="en-US" sz="2000" dirty="0">
                <a:hlinkClick r:id="rId2"/>
              </a:rPr>
              <a:t>http://</a:t>
            </a:r>
            <a:r>
              <a:rPr lang="en-US" sz="2000" dirty="0" smtClean="0">
                <a:hlinkClick r:id="rId2"/>
              </a:rPr>
              <a:t>youtu.be/KdMWCL2u2MI</a:t>
            </a:r>
            <a:endParaRPr lang="en-US" sz="2000" dirty="0" smtClean="0"/>
          </a:p>
          <a:p>
            <a:pPr marL="64008" indent="0">
              <a:buNone/>
            </a:pPr>
            <a:r>
              <a:rPr lang="en-US" sz="2000" dirty="0">
                <a:hlinkClick r:id="rId3"/>
              </a:rPr>
              <a:t>http://</a:t>
            </a:r>
            <a:r>
              <a:rPr lang="en-US" sz="2000" dirty="0" smtClean="0">
                <a:hlinkClick r:id="rId3"/>
              </a:rPr>
              <a:t>youtu.be/hDJ2PpSxYaU</a:t>
            </a:r>
            <a:endParaRPr lang="en-US" sz="2000" dirty="0" smtClean="0"/>
          </a:p>
          <a:p>
            <a:pPr marL="64008" indent="0">
              <a:buNone/>
            </a:pPr>
            <a:r>
              <a:rPr lang="en-US" sz="2000" dirty="0" smtClean="0">
                <a:hlinkClick r:id="rId4"/>
              </a:rPr>
              <a:t>http</a:t>
            </a:r>
            <a:r>
              <a:rPr lang="en-US" sz="2000" dirty="0">
                <a:hlinkClick r:id="rId4"/>
              </a:rPr>
              <a:t>://</a:t>
            </a:r>
            <a:r>
              <a:rPr lang="en-US" sz="2000" dirty="0" smtClean="0">
                <a:hlinkClick r:id="rId4"/>
              </a:rPr>
              <a:t>youtu.be/EzSFtVvIJhY</a:t>
            </a:r>
            <a:endParaRPr lang="en-US" sz="2000" dirty="0" smtClean="0"/>
          </a:p>
          <a:p>
            <a:pPr marL="64008" indent="0">
              <a:buNone/>
            </a:pPr>
            <a:r>
              <a:rPr lang="en-US" sz="2000" dirty="0">
                <a:hlinkClick r:id="rId5"/>
              </a:rPr>
              <a:t>http://</a:t>
            </a:r>
            <a:r>
              <a:rPr lang="en-US" sz="2000" dirty="0" smtClean="0">
                <a:hlinkClick r:id="rId5"/>
              </a:rPr>
              <a:t>youtu.be/OIjpj3GLtsg</a:t>
            </a:r>
            <a:endParaRPr lang="en-US" sz="2000" dirty="0" smtClean="0"/>
          </a:p>
          <a:p>
            <a:pPr marL="64008" indent="0">
              <a:buNone/>
            </a:pPr>
            <a:endParaRPr lang="en-US" sz="2000" dirty="0"/>
          </a:p>
          <a:p>
            <a:r>
              <a:rPr lang="en-US" sz="2000" dirty="0" smtClean="0"/>
              <a:t>RACISIM</a:t>
            </a:r>
          </a:p>
          <a:p>
            <a:pPr marL="64008" indent="0">
              <a:buNone/>
            </a:pPr>
            <a:r>
              <a:rPr lang="en-US" sz="2000" dirty="0">
                <a:hlinkClick r:id="rId6"/>
              </a:rPr>
              <a:t>http://</a:t>
            </a:r>
            <a:r>
              <a:rPr lang="en-US" sz="2000" dirty="0" smtClean="0">
                <a:hlinkClick r:id="rId6"/>
              </a:rPr>
              <a:t>youtu.be/qGiVX9uVB3I</a:t>
            </a:r>
            <a:endParaRPr lang="en-US" sz="2000" dirty="0"/>
          </a:p>
          <a:p>
            <a:pPr marL="64008" indent="0">
              <a:buNone/>
            </a:pPr>
            <a:r>
              <a:rPr lang="en-US" sz="2000" dirty="0">
                <a:hlinkClick r:id="rId7"/>
              </a:rPr>
              <a:t>http://</a:t>
            </a:r>
            <a:r>
              <a:rPr lang="en-US" sz="2000" dirty="0" smtClean="0">
                <a:hlinkClick r:id="rId7"/>
              </a:rPr>
              <a:t>youtu.be/COOu7MZ2OvI</a:t>
            </a:r>
            <a:endParaRPr lang="en-US" sz="2000" dirty="0" smtClean="0"/>
          </a:p>
          <a:p>
            <a:pPr marL="64008" indent="0">
              <a:buNone/>
            </a:pPr>
            <a:endParaRPr lang="en-US" sz="2000" dirty="0" smtClean="0"/>
          </a:p>
          <a:p>
            <a:r>
              <a:rPr lang="en-US" sz="2000" dirty="0" smtClean="0"/>
              <a:t>CHEATING</a:t>
            </a:r>
          </a:p>
          <a:p>
            <a:pPr marL="64008" indent="0">
              <a:buNone/>
            </a:pPr>
            <a:r>
              <a:rPr lang="en-US" sz="2000" dirty="0">
                <a:hlinkClick r:id="rId8"/>
              </a:rPr>
              <a:t>http://</a:t>
            </a:r>
            <a:r>
              <a:rPr lang="en-US" sz="2000" dirty="0" smtClean="0">
                <a:hlinkClick r:id="rId8"/>
              </a:rPr>
              <a:t>youtu.be/15KP0HRLf0c</a:t>
            </a:r>
            <a:endParaRPr lang="en-US" sz="2000" dirty="0">
              <a:hlinkClick r:id="rId8"/>
            </a:endParaRPr>
          </a:p>
          <a:p>
            <a:pPr marL="64008" indent="0">
              <a:buNone/>
            </a:pPr>
            <a:r>
              <a:rPr lang="en-US" sz="2000" dirty="0" smtClean="0">
                <a:hlinkClick r:id="rId8"/>
              </a:rPr>
              <a:t>http</a:t>
            </a:r>
            <a:r>
              <a:rPr lang="en-US" sz="2000" dirty="0">
                <a:hlinkClick r:id="rId8"/>
              </a:rPr>
              <a:t>://</a:t>
            </a:r>
            <a:r>
              <a:rPr lang="en-US" sz="2000" dirty="0" smtClean="0">
                <a:hlinkClick r:id="rId8"/>
              </a:rPr>
              <a:t>youtu.be/5N21Bkr_KYs</a:t>
            </a:r>
            <a:endParaRPr lang="en-US" sz="2000" dirty="0" smtClean="0"/>
          </a:p>
        </p:txBody>
      </p:sp>
      <p:sp>
        <p:nvSpPr>
          <p:cNvPr id="4" name="Content Placeholder 3"/>
          <p:cNvSpPr>
            <a:spLocks noGrp="1"/>
          </p:cNvSpPr>
          <p:nvPr>
            <p:ph sz="half" idx="2"/>
          </p:nvPr>
        </p:nvSpPr>
        <p:spPr>
          <a:xfrm>
            <a:off x="4648200" y="1371600"/>
            <a:ext cx="4343400" cy="5334000"/>
          </a:xfrm>
        </p:spPr>
        <p:txBody>
          <a:bodyPr>
            <a:normAutofit fontScale="47500" lnSpcReduction="20000"/>
          </a:bodyPr>
          <a:lstStyle/>
          <a:p>
            <a:r>
              <a:rPr lang="en-US" sz="4200" dirty="0" smtClean="0"/>
              <a:t>SEXUAL HARRASMENT</a:t>
            </a:r>
          </a:p>
          <a:p>
            <a:pPr marL="64008" indent="0">
              <a:buNone/>
            </a:pPr>
            <a:r>
              <a:rPr lang="en-US" sz="4200" dirty="0">
                <a:hlinkClick r:id="rId9"/>
              </a:rPr>
              <a:t>http://</a:t>
            </a:r>
            <a:r>
              <a:rPr lang="en-US" sz="4200" dirty="0" smtClean="0">
                <a:hlinkClick r:id="rId9"/>
              </a:rPr>
              <a:t>youtu.be/euXzkLZQPRY</a:t>
            </a:r>
            <a:endParaRPr lang="en-US" sz="4200" dirty="0" smtClean="0"/>
          </a:p>
          <a:p>
            <a:pPr marL="64008" indent="0">
              <a:buNone/>
            </a:pPr>
            <a:endParaRPr lang="en-US" sz="4200" dirty="0"/>
          </a:p>
          <a:p>
            <a:r>
              <a:rPr lang="en-US" sz="4200" dirty="0" smtClean="0"/>
              <a:t>FAVORTISM</a:t>
            </a:r>
          </a:p>
          <a:p>
            <a:pPr marL="64008" indent="0">
              <a:buNone/>
            </a:pPr>
            <a:r>
              <a:rPr lang="en-US" sz="4200" dirty="0">
                <a:hlinkClick r:id="rId10"/>
              </a:rPr>
              <a:t>http://</a:t>
            </a:r>
            <a:r>
              <a:rPr lang="en-US" sz="4200" dirty="0" smtClean="0">
                <a:hlinkClick r:id="rId10"/>
              </a:rPr>
              <a:t>youtu.be/APiJyzv4sAo</a:t>
            </a:r>
            <a:endParaRPr lang="en-US" sz="4200" dirty="0" smtClean="0"/>
          </a:p>
          <a:p>
            <a:endParaRPr lang="en-US" sz="4200" dirty="0" smtClean="0"/>
          </a:p>
          <a:p>
            <a:r>
              <a:rPr lang="en-US" sz="4200" dirty="0" smtClean="0"/>
              <a:t>BULLIED</a:t>
            </a:r>
          </a:p>
          <a:p>
            <a:pPr marL="64008" indent="0">
              <a:buNone/>
            </a:pPr>
            <a:r>
              <a:rPr lang="en-US" sz="4200" dirty="0">
                <a:hlinkClick r:id="rId11"/>
              </a:rPr>
              <a:t>http://youtu.be/jX2_-</a:t>
            </a:r>
            <a:r>
              <a:rPr lang="en-US" sz="4200" dirty="0" smtClean="0">
                <a:hlinkClick r:id="rId11"/>
              </a:rPr>
              <a:t>VmgO7w</a:t>
            </a:r>
            <a:endParaRPr lang="en-US" sz="4200" dirty="0" smtClean="0"/>
          </a:p>
          <a:p>
            <a:pPr marL="64008" indent="0">
              <a:buNone/>
            </a:pPr>
            <a:r>
              <a:rPr lang="en-US" sz="4200" dirty="0">
                <a:hlinkClick r:id="rId12"/>
              </a:rPr>
              <a:t>http://</a:t>
            </a:r>
            <a:r>
              <a:rPr lang="en-US" sz="4200" dirty="0" smtClean="0">
                <a:hlinkClick r:id="rId12"/>
              </a:rPr>
              <a:t>youtu.be/Ny9OMv-KNgo</a:t>
            </a:r>
            <a:endParaRPr lang="en-US" sz="4200" dirty="0" smtClean="0"/>
          </a:p>
          <a:p>
            <a:pPr marL="64008" indent="0">
              <a:buNone/>
            </a:pPr>
            <a:r>
              <a:rPr lang="en-US" sz="4200" dirty="0">
                <a:hlinkClick r:id="rId13"/>
              </a:rPr>
              <a:t>http://</a:t>
            </a:r>
            <a:r>
              <a:rPr lang="en-US" sz="4200" dirty="0" smtClean="0">
                <a:hlinkClick r:id="rId13"/>
              </a:rPr>
              <a:t>youtu.be/Mw-qpT7DjaI</a:t>
            </a:r>
            <a:endParaRPr lang="en-US" sz="4200" dirty="0"/>
          </a:p>
          <a:p>
            <a:pPr marL="64008" indent="0">
              <a:buNone/>
            </a:pPr>
            <a:r>
              <a:rPr lang="en-US" sz="4200" dirty="0">
                <a:hlinkClick r:id="rId14"/>
              </a:rPr>
              <a:t>http://</a:t>
            </a:r>
            <a:r>
              <a:rPr lang="en-US" sz="4200" dirty="0" smtClean="0">
                <a:hlinkClick r:id="rId14"/>
              </a:rPr>
              <a:t>youtu.be/lnvsGFGqfW8</a:t>
            </a:r>
            <a:endParaRPr lang="en-US" sz="4200" dirty="0" smtClean="0"/>
          </a:p>
          <a:p>
            <a:pPr marL="64008" indent="0">
              <a:buNone/>
            </a:pPr>
            <a:endParaRPr lang="en-US" sz="4200" dirty="0" smtClean="0"/>
          </a:p>
          <a:p>
            <a:r>
              <a:rPr lang="en-US" sz="4200" dirty="0" smtClean="0"/>
              <a:t>Anti-Semitism</a:t>
            </a:r>
          </a:p>
          <a:p>
            <a:pPr marL="64008" indent="0">
              <a:buNone/>
            </a:pPr>
            <a:r>
              <a:rPr lang="en-US" sz="4200" dirty="0">
                <a:hlinkClick r:id="rId15"/>
              </a:rPr>
              <a:t>http://</a:t>
            </a:r>
            <a:r>
              <a:rPr lang="en-US" sz="4200" dirty="0" smtClean="0">
                <a:hlinkClick r:id="rId15"/>
              </a:rPr>
              <a:t>youtu.be/BRX31HOikws</a:t>
            </a:r>
            <a:endParaRPr lang="en-US" sz="4200" dirty="0" smtClean="0"/>
          </a:p>
          <a:p>
            <a:endParaRPr lang="en-US" sz="4200" dirty="0" smtClean="0"/>
          </a:p>
          <a:p>
            <a:r>
              <a:rPr lang="en-US" sz="4200" dirty="0"/>
              <a:t>PATRIOTISM</a:t>
            </a:r>
          </a:p>
          <a:p>
            <a:pPr marL="64008" indent="0">
              <a:buNone/>
            </a:pPr>
            <a:r>
              <a:rPr lang="en-US" sz="4200" dirty="0">
                <a:hlinkClick r:id="rId16"/>
              </a:rPr>
              <a:t>http://youtu.be/FbWmBUONtFY</a:t>
            </a:r>
            <a:endParaRPr lang="en-US" sz="4200" dirty="0"/>
          </a:p>
          <a:p>
            <a:endParaRPr lang="en-US" dirty="0"/>
          </a:p>
        </p:txBody>
      </p:sp>
    </p:spTree>
    <p:extLst>
      <p:ext uri="{BB962C8B-B14F-4D97-AF65-F5344CB8AC3E}">
        <p14:creationId xmlns:p14="http://schemas.microsoft.com/office/powerpoint/2010/main" val="89094527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223</TotalTime>
  <Words>1194</Words>
  <Application>Microsoft Office PowerPoint</Application>
  <PresentationFormat>On-screen Show (4:3)</PresentationFormat>
  <Paragraphs>205</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Verve</vt:lpstr>
      <vt:lpstr>INVISIBLE THEATRE</vt:lpstr>
      <vt:lpstr>ESSENTIAL QUESTIONS</vt:lpstr>
      <vt:lpstr>WHAT IS IT?</vt:lpstr>
      <vt:lpstr>HOW DID IT ORIGINATE?</vt:lpstr>
      <vt:lpstr>PURPOSE</vt:lpstr>
      <vt:lpstr>REQUIREMENTS</vt:lpstr>
      <vt:lpstr>WHAT IT IS NOT!!!!</vt:lpstr>
      <vt:lpstr>INVISIBLE THEATRE IS…</vt:lpstr>
      <vt:lpstr>WHAT WOULD YOU DO?</vt:lpstr>
      <vt:lpstr>ASSIGNMENT</vt:lpstr>
      <vt:lpstr>PROJECT GUIDELINES</vt:lpstr>
      <vt:lpstr>PROJECT GUIDELINES</vt:lpstr>
      <vt:lpstr>PROJECT GUIDELINES</vt:lpstr>
      <vt:lpstr>PROJECT GUIDELINES</vt:lpstr>
      <vt:lpstr>PROJECT GUIDELINES</vt:lpstr>
      <vt:lpstr>PROJECT GUIDELINES</vt:lpstr>
      <vt:lpstr>FORM #1 SCENARIO  50 pts</vt:lpstr>
      <vt:lpstr>FORM #1 SCENARIO  50 pts</vt:lpstr>
      <vt:lpstr>FORM #2 JOURNAL  50 pts </vt:lpstr>
      <vt:lpstr>FORM #3 STUDENT EVALUATION 50 pts </vt:lpstr>
      <vt:lpstr>FORM #4 ADULT EVALUATION  100 pts</vt:lpstr>
      <vt:lpstr>PROJECT EVALUATION  100 pts</vt:lpstr>
      <vt:lpstr>SAMPLE TOPICS</vt:lpstr>
    </vt:vector>
  </TitlesOfParts>
  <Company>Parkway School District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INVISIBLE THEATRE</dc:title>
  <dc:creator>Parkway</dc:creator>
  <cp:lastModifiedBy>Windows User</cp:lastModifiedBy>
  <cp:revision>23</cp:revision>
  <dcterms:created xsi:type="dcterms:W3CDTF">2014-04-06T18:31:29Z</dcterms:created>
  <dcterms:modified xsi:type="dcterms:W3CDTF">2014-10-14T14:26:41Z</dcterms:modified>
</cp:coreProperties>
</file>