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71" r:id="rId3"/>
    <p:sldId id="272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4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51FEE-8AF1-41F8-85E9-4BF24567F6C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20668-C842-4EEE-8B47-E22DBA1A2BE1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So9iCqdfUF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2kyMyFOODA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419600"/>
            <a:ext cx="7117180" cy="1470025"/>
          </a:xfrm>
        </p:spPr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IMPROVISATION (</a:t>
            </a:r>
            <a:r>
              <a:rPr lang="en-US" sz="2800" b="1" i="1" dirty="0" err="1" smtClean="0">
                <a:latin typeface="Georgia" panose="02040502050405020303" pitchFamily="18" charset="0"/>
              </a:rPr>
              <a:t>improv</a:t>
            </a:r>
            <a:r>
              <a:rPr lang="en-US" sz="2800" b="1" i="1" dirty="0" smtClean="0">
                <a:latin typeface="Georgia" panose="02040502050405020303" pitchFamily="18" charset="0"/>
              </a:rPr>
              <a:t>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32403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RULES </a:t>
            </a:r>
            <a:r>
              <a:rPr lang="en-US" sz="2400" dirty="0">
                <a:solidFill>
                  <a:schemeClr val="bg1"/>
                </a:solidFill>
              </a:rPr>
              <a:t>of Improvisation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AutoNum type="arabicPeriod" startAt="3"/>
            </a:pPr>
            <a:r>
              <a:rPr lang="en-US" sz="2400" dirty="0" smtClean="0">
                <a:solidFill>
                  <a:schemeClr val="bg1"/>
                </a:solidFill>
              </a:rPr>
              <a:t>__________________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Play </a:t>
            </a:r>
            <a:r>
              <a:rPr lang="en-US" sz="2400" dirty="0">
                <a:solidFill>
                  <a:schemeClr val="bg1"/>
                </a:solidFill>
              </a:rPr>
              <a:t>your scene from </a:t>
            </a:r>
            <a:r>
              <a:rPr lang="en-US" sz="2400" dirty="0" smtClean="0">
                <a:solidFill>
                  <a:schemeClr val="bg1"/>
                </a:solidFill>
              </a:rPr>
              <a:t>__________ </a:t>
            </a:r>
            <a:r>
              <a:rPr lang="en-US" sz="2400" dirty="0">
                <a:solidFill>
                  <a:schemeClr val="bg1"/>
                </a:solidFill>
              </a:rPr>
              <a:t>to </a:t>
            </a:r>
            <a:r>
              <a:rPr lang="en-US" sz="2400" dirty="0" smtClean="0">
                <a:solidFill>
                  <a:schemeClr val="bg1"/>
                </a:solidFill>
              </a:rPr>
              <a:t>_________ </a:t>
            </a:r>
            <a:r>
              <a:rPr lang="en-US" sz="2400" dirty="0">
                <a:solidFill>
                  <a:schemeClr val="bg1"/>
                </a:solidFill>
              </a:rPr>
              <a:t>and concentrate on what’s happening in the </a:t>
            </a:r>
            <a:r>
              <a:rPr lang="en-US" sz="2400" dirty="0" smtClean="0">
                <a:solidFill>
                  <a:schemeClr val="bg1"/>
                </a:solidFill>
              </a:rPr>
              <a:t>__________ </a:t>
            </a:r>
            <a:r>
              <a:rPr lang="en-US" sz="2400" dirty="0">
                <a:solidFill>
                  <a:schemeClr val="bg1"/>
                </a:solidFill>
              </a:rPr>
              <a:t>, NOT what’s going to happen next.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*DON’T ____________ action</a:t>
            </a:r>
            <a:r>
              <a:rPr lang="en-US" sz="2400" dirty="0">
                <a:solidFill>
                  <a:schemeClr val="bg1"/>
                </a:solidFill>
              </a:rPr>
              <a:t>, or else you will miss what’s happening right now</a:t>
            </a:r>
            <a:r>
              <a:rPr lang="en-US" sz="2400" dirty="0" smtClean="0">
                <a:solidFill>
                  <a:schemeClr val="bg1"/>
                </a:solidFill>
              </a:rPr>
              <a:t>!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*Take </a:t>
            </a:r>
            <a:r>
              <a:rPr lang="en-US" sz="2400" dirty="0">
                <a:solidFill>
                  <a:schemeClr val="bg1"/>
                </a:solidFill>
              </a:rPr>
              <a:t>cues from your scene partner (s) and </a:t>
            </a:r>
            <a:r>
              <a:rPr lang="en-US" sz="2400" dirty="0" smtClean="0">
                <a:solidFill>
                  <a:schemeClr val="bg1"/>
                </a:solidFill>
              </a:rPr>
              <a:t>be____________ </a:t>
            </a:r>
            <a:r>
              <a:rPr lang="en-US" sz="2400" dirty="0">
                <a:solidFill>
                  <a:schemeClr val="bg1"/>
                </a:solidFill>
              </a:rPr>
              <a:t>and </a:t>
            </a:r>
            <a:r>
              <a:rPr lang="en-US" sz="2400" dirty="0" smtClean="0">
                <a:solidFill>
                  <a:schemeClr val="bg1"/>
                </a:solidFill>
              </a:rPr>
              <a:t>_______!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914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PLAY THE MOMENT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62600" y="1886759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MOMENT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1904957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MOMENT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438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PRESENT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3886200"/>
            <a:ext cx="217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ANTICIPATE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75945" y="5334000"/>
            <a:ext cx="2088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OBSERVANT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39421" y="5873801"/>
            <a:ext cx="1321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LISTEN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092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RULES </a:t>
            </a:r>
            <a:r>
              <a:rPr lang="en-US" sz="2400" dirty="0">
                <a:solidFill>
                  <a:schemeClr val="bg1"/>
                </a:solidFill>
              </a:rPr>
              <a:t>of Improvisation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4</a:t>
            </a:r>
            <a:r>
              <a:rPr lang="en-US" sz="2400" dirty="0">
                <a:solidFill>
                  <a:schemeClr val="bg1"/>
                </a:solidFill>
              </a:rPr>
              <a:t>.  </a:t>
            </a:r>
            <a:r>
              <a:rPr lang="en-US" sz="2400" dirty="0" smtClean="0">
                <a:solidFill>
                  <a:schemeClr val="bg1"/>
                </a:solidFill>
              </a:rPr>
              <a:t>____________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1050" dirty="0">
                <a:solidFill>
                  <a:schemeClr val="bg1"/>
                </a:solidFill>
              </a:rPr>
              <a:t>	</a:t>
            </a:r>
            <a:endParaRPr lang="en-US" sz="105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Believe </a:t>
            </a:r>
            <a:r>
              <a:rPr lang="en-US" sz="2400" dirty="0">
                <a:solidFill>
                  <a:schemeClr val="bg1"/>
                </a:solidFill>
              </a:rPr>
              <a:t>in what you are </a:t>
            </a:r>
            <a:r>
              <a:rPr lang="en-US" sz="2400" dirty="0" smtClean="0">
                <a:solidFill>
                  <a:schemeClr val="bg1"/>
                </a:solidFill>
              </a:rPr>
              <a:t>doing. Respond </a:t>
            </a:r>
            <a:r>
              <a:rPr lang="en-US" sz="2400" dirty="0">
                <a:solidFill>
                  <a:schemeClr val="bg1"/>
                </a:solidFill>
              </a:rPr>
              <a:t>and React </a:t>
            </a:r>
            <a:r>
              <a:rPr lang="en-US" sz="2400" dirty="0" smtClean="0">
                <a:solidFill>
                  <a:schemeClr val="bg1"/>
                </a:solidFill>
              </a:rPr>
              <a:t>_____________ to each moment on stage.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*You </a:t>
            </a:r>
            <a:r>
              <a:rPr lang="en-US" sz="2400" dirty="0">
                <a:solidFill>
                  <a:schemeClr val="bg1"/>
                </a:solidFill>
              </a:rPr>
              <a:t>can be as bizarre or extreme as you want to be as long as you treat anything you do on stage as reality for that moment!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*If </a:t>
            </a:r>
            <a:r>
              <a:rPr lang="en-US" sz="2400" dirty="0">
                <a:solidFill>
                  <a:schemeClr val="bg1"/>
                </a:solidFill>
              </a:rPr>
              <a:t>you </a:t>
            </a:r>
            <a:r>
              <a:rPr lang="en-US" sz="2400" dirty="0" smtClean="0">
                <a:solidFill>
                  <a:schemeClr val="bg1"/>
                </a:solidFill>
              </a:rPr>
              <a:t>__________  </a:t>
            </a:r>
            <a:r>
              <a:rPr lang="en-US" sz="2400" dirty="0">
                <a:solidFill>
                  <a:schemeClr val="bg1"/>
                </a:solidFill>
              </a:rPr>
              <a:t>it,  so will the audience!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*NEVER ______________________!!  </a:t>
            </a:r>
            <a:r>
              <a:rPr lang="en-US" sz="2400" dirty="0">
                <a:solidFill>
                  <a:schemeClr val="bg1"/>
                </a:solidFill>
              </a:rPr>
              <a:t>DO NOT laugh, stop or be </a:t>
            </a:r>
            <a:r>
              <a:rPr lang="en-US" sz="2400" dirty="0" smtClean="0">
                <a:solidFill>
                  <a:schemeClr val="bg1"/>
                </a:solidFill>
              </a:rPr>
              <a:t>yourself. </a:t>
            </a:r>
            <a:r>
              <a:rPr lang="en-US" sz="2400" dirty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t </a:t>
            </a:r>
            <a:r>
              <a:rPr lang="en-US" sz="2400" dirty="0">
                <a:solidFill>
                  <a:schemeClr val="bg1"/>
                </a:solidFill>
              </a:rPr>
              <a:t>shows you do not believe in what you are doing on stage.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143000"/>
            <a:ext cx="2019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 HONEST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9655" y="229282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TRUTHFULLY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269432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BELIEVE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06539" y="506221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BREAK CHARACTER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7437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10 Improvised Movie Moments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>
                <a:hlinkClick r:id="rId2"/>
              </a:rPr>
              <a:t>http://youtu.be/So9iCqdfUF4</a:t>
            </a:r>
            <a:r>
              <a:rPr lang="en-US" sz="3200" b="1" dirty="0"/>
              <a:t>       </a:t>
            </a:r>
          </a:p>
          <a:p>
            <a:r>
              <a:rPr lang="en-US" sz="2800" dirty="0" smtClean="0"/>
              <a:t>Skip </a:t>
            </a:r>
            <a:r>
              <a:rPr lang="en-US" sz="2800" dirty="0"/>
              <a:t>#9;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0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Essential Questions: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1"/>
            <a:ext cx="7372555" cy="41061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How do the rules of Improvisation help create successful </a:t>
            </a:r>
            <a:r>
              <a:rPr lang="en-US" sz="2400" dirty="0" err="1" smtClean="0"/>
              <a:t>improv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How do the requirements/guidelines of educational improvisation differ with that of professional improvisation?</a:t>
            </a:r>
          </a:p>
          <a:p>
            <a:endParaRPr lang="en-US" sz="2400" dirty="0"/>
          </a:p>
          <a:p>
            <a:r>
              <a:rPr lang="en-US" sz="2400" dirty="0" smtClean="0"/>
              <a:t>What is the relationship between C.O.R.E. to creating successful improvisation?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3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THEY BECAME BIG…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429000"/>
            <a:ext cx="7125112" cy="3115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Tina Fey &amp; Rachel </a:t>
            </a:r>
            <a:r>
              <a:rPr lang="en-US" sz="2800" dirty="0" err="1"/>
              <a:t>Dratch</a:t>
            </a:r>
            <a:r>
              <a:rPr lang="en-US" sz="2800" dirty="0"/>
              <a:t> </a:t>
            </a:r>
            <a:r>
              <a:rPr lang="en-US" sz="2800" dirty="0" smtClean="0"/>
              <a:t>– “Wicked” </a:t>
            </a:r>
          </a:p>
          <a:p>
            <a:pPr marL="0" indent="0">
              <a:buNone/>
            </a:pPr>
            <a:r>
              <a:rPr lang="en-US" sz="2800" dirty="0" smtClean="0"/>
              <a:t>@ </a:t>
            </a:r>
            <a:r>
              <a:rPr lang="en-US" sz="2800" dirty="0"/>
              <a:t>Second </a:t>
            </a:r>
            <a:r>
              <a:rPr lang="en-US" sz="2800" dirty="0" smtClean="0"/>
              <a:t>City, Chicago</a:t>
            </a:r>
            <a:endParaRPr lang="en-US" sz="2800" dirty="0"/>
          </a:p>
          <a:p>
            <a:r>
              <a:rPr lang="en-US" sz="2800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sz="2800" dirty="0">
                <a:solidFill>
                  <a:schemeClr val="bg1"/>
                </a:solidFill>
                <a:hlinkClick r:id="rId2"/>
              </a:rPr>
              <a:t>://</a:t>
            </a:r>
            <a:r>
              <a:rPr lang="en-US" sz="2800" dirty="0" smtClean="0">
                <a:solidFill>
                  <a:schemeClr val="bg1"/>
                </a:solidFill>
                <a:hlinkClick r:id="rId2"/>
              </a:rPr>
              <a:t>youtu.be/2kyMyFOODA8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80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What is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u="sng" dirty="0">
                <a:solidFill>
                  <a:schemeClr val="bg1"/>
                </a:solidFill>
              </a:rPr>
              <a:t>IMPROVISATION?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Improvisation is </a:t>
            </a:r>
            <a:r>
              <a:rPr lang="en-US" sz="2400" dirty="0" smtClean="0">
                <a:solidFill>
                  <a:schemeClr val="bg1"/>
                </a:solidFill>
              </a:rPr>
              <a:t>______________________________.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PURPOSE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of Improvisation:	1.  </a:t>
            </a:r>
            <a:r>
              <a:rPr lang="en-US" sz="2400" dirty="0" smtClean="0">
                <a:solidFill>
                  <a:schemeClr val="bg1"/>
                </a:solidFill>
              </a:rPr>
              <a:t>________________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  <a:r>
              <a:rPr lang="en-US" sz="2400" dirty="0" smtClean="0">
                <a:solidFill>
                  <a:schemeClr val="bg1"/>
                </a:solidFill>
              </a:rPr>
              <a:t>________________________________________	</a:t>
            </a:r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b="1" u="sng" dirty="0" smtClean="0">
              <a:solidFill>
                <a:schemeClr val="bg1"/>
              </a:solidFill>
            </a:endParaRPr>
          </a:p>
          <a:p>
            <a:endParaRPr lang="en-US" sz="2400" b="1" u="sng" dirty="0" smtClean="0">
              <a:solidFill>
                <a:schemeClr val="bg1"/>
              </a:solidFill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STRUCTURE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of Improvisation</a:t>
            </a:r>
            <a:r>
              <a:rPr lang="en-US" sz="2400" dirty="0" smtClean="0">
                <a:solidFill>
                  <a:schemeClr val="bg1"/>
                </a:solidFill>
              </a:rPr>
              <a:t>: (narrative elements)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1.  ________</a:t>
            </a:r>
            <a:r>
              <a:rPr lang="en-US" sz="2400" dirty="0">
                <a:solidFill>
                  <a:schemeClr val="bg1"/>
                </a:solidFill>
              </a:rPr>
              <a:t>	 </a:t>
            </a:r>
            <a:r>
              <a:rPr lang="en-US" sz="2400" dirty="0" smtClean="0">
                <a:solidFill>
                  <a:schemeClr val="bg1"/>
                </a:solidFill>
              </a:rPr>
              <a:t>     2</a:t>
            </a:r>
            <a:r>
              <a:rPr lang="en-US" sz="2400" dirty="0">
                <a:solidFill>
                  <a:schemeClr val="bg1"/>
                </a:solidFill>
              </a:rPr>
              <a:t>.  </a:t>
            </a:r>
            <a:r>
              <a:rPr lang="en-US" sz="2400" dirty="0" smtClean="0">
                <a:solidFill>
                  <a:schemeClr val="bg1"/>
                </a:solidFill>
              </a:rPr>
              <a:t>________</a:t>
            </a:r>
            <a:r>
              <a:rPr lang="en-US" sz="2400" dirty="0">
                <a:solidFill>
                  <a:schemeClr val="bg1"/>
                </a:solidFill>
              </a:rPr>
              <a:t>	 </a:t>
            </a:r>
            <a:r>
              <a:rPr lang="en-US" sz="2400" dirty="0" smtClean="0">
                <a:solidFill>
                  <a:schemeClr val="bg1"/>
                </a:solidFill>
              </a:rPr>
              <a:t>   	3</a:t>
            </a:r>
            <a:r>
              <a:rPr lang="en-US" sz="2400" dirty="0">
                <a:solidFill>
                  <a:schemeClr val="bg1"/>
                </a:solidFill>
              </a:rPr>
              <a:t>.  </a:t>
            </a:r>
            <a:r>
              <a:rPr lang="en-US" sz="2400" dirty="0" smtClean="0">
                <a:solidFill>
                  <a:schemeClr val="bg1"/>
                </a:solidFill>
              </a:rPr>
              <a:t>________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4.  ________</a:t>
            </a:r>
            <a:r>
              <a:rPr lang="en-US" sz="2400" dirty="0">
                <a:solidFill>
                  <a:schemeClr val="bg1"/>
                </a:solidFill>
              </a:rPr>
              <a:t>			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5</a:t>
            </a:r>
            <a:r>
              <a:rPr lang="en-US" sz="2400" dirty="0">
                <a:solidFill>
                  <a:schemeClr val="bg1"/>
                </a:solidFill>
              </a:rPr>
              <a:t>.  </a:t>
            </a:r>
            <a:r>
              <a:rPr lang="en-US" sz="2400" dirty="0" smtClean="0">
                <a:solidFill>
                  <a:schemeClr val="bg1"/>
                </a:solidFill>
              </a:rPr>
              <a:t>________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6</a:t>
            </a:r>
            <a:r>
              <a:rPr lang="en-US" sz="2400" dirty="0">
                <a:solidFill>
                  <a:schemeClr val="bg1"/>
                </a:solidFill>
              </a:rPr>
              <a:t>.  </a:t>
            </a:r>
            <a:r>
              <a:rPr lang="en-US" sz="2400" dirty="0" smtClean="0">
                <a:solidFill>
                  <a:schemeClr val="bg1"/>
                </a:solidFill>
              </a:rPr>
              <a:t>________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7</a:t>
            </a:r>
            <a:r>
              <a:rPr lang="en-US" sz="2400" dirty="0">
                <a:solidFill>
                  <a:schemeClr val="bg1"/>
                </a:solidFill>
              </a:rPr>
              <a:t>.  </a:t>
            </a:r>
            <a:r>
              <a:rPr lang="en-US" sz="2400" dirty="0" smtClean="0">
                <a:solidFill>
                  <a:schemeClr val="bg1"/>
                </a:solidFill>
              </a:rPr>
              <a:t>________      </a:t>
            </a:r>
            <a:r>
              <a:rPr lang="en-US" sz="2400" dirty="0">
                <a:solidFill>
                  <a:schemeClr val="bg1"/>
                </a:solidFill>
                <a:sym typeface="Symbol"/>
              </a:rPr>
              <a:t></a:t>
            </a:r>
            <a:r>
              <a:rPr lang="en-US" sz="2400" dirty="0">
                <a:solidFill>
                  <a:schemeClr val="bg1"/>
                </a:solidFill>
              </a:rPr>
              <a:t>    </a:t>
            </a:r>
            <a:r>
              <a:rPr lang="en-US" sz="2400" dirty="0" smtClean="0">
                <a:solidFill>
                  <a:schemeClr val="bg1"/>
                </a:solidFill>
              </a:rPr>
              <a:t>________  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</a:t>
            </a:r>
            <a:r>
              <a:rPr lang="en-US" sz="2400" dirty="0" smtClean="0">
                <a:solidFill>
                  <a:schemeClr val="bg1"/>
                </a:solidFill>
              </a:rPr>
              <a:t>   ________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43099" y="1669744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ENTERTAIN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131409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STRENGTHEN ACTOR SKILLS; </a:t>
            </a:r>
            <a:r>
              <a:rPr lang="en-US" dirty="0" smtClean="0"/>
              <a:t>spontaneity, concentration, listening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581400"/>
            <a:ext cx="1985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BEGINNING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358139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MIDDLE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58139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END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48352" y="4310327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WHO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40391" y="4948323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40391" y="553652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03428" y="6019800"/>
            <a:ext cx="1752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CONFLICT </a:t>
            </a:r>
            <a:r>
              <a:rPr lang="en-US" sz="1400" dirty="0" smtClean="0"/>
              <a:t>problem/struggle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553092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Develop the conflict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94098" y="5530922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Resolve the conflict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88525" y="990600"/>
            <a:ext cx="5795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ACTING ON THE SPUR-OF-THE MOMENT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4255826"/>
            <a:ext cx="175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CLIMAX</a:t>
            </a:r>
          </a:p>
          <a:p>
            <a:r>
              <a:rPr lang="en-US" dirty="0" smtClean="0"/>
              <a:t>Point at which the conflict cant go any further without bringing about the resolution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1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086" y="762000"/>
            <a:ext cx="89859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REQUIREMENTS / GUIDELINES</a:t>
            </a:r>
            <a:r>
              <a:rPr lang="en-US" sz="2400" dirty="0">
                <a:solidFill>
                  <a:schemeClr val="bg1"/>
                </a:solidFill>
              </a:rPr>
              <a:t> of Improvisation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1.  _______________________________</a:t>
            </a:r>
            <a:r>
              <a:rPr lang="en-US" sz="2400" dirty="0">
                <a:solidFill>
                  <a:schemeClr val="bg1"/>
                </a:solidFill>
              </a:rPr>
              <a:t>		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2</a:t>
            </a:r>
            <a:r>
              <a:rPr lang="en-US" sz="2400" dirty="0" smtClean="0">
                <a:solidFill>
                  <a:schemeClr val="bg1"/>
                </a:solidFill>
              </a:rPr>
              <a:t>.  _______________________________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3.  _______________________________</a:t>
            </a:r>
            <a:r>
              <a:rPr lang="en-US" sz="2400" dirty="0">
                <a:solidFill>
                  <a:schemeClr val="bg1"/>
                </a:solidFill>
              </a:rPr>
              <a:t>		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4</a:t>
            </a:r>
            <a:r>
              <a:rPr lang="en-US" sz="2400" dirty="0">
                <a:solidFill>
                  <a:schemeClr val="bg1"/>
                </a:solidFill>
              </a:rPr>
              <a:t>.  _______________________________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</a:rPr>
              <a:t>		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u="sng" dirty="0">
                <a:solidFill>
                  <a:schemeClr val="bg1"/>
                </a:solidFill>
              </a:rPr>
              <a:t>CONDUCT / BEHAVIOR </a:t>
            </a:r>
            <a:r>
              <a:rPr lang="en-US" sz="2400" dirty="0">
                <a:solidFill>
                  <a:schemeClr val="bg1"/>
                </a:solidFill>
              </a:rPr>
              <a:t>of Improvisation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  <a:r>
              <a:rPr lang="en-US" sz="2400" b="1" dirty="0">
                <a:solidFill>
                  <a:schemeClr val="bg1"/>
                </a:solidFill>
              </a:rPr>
              <a:t>			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___________________________________</a:t>
            </a:r>
            <a:r>
              <a:rPr lang="en-US" sz="2400" b="1" dirty="0">
                <a:solidFill>
                  <a:schemeClr val="bg1"/>
                </a:solidFill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.  ___________________________________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219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SCRIPT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10351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2+ CHARACTERS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362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COMPLETE STRUCTURE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1542" y="2853436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LIMITED PREPLANNING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23899" y="4800600"/>
            <a:ext cx="8420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ALWAYS GIVE AND TAKE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endow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with clues to local or character)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23900" y="5319132"/>
            <a:ext cx="8267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ABSOLUTELY NO </a:t>
            </a:r>
            <a:r>
              <a:rPr lang="en-US" sz="2400" dirty="0" smtClean="0">
                <a:solidFill>
                  <a:srgbClr val="C00000"/>
                </a:solidFill>
              </a:rPr>
              <a:t>BROWN BAGGING</a:t>
            </a:r>
            <a:r>
              <a:rPr lang="en-US" dirty="0" smtClean="0"/>
              <a:t>; inappropriate language, actions or content within a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4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153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 </a:t>
            </a:r>
            <a:r>
              <a:rPr lang="en-US" sz="2400" b="1" dirty="0">
                <a:solidFill>
                  <a:schemeClr val="bg1"/>
                </a:solidFill>
              </a:rPr>
              <a:t>=  </a:t>
            </a:r>
            <a:r>
              <a:rPr lang="en-US" sz="2400" b="1" dirty="0" smtClean="0">
                <a:solidFill>
                  <a:schemeClr val="bg1"/>
                </a:solidFill>
              </a:rPr>
              <a:t>__________  </a:t>
            </a:r>
            <a:r>
              <a:rPr lang="en-US" sz="2400" dirty="0">
                <a:solidFill>
                  <a:schemeClr val="bg1"/>
                </a:solidFill>
                <a:sym typeface="Symbol"/>
              </a:rPr>
              <a:t></a:t>
            </a:r>
            <a:r>
              <a:rPr lang="en-US" sz="2400" dirty="0">
                <a:solidFill>
                  <a:schemeClr val="bg1"/>
                </a:solidFill>
              </a:rPr>
              <a:t>  </a:t>
            </a:r>
            <a:r>
              <a:rPr lang="en-US" sz="2400" b="1" dirty="0">
                <a:solidFill>
                  <a:schemeClr val="bg1"/>
                </a:solidFill>
              </a:rPr>
              <a:t>  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O </a:t>
            </a:r>
            <a:r>
              <a:rPr lang="en-US" sz="2400" b="1" dirty="0">
                <a:solidFill>
                  <a:schemeClr val="bg1"/>
                </a:solidFill>
              </a:rPr>
              <a:t>=  </a:t>
            </a:r>
            <a:r>
              <a:rPr lang="en-US" sz="2400" b="1" dirty="0" smtClean="0">
                <a:solidFill>
                  <a:schemeClr val="bg1"/>
                </a:solidFill>
              </a:rPr>
              <a:t>__________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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  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R  </a:t>
            </a:r>
            <a:r>
              <a:rPr lang="en-US" sz="2400" b="1" dirty="0">
                <a:solidFill>
                  <a:schemeClr val="bg1"/>
                </a:solidFill>
              </a:rPr>
              <a:t>=  </a:t>
            </a:r>
            <a:r>
              <a:rPr lang="en-US" sz="2400" b="1" dirty="0" smtClean="0">
                <a:solidFill>
                  <a:schemeClr val="bg1"/>
                </a:solidFill>
              </a:rPr>
              <a:t>____________ 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  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E  </a:t>
            </a:r>
            <a:r>
              <a:rPr lang="en-US" sz="2400" b="1" dirty="0">
                <a:solidFill>
                  <a:schemeClr val="bg1"/>
                </a:solidFill>
              </a:rPr>
              <a:t>=  </a:t>
            </a:r>
            <a:r>
              <a:rPr lang="en-US" sz="2400" b="1" dirty="0" smtClean="0">
                <a:solidFill>
                  <a:schemeClr val="bg1"/>
                </a:solidFill>
              </a:rPr>
              <a:t>____________  </a:t>
            </a:r>
            <a:r>
              <a:rPr lang="en-US" sz="2400" dirty="0" smtClean="0">
                <a:solidFill>
                  <a:schemeClr val="bg1"/>
                </a:solidFill>
                <a:sym typeface="Symbol"/>
              </a:rPr>
              <a:t></a:t>
            </a:r>
            <a:r>
              <a:rPr lang="en-US" sz="2400" b="1" dirty="0" smtClean="0">
                <a:solidFill>
                  <a:schemeClr val="bg1"/>
                </a:solidFill>
              </a:rPr>
              <a:t>  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b="1" dirty="0"/>
              <a:t> 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609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386348" y="2023188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OBJECTIVE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86348" y="3886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RELATIONSHIP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53165" y="55626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ENVIRONMENT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10100" y="332601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DEVELOPMENT AND PORTRAYAL OF A PERSONALITY THROUGH THOUGHT, ACTION &amp; DIALOGUE.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77697" y="1930854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CHARACTER’S GOAL OR INTENTION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22274" y="3655367"/>
            <a:ext cx="3566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ATTITUDES AND INTERACTIONS BETWEEN CHARACTERS IN A SCENE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22274" y="5331767"/>
            <a:ext cx="4029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CREATED PHYSICAL SPACE OF A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63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1"/>
            <a:ext cx="8686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bg1"/>
                </a:solidFill>
              </a:rPr>
              <a:t>RULES </a:t>
            </a:r>
            <a:r>
              <a:rPr lang="en-US" sz="2800" dirty="0">
                <a:solidFill>
                  <a:schemeClr val="bg1"/>
                </a:solidFill>
              </a:rPr>
              <a:t>of Improvisation: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__________________</a:t>
            </a:r>
            <a:r>
              <a:rPr lang="en-US" sz="2400" dirty="0">
                <a:solidFill>
                  <a:schemeClr val="bg1"/>
                </a:solidFill>
              </a:rPr>
              <a:t>	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**Don’t _____ us </a:t>
            </a:r>
            <a:r>
              <a:rPr lang="en-US" sz="2400" dirty="0">
                <a:solidFill>
                  <a:schemeClr val="bg1"/>
                </a:solidFill>
              </a:rPr>
              <a:t>how you feel, ______ us how you feel!!!</a:t>
            </a:r>
          </a:p>
          <a:p>
            <a:r>
              <a:rPr lang="en-US" sz="2400" dirty="0">
                <a:solidFill>
                  <a:schemeClr val="bg1"/>
                </a:solidFill>
              </a:rPr>
              <a:t>	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show HAPPINESS: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...</a:t>
            </a:r>
            <a:r>
              <a:rPr lang="en-US" sz="2400" dirty="0">
                <a:solidFill>
                  <a:schemeClr val="bg1"/>
                </a:solidFill>
              </a:rPr>
              <a:t>big smile, quick-uplifting walk, </a:t>
            </a:r>
            <a:r>
              <a:rPr lang="en-US" sz="2400" dirty="0" smtClean="0">
                <a:solidFill>
                  <a:schemeClr val="bg1"/>
                </a:solidFill>
              </a:rPr>
              <a:t>hugging</a:t>
            </a:r>
            <a:r>
              <a:rPr lang="en-US" sz="2400" dirty="0">
                <a:solidFill>
                  <a:schemeClr val="bg1"/>
                </a:solidFill>
              </a:rPr>
              <a:t>, shaking hands, </a:t>
            </a:r>
            <a:r>
              <a:rPr lang="en-US" sz="2400" dirty="0" smtClean="0">
                <a:solidFill>
                  <a:schemeClr val="bg1"/>
                </a:solidFill>
              </a:rPr>
              <a:t>dialogue-“it’s </a:t>
            </a:r>
            <a:r>
              <a:rPr lang="en-US" sz="2400" dirty="0">
                <a:solidFill>
                  <a:schemeClr val="bg1"/>
                </a:solidFill>
              </a:rPr>
              <a:t>a beautiful day</a:t>
            </a:r>
            <a:r>
              <a:rPr lang="en-US" sz="2400" dirty="0" smtClean="0">
                <a:solidFill>
                  <a:schemeClr val="bg1"/>
                </a:solidFill>
              </a:rPr>
              <a:t>”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show AWKWARDNESS: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…being hesitant in expressing yourself, difficulty in being assertive or being prone to clumsiness.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ACTING </a:t>
            </a:r>
            <a:r>
              <a:rPr lang="en-US" sz="2400" dirty="0">
                <a:solidFill>
                  <a:schemeClr val="bg1"/>
                </a:solidFill>
              </a:rPr>
              <a:t>IS </a:t>
            </a:r>
            <a:r>
              <a:rPr lang="en-US" sz="2400" dirty="0" smtClean="0">
                <a:solidFill>
                  <a:schemeClr val="bg1"/>
                </a:solidFill>
              </a:rPr>
              <a:t>_______!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3716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SHOW, DON’T  TELL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58119" y="209493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TELL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09493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SHOW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52916" y="5715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467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36645"/>
            <a:ext cx="86868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RULES </a:t>
            </a:r>
            <a:r>
              <a:rPr lang="en-US" sz="2400" dirty="0">
                <a:solidFill>
                  <a:schemeClr val="bg1"/>
                </a:solidFill>
              </a:rPr>
              <a:t>of Improvisation: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r>
              <a:rPr lang="en-US" sz="2400" dirty="0" smtClean="0">
                <a:solidFill>
                  <a:schemeClr val="bg1"/>
                </a:solidFill>
              </a:rPr>
              <a:t>____________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Denial is: ______________________________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teacher</a:t>
            </a:r>
            <a:r>
              <a:rPr lang="en-US" sz="2000" dirty="0">
                <a:solidFill>
                  <a:schemeClr val="bg1"/>
                </a:solidFill>
              </a:rPr>
              <a:t>:  “Your son Johnny has been causing a disturbance in class”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parent</a:t>
            </a:r>
            <a:r>
              <a:rPr lang="en-US" sz="2000" dirty="0">
                <a:solidFill>
                  <a:schemeClr val="bg1"/>
                </a:solidFill>
              </a:rPr>
              <a:t>:     “I don’t have a son named Johnny</a:t>
            </a:r>
            <a:r>
              <a:rPr lang="en-US" sz="2000" dirty="0" smtClean="0">
                <a:solidFill>
                  <a:schemeClr val="bg1"/>
                </a:solidFill>
              </a:rPr>
              <a:t>”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	</a:t>
            </a:r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.... </a:t>
            </a:r>
            <a:r>
              <a:rPr lang="en-US" sz="2000" dirty="0">
                <a:solidFill>
                  <a:schemeClr val="bg1"/>
                </a:solidFill>
              </a:rPr>
              <a:t>this is denial.... the  intention of the parent may be to avoid taking responsibility for his son, but it is </a:t>
            </a:r>
            <a:r>
              <a:rPr lang="en-US" sz="2000" dirty="0" smtClean="0">
                <a:solidFill>
                  <a:schemeClr val="bg1"/>
                </a:solidFill>
              </a:rPr>
              <a:t>denial </a:t>
            </a:r>
            <a:r>
              <a:rPr lang="en-US" sz="2000" dirty="0">
                <a:solidFill>
                  <a:schemeClr val="bg1"/>
                </a:solidFill>
              </a:rPr>
              <a:t>because the information has already been </a:t>
            </a:r>
            <a:r>
              <a:rPr lang="en-US" sz="2000" dirty="0" smtClean="0">
                <a:solidFill>
                  <a:schemeClr val="bg1"/>
                </a:solidFill>
              </a:rPr>
              <a:t>established.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*Once </a:t>
            </a:r>
            <a:r>
              <a:rPr lang="en-US" sz="2400" dirty="0">
                <a:solidFill>
                  <a:schemeClr val="bg1"/>
                </a:solidFill>
              </a:rPr>
              <a:t>something is established, </a:t>
            </a:r>
            <a:r>
              <a:rPr lang="en-US" sz="2400" dirty="0" smtClean="0">
                <a:solidFill>
                  <a:schemeClr val="bg1"/>
                </a:solidFill>
              </a:rPr>
              <a:t>_____________________  </a:t>
            </a:r>
            <a:r>
              <a:rPr lang="en-US" sz="2400" dirty="0">
                <a:solidFill>
                  <a:schemeClr val="bg1"/>
                </a:solidFill>
              </a:rPr>
              <a:t>unless </a:t>
            </a:r>
            <a:r>
              <a:rPr lang="en-US" sz="2400" dirty="0" smtClean="0">
                <a:solidFill>
                  <a:schemeClr val="bg1"/>
                </a:solidFill>
              </a:rPr>
              <a:t>it____________________________________.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 </a:t>
            </a:r>
            <a:r>
              <a:rPr lang="en-US" sz="2400" dirty="0">
                <a:solidFill>
                  <a:schemeClr val="bg1"/>
                </a:solidFill>
              </a:rPr>
              <a:t>Denial is usually a result of either  </a:t>
            </a:r>
            <a:r>
              <a:rPr lang="en-US" sz="2400" dirty="0" smtClean="0">
                <a:solidFill>
                  <a:schemeClr val="bg1"/>
                </a:solidFill>
              </a:rPr>
              <a:t>_____________  </a:t>
            </a:r>
            <a:r>
              <a:rPr lang="en-US" sz="2400" dirty="0">
                <a:solidFill>
                  <a:schemeClr val="bg1"/>
                </a:solidFill>
              </a:rPr>
              <a:t>or refusing to give </a:t>
            </a:r>
            <a:r>
              <a:rPr lang="en-US" sz="2400" dirty="0" smtClean="0">
                <a:solidFill>
                  <a:schemeClr val="bg1"/>
                </a:solidFill>
              </a:rPr>
              <a:t>up ___________________of </a:t>
            </a:r>
            <a:r>
              <a:rPr lang="en-US" sz="2400" dirty="0">
                <a:solidFill>
                  <a:schemeClr val="bg1"/>
                </a:solidFill>
              </a:rPr>
              <a:t>what is going to happen next in a scene.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992916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DON’T DENY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796534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DISPUTING SOMETHING THAT HAS  ALREADY BEEN ESTABLISHED.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4438974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CAN NOT CHANGE IT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900639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BECOMES A WAY OF FURTHERING THE PLOT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5524562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 LISTENING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794379" y="5986227"/>
            <a:ext cx="3911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PRECONCEIVED IDEA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83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*Denial </a:t>
            </a:r>
            <a:r>
              <a:rPr lang="en-US" sz="2400" dirty="0">
                <a:solidFill>
                  <a:schemeClr val="bg1"/>
                </a:solidFill>
              </a:rPr>
              <a:t>is NOT  </a:t>
            </a:r>
            <a:r>
              <a:rPr lang="en-US" sz="2400" dirty="0" smtClean="0">
                <a:solidFill>
                  <a:schemeClr val="bg1"/>
                </a:solidFill>
              </a:rPr>
              <a:t>_________ </a:t>
            </a:r>
            <a:r>
              <a:rPr lang="en-US" sz="2400" dirty="0">
                <a:solidFill>
                  <a:schemeClr val="bg1"/>
                </a:solidFill>
              </a:rPr>
              <a:t>.  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Arguing is the_________________________________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A</a:t>
            </a:r>
            <a:r>
              <a:rPr lang="en-US" sz="2000" dirty="0">
                <a:solidFill>
                  <a:schemeClr val="bg1"/>
                </a:solidFill>
              </a:rPr>
              <a:t>:  “It’s your turn to do the dishes tonight, I did them last night.”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B</a:t>
            </a:r>
            <a:r>
              <a:rPr lang="en-US" sz="2000" dirty="0">
                <a:solidFill>
                  <a:schemeClr val="bg1"/>
                </a:solidFill>
              </a:rPr>
              <a:t>:  “No you didn’t, I did them last night.”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... </a:t>
            </a:r>
            <a:r>
              <a:rPr lang="en-US" sz="2000" dirty="0">
                <a:solidFill>
                  <a:schemeClr val="bg1"/>
                </a:solidFill>
              </a:rPr>
              <a:t>this only leads to “no you didn’t, yes I did” argument... = denial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...</a:t>
            </a:r>
            <a:r>
              <a:rPr lang="en-US" sz="2000" dirty="0">
                <a:solidFill>
                  <a:schemeClr val="bg1"/>
                </a:solidFill>
              </a:rPr>
              <a:t>instead, make the response more effective: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B</a:t>
            </a:r>
            <a:r>
              <a:rPr lang="en-US" sz="2000" dirty="0">
                <a:solidFill>
                  <a:schemeClr val="bg1"/>
                </a:solidFill>
              </a:rPr>
              <a:t>:  “I know it’s my turn to do the dishes, but since I cooked dinner every night </a:t>
            </a:r>
            <a:r>
              <a:rPr lang="en-US" sz="2000" dirty="0" smtClean="0">
                <a:solidFill>
                  <a:schemeClr val="bg1"/>
                </a:solidFill>
              </a:rPr>
              <a:t>this </a:t>
            </a:r>
            <a:r>
              <a:rPr lang="en-US" sz="2000" dirty="0">
                <a:solidFill>
                  <a:schemeClr val="bg1"/>
                </a:solidFill>
              </a:rPr>
              <a:t>week, maybe you should take an extra turn.”</a:t>
            </a:r>
          </a:p>
          <a:p>
            <a:r>
              <a:rPr lang="en-US" sz="2000" dirty="0">
                <a:solidFill>
                  <a:schemeClr val="bg1"/>
                </a:solidFill>
              </a:rPr>
              <a:t>	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= </a:t>
            </a:r>
            <a:r>
              <a:rPr lang="en-US" sz="2000" dirty="0">
                <a:solidFill>
                  <a:schemeClr val="bg1"/>
                </a:solidFill>
              </a:rPr>
              <a:t>no denial,  conflict is being maintained and action is furthered</a:t>
            </a: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*Denial </a:t>
            </a:r>
            <a:r>
              <a:rPr lang="en-US" sz="2400" dirty="0">
                <a:solidFill>
                  <a:schemeClr val="bg1"/>
                </a:solidFill>
              </a:rPr>
              <a:t>is NOT  </a:t>
            </a:r>
            <a:r>
              <a:rPr lang="en-US" sz="2400" dirty="0" smtClean="0">
                <a:solidFill>
                  <a:schemeClr val="bg1"/>
                </a:solidFill>
              </a:rPr>
              <a:t>_______________________  (when </a:t>
            </a:r>
            <a:r>
              <a:rPr lang="en-US" sz="2400" dirty="0">
                <a:solidFill>
                  <a:schemeClr val="bg1"/>
                </a:solidFill>
              </a:rPr>
              <a:t>something  that appears to one thing and later turns out to something </a:t>
            </a:r>
            <a:r>
              <a:rPr lang="en-US" sz="2400" dirty="0" smtClean="0">
                <a:solidFill>
                  <a:schemeClr val="bg1"/>
                </a:solidFill>
              </a:rPr>
              <a:t>else)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 </a:t>
            </a:r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*Denial </a:t>
            </a:r>
            <a:r>
              <a:rPr lang="en-US" sz="2400" dirty="0">
                <a:solidFill>
                  <a:schemeClr val="bg1"/>
                </a:solidFill>
              </a:rPr>
              <a:t>will momentarily </a:t>
            </a:r>
            <a:r>
              <a:rPr lang="en-US" sz="2400" dirty="0" smtClean="0">
                <a:solidFill>
                  <a:schemeClr val="bg1"/>
                </a:solidFill>
              </a:rPr>
              <a:t>________________!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228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ARGUING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690265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INTERACTION OF PEOPLE WITH OPPOSING POINT OF VIEWS ON A PARTICULAR MATTER.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7244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SURPRISE TURN OF EVENTS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00500" y="6172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STOP THE ACTION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246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Summ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1202</TotalTime>
  <Words>414</Words>
  <Application>Microsoft Office PowerPoint</Application>
  <PresentationFormat>On-screen Show (4:3)</PresentationFormat>
  <Paragraphs>177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Summer</vt:lpstr>
      <vt:lpstr>IMPROVISATION (improv)</vt:lpstr>
      <vt:lpstr>Essential Questions:</vt:lpstr>
      <vt:lpstr>BEFORE THEY BECAME BIG…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 10 Improvised Movie Moments </vt:lpstr>
    </vt:vector>
  </TitlesOfParts>
  <Company>Parkway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Parkway</dc:creator>
  <cp:lastModifiedBy>Windows User</cp:lastModifiedBy>
  <cp:revision>49</cp:revision>
  <dcterms:created xsi:type="dcterms:W3CDTF">2014-01-16T20:00:54Z</dcterms:created>
  <dcterms:modified xsi:type="dcterms:W3CDTF">2014-06-17T20:42:07Z</dcterms:modified>
</cp:coreProperties>
</file>