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20" r:id="rId2"/>
    <p:sldMasterId id="2147483732" r:id="rId3"/>
  </p:sldMasterIdLst>
  <p:sldIdLst>
    <p:sldId id="256" r:id="rId4"/>
    <p:sldId id="279" r:id="rId5"/>
    <p:sldId id="269" r:id="rId6"/>
    <p:sldId id="295" r:id="rId7"/>
    <p:sldId id="292" r:id="rId8"/>
    <p:sldId id="287" r:id="rId9"/>
    <p:sldId id="288" r:id="rId10"/>
    <p:sldId id="289" r:id="rId11"/>
    <p:sldId id="290" r:id="rId12"/>
    <p:sldId id="297" r:id="rId13"/>
    <p:sldId id="305" r:id="rId14"/>
    <p:sldId id="308" r:id="rId15"/>
    <p:sldId id="291" r:id="rId16"/>
    <p:sldId id="307" r:id="rId17"/>
    <p:sldId id="294" r:id="rId18"/>
    <p:sldId id="293" r:id="rId19"/>
    <p:sldId id="298" r:id="rId20"/>
    <p:sldId id="299" r:id="rId21"/>
    <p:sldId id="303" r:id="rId22"/>
    <p:sldId id="304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20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7/2/2014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7/2/2014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7/2/2014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8C7CA-7F16-4BE1-AF70-9FD830A3708A}" type="datetimeFigureOut">
              <a:rPr lang="en-US" smtClean="0">
                <a:solidFill>
                  <a:prstClr val="white">
                    <a:tint val="95000"/>
                  </a:prstClr>
                </a:solidFill>
              </a:rPr>
              <a:pPr/>
              <a:t>7/2/2014</a:t>
            </a:fld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ADA2A-CF53-4FEC-A551-B630F2B48C54}" type="slidenum">
              <a:rPr lang="en-US" smtClean="0">
                <a:solidFill>
                  <a:prstClr val="white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1197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8C7CA-7F16-4BE1-AF70-9FD830A3708A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7/2/2014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ADA2A-CF53-4FEC-A551-B630F2B48C54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6965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8C7CA-7F16-4BE1-AF70-9FD830A3708A}" type="datetimeFigureOut">
              <a:rPr lang="en-US" smtClean="0">
                <a:solidFill>
                  <a:prstClr val="white">
                    <a:tint val="95000"/>
                  </a:prstClr>
                </a:solidFill>
              </a:rPr>
              <a:pPr/>
              <a:t>7/2/2014</a:t>
            </a:fld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ADA2A-CF53-4FEC-A551-B630F2B48C54}" type="slidenum">
              <a:rPr lang="en-US" smtClean="0">
                <a:solidFill>
                  <a:prstClr val="white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5827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8C7CA-7F16-4BE1-AF70-9FD830A3708A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7/2/2014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ADA2A-CF53-4FEC-A551-B630F2B48C54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3824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8C7CA-7F16-4BE1-AF70-9FD830A3708A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7/2/2014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ADA2A-CF53-4FEC-A551-B630F2B48C54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1848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8C7CA-7F16-4BE1-AF70-9FD830A3708A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7/2/2014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ADA2A-CF53-4FEC-A551-B630F2B48C54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3031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8C7CA-7F16-4BE1-AF70-9FD830A3708A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7/2/2014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ADA2A-CF53-4FEC-A551-B630F2B48C54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2297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8C7CA-7F16-4BE1-AF70-9FD830A3708A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7/2/2014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ADA2A-CF53-4FEC-A551-B630F2B48C54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250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7/2/2014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EE28C7CA-7F16-4BE1-AF70-9FD830A3708A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7/2/2014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9B4ADA2A-CF53-4FEC-A551-B630F2B48C54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9600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8C7CA-7F16-4BE1-AF70-9FD830A3708A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7/2/2014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ADA2A-CF53-4FEC-A551-B630F2B48C54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460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8C7CA-7F16-4BE1-AF70-9FD830A3708A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7/2/2014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ADA2A-CF53-4FEC-A551-B630F2B48C54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3757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8C7CA-7F16-4BE1-AF70-9FD830A3708A}" type="datetimeFigureOut">
              <a:rPr lang="en-US" smtClean="0">
                <a:solidFill>
                  <a:prstClr val="white">
                    <a:tint val="95000"/>
                  </a:prstClr>
                </a:solidFill>
              </a:rPr>
              <a:pPr/>
              <a:t>7/2/2014</a:t>
            </a:fld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ADA2A-CF53-4FEC-A551-B630F2B48C54}" type="slidenum">
              <a:rPr lang="en-US" smtClean="0">
                <a:solidFill>
                  <a:prstClr val="white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6071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8C7CA-7F16-4BE1-AF70-9FD830A3708A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7/2/2014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ADA2A-CF53-4FEC-A551-B630F2B48C54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6972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8C7CA-7F16-4BE1-AF70-9FD830A3708A}" type="datetimeFigureOut">
              <a:rPr lang="en-US" smtClean="0">
                <a:solidFill>
                  <a:prstClr val="white">
                    <a:tint val="95000"/>
                  </a:prstClr>
                </a:solidFill>
              </a:rPr>
              <a:pPr/>
              <a:t>7/2/2014</a:t>
            </a:fld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ADA2A-CF53-4FEC-A551-B630F2B48C54}" type="slidenum">
              <a:rPr lang="en-US" smtClean="0">
                <a:solidFill>
                  <a:prstClr val="white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3769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8C7CA-7F16-4BE1-AF70-9FD830A3708A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7/2/2014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ADA2A-CF53-4FEC-A551-B630F2B48C54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6672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8C7CA-7F16-4BE1-AF70-9FD830A3708A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7/2/2014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ADA2A-CF53-4FEC-A551-B630F2B48C54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4803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8C7CA-7F16-4BE1-AF70-9FD830A3708A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7/2/2014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ADA2A-CF53-4FEC-A551-B630F2B48C54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9360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8C7CA-7F16-4BE1-AF70-9FD830A3708A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7/2/2014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ADA2A-CF53-4FEC-A551-B630F2B48C54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285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7/2/2014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8C7CA-7F16-4BE1-AF70-9FD830A3708A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7/2/2014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ADA2A-CF53-4FEC-A551-B630F2B48C54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1666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EE28C7CA-7F16-4BE1-AF70-9FD830A3708A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7/2/2014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9B4ADA2A-CF53-4FEC-A551-B630F2B48C54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71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8C7CA-7F16-4BE1-AF70-9FD830A3708A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7/2/2014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ADA2A-CF53-4FEC-A551-B630F2B48C54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5248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8C7CA-7F16-4BE1-AF70-9FD830A3708A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7/2/2014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ADA2A-CF53-4FEC-A551-B630F2B48C54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164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7/2/2014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7/2/2014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7/2/2014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7/2/2014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7/2/2014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B7C3F878-F5E8-489B-AC8A-64F2A7E22C28}" type="datetimeFigureOut">
              <a:rPr lang="en-US" smtClean="0"/>
              <a:pPr/>
              <a:t>7/2/2014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B7C3F878-F5E8-489B-AC8A-64F2A7E22C28}" type="datetimeFigureOut">
              <a:rPr lang="en-US" smtClean="0"/>
              <a:pPr/>
              <a:t>7/2/2014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651FC063-5EA9-49AF-AFAF-D68C9E82B23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EE28C7CA-7F16-4BE1-AF70-9FD830A3708A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7/2/2014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9B4ADA2A-CF53-4FEC-A551-B630F2B48C54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880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EE28C7CA-7F16-4BE1-AF70-9FD830A3708A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7/2/2014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9B4ADA2A-CF53-4FEC-A551-B630F2B48C54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946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7" Type="http://schemas.openxmlformats.org/officeDocument/2006/relationships/image" Target="../media/image21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7" Type="http://schemas.openxmlformats.org/officeDocument/2006/relationships/image" Target="../media/image27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LIGHT DESIGN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Technical Theatre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997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pPr algn="ctr"/>
            <a:r>
              <a:rPr lang="en-US" dirty="0" smtClean="0"/>
              <a:t>LIGHT PLOT EXAMPLE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0600"/>
            <a:ext cx="9144000" cy="6095999"/>
          </a:xfrm>
        </p:spPr>
      </p:pic>
    </p:spTree>
    <p:extLst>
      <p:ext uri="{BB962C8B-B14F-4D97-AF65-F5344CB8AC3E}">
        <p14:creationId xmlns:p14="http://schemas.microsoft.com/office/powerpoint/2010/main" val="538635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60655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LIGHT PLOT- the elephant man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1999"/>
            <a:ext cx="9144000" cy="6094751"/>
          </a:xfrm>
        </p:spPr>
      </p:pic>
    </p:spTree>
    <p:extLst>
      <p:ext uri="{BB962C8B-B14F-4D97-AF65-F5344CB8AC3E}">
        <p14:creationId xmlns:p14="http://schemas.microsoft.com/office/powerpoint/2010/main" val="21438564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LIGHT  </a:t>
            </a:r>
            <a:r>
              <a:rPr lang="en-US" smtClean="0"/>
              <a:t>FIXTURE  SYMBOLS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626725"/>
            <a:ext cx="8458200" cy="5065429"/>
          </a:xfrm>
        </p:spPr>
      </p:pic>
    </p:spTree>
    <p:extLst>
      <p:ext uri="{BB962C8B-B14F-4D97-AF65-F5344CB8AC3E}">
        <p14:creationId xmlns:p14="http://schemas.microsoft.com/office/powerpoint/2010/main" val="2609806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INSTRUMENT SCHEDULE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08" y="1676400"/>
            <a:ext cx="3628292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A detail list of light fixtures noting where they hang, what area they light and special notes:</a:t>
            </a:r>
          </a:p>
          <a:p>
            <a:pPr lvl="1"/>
            <a:r>
              <a:rPr lang="en-US" dirty="0" smtClean="0"/>
              <a:t>Gel colors</a:t>
            </a:r>
          </a:p>
          <a:p>
            <a:pPr lvl="1"/>
            <a:r>
              <a:rPr lang="en-US" dirty="0" smtClean="0"/>
              <a:t>accessories</a:t>
            </a:r>
          </a:p>
          <a:p>
            <a:endParaRPr lang="en-US" dirty="0"/>
          </a:p>
          <a:p>
            <a:pPr lvl="0"/>
            <a:r>
              <a:rPr lang="en-US" dirty="0" smtClean="0"/>
              <a:t>Should correspond with the light plot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3733800"/>
            <a:ext cx="5803042" cy="2971800"/>
          </a:xfrm>
          <a:prstGeom prst="rect">
            <a:avLst/>
          </a:prstGeom>
        </p:spPr>
      </p:pic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72525411"/>
              </p:ext>
            </p:extLst>
          </p:nvPr>
        </p:nvGraphicFramePr>
        <p:xfrm>
          <a:off x="4876800" y="1600200"/>
          <a:ext cx="4038600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/>
                <a:gridCol w="609600"/>
                <a:gridCol w="647700"/>
                <a:gridCol w="495300"/>
                <a:gridCol w="609600"/>
                <a:gridCol w="914400"/>
              </a:tblGrid>
              <a:tr h="64008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Instr.#-------- Circuit#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Instrument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Batten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Area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Gel Color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Accessories/notes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1-1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S4-19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IV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R01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iris</a:t>
                      </a:r>
                      <a:endParaRPr lang="en-US" sz="1600" dirty="0"/>
                    </a:p>
                  </a:txBody>
                  <a:tcPr/>
                </a:tc>
              </a:tr>
              <a:tr h="53340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2-2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Fr 10”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X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R27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Shutter</a:t>
                      </a:r>
                      <a:r>
                        <a:rPr lang="en-US" sz="1600" baseline="0" dirty="0" smtClean="0"/>
                        <a:t> DR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3-3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S4-50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XI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R52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none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3943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5448"/>
            <a:ext cx="3276600" cy="1252728"/>
          </a:xfrm>
        </p:spPr>
        <p:txBody>
          <a:bodyPr>
            <a:noAutofit/>
          </a:bodyPr>
          <a:lstStyle/>
          <a:p>
            <a:r>
              <a:rPr lang="en-US" sz="4000" dirty="0" smtClean="0"/>
              <a:t>The elephant man</a:t>
            </a:r>
            <a:endParaRPr lang="en-US" sz="4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50340"/>
            <a:ext cx="5257800" cy="6808909"/>
          </a:xfrm>
        </p:spPr>
      </p:pic>
      <p:sp>
        <p:nvSpPr>
          <p:cNvPr id="5" name="TextBox 4"/>
          <p:cNvSpPr txBox="1"/>
          <p:nvPr/>
        </p:nvSpPr>
        <p:spPr>
          <a:xfrm>
            <a:off x="368508" y="1676400"/>
            <a:ext cx="328909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Although its missing some information, what is there, corresponds with the light fixtures on the light plot. </a:t>
            </a:r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This sheet allows space for specific details about each light, where there is not room on the light plot.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841184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LIGHT CUES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038600" cy="4623816"/>
          </a:xfrm>
        </p:spPr>
        <p:txBody>
          <a:bodyPr>
            <a:normAutofit/>
          </a:bodyPr>
          <a:lstStyle/>
          <a:p>
            <a:pPr marL="118872" lvl="0" indent="0">
              <a:buNone/>
            </a:pPr>
            <a:r>
              <a:rPr lang="en-US" b="1" dirty="0" smtClean="0"/>
              <a:t>SCRIPT:</a:t>
            </a:r>
          </a:p>
          <a:p>
            <a:pPr lvl="1">
              <a:buClr>
                <a:schemeClr val="accent1"/>
              </a:buClr>
              <a:buFont typeface="Wingdings" charset="2"/>
              <a:buChar char="u"/>
            </a:pPr>
            <a:r>
              <a:rPr lang="en-US" sz="2800" dirty="0" smtClean="0"/>
              <a:t>Warn cues:  </a:t>
            </a:r>
            <a:r>
              <a:rPr lang="en-US" sz="2800" b="1" dirty="0" smtClean="0">
                <a:solidFill>
                  <a:schemeClr val="accent1"/>
                </a:solidFill>
              </a:rPr>
              <a:t>Yellow</a:t>
            </a:r>
          </a:p>
          <a:p>
            <a:pPr lvl="1">
              <a:buClr>
                <a:schemeClr val="accent4"/>
              </a:buClr>
              <a:buFont typeface="Wingdings" charset="2"/>
              <a:buChar char="u"/>
            </a:pPr>
            <a:r>
              <a:rPr lang="en-US" sz="2800" dirty="0" smtClean="0"/>
              <a:t>Go cues: </a:t>
            </a:r>
            <a:r>
              <a:rPr lang="en-US" sz="2800" b="1" dirty="0" smtClean="0">
                <a:solidFill>
                  <a:schemeClr val="accent4"/>
                </a:solidFill>
              </a:rPr>
              <a:t>Green</a:t>
            </a:r>
          </a:p>
          <a:p>
            <a:pPr lvl="1"/>
            <a:endParaRPr lang="en-US" dirty="0"/>
          </a:p>
          <a:p>
            <a:pPr marL="118872" indent="0">
              <a:buNone/>
            </a:pPr>
            <a:r>
              <a:rPr lang="en-US" b="1" dirty="0" smtClean="0"/>
              <a:t>CUE SHEET: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Cues should reflect what is in the script</a:t>
            </a:r>
          </a:p>
          <a:p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873736241"/>
              </p:ext>
            </p:extLst>
          </p:nvPr>
        </p:nvGraphicFramePr>
        <p:xfrm>
          <a:off x="4572000" y="1905000"/>
          <a:ext cx="4343400" cy="458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"/>
                <a:gridCol w="685800"/>
                <a:gridCol w="1066800"/>
                <a:gridCol w="1905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Pg</a:t>
                      </a:r>
                      <a:r>
                        <a:rPr lang="en-US" sz="1400" dirty="0" smtClean="0"/>
                        <a:t> #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Cue #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Time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Description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---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Preshow </a:t>
                      </a:r>
                    </a:p>
                    <a:p>
                      <a:r>
                        <a:rPr lang="en-US" dirty="0" smtClean="0"/>
                        <a:t>house@  80%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Preshow –</a:t>
                      </a:r>
                    </a:p>
                    <a:p>
                      <a:r>
                        <a:rPr lang="en-US" dirty="0" smtClean="0"/>
                        <a:t>house to 40%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House OUT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err="1" smtClean="0"/>
                        <a:t>practicals</a:t>
                      </a:r>
                      <a:r>
                        <a:rPr lang="en-US" dirty="0" smtClean="0"/>
                        <a:t> 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Stage OUT</a:t>
                      </a:r>
                    </a:p>
                    <a:p>
                      <a:r>
                        <a:rPr lang="en-US" dirty="0" smtClean="0"/>
                        <a:t>Running blues on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Stage UP 80%</a:t>
                      </a:r>
                    </a:p>
                    <a:p>
                      <a:r>
                        <a:rPr lang="en-US" dirty="0" smtClean="0"/>
                        <a:t>All</a:t>
                      </a:r>
                      <a:r>
                        <a:rPr lang="en-US" baseline="0" dirty="0" smtClean="0"/>
                        <a:t> practicals 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Desk lamp</a:t>
                      </a:r>
                      <a:r>
                        <a:rPr lang="en-US" baseline="0" dirty="0" smtClean="0"/>
                        <a:t> OUT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 flashes</a:t>
                      </a:r>
                    </a:p>
                    <a:p>
                      <a:r>
                        <a:rPr lang="en-US" dirty="0" smtClean="0"/>
                        <a:t>Sync</a:t>
                      </a:r>
                      <a:r>
                        <a:rPr lang="en-US" baseline="0" dirty="0" smtClean="0"/>
                        <a:t> with thunder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6000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Gobo Template [v6.0] (DR).pdf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60" b="5760"/>
          <a:stretch>
            <a:fillRect/>
          </a:stretch>
        </p:blipFill>
        <p:spPr>
          <a:xfrm>
            <a:off x="5029200" y="1676400"/>
            <a:ext cx="3886200" cy="48006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GOBO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5334000" cy="50292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S</a:t>
            </a:r>
            <a:r>
              <a:rPr lang="en-US" b="1" dirty="0" smtClean="0"/>
              <a:t>ketch</a:t>
            </a:r>
            <a:r>
              <a:rPr lang="en-US" dirty="0" smtClean="0"/>
              <a:t> </a:t>
            </a:r>
            <a:r>
              <a:rPr lang="en-US" dirty="0"/>
              <a:t>a design of your gobo and have it checked. </a:t>
            </a:r>
            <a:r>
              <a:rPr lang="en-US" dirty="0" smtClean="0"/>
              <a:t>Do research if needed!!! (types of trees, windows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</a:p>
          <a:p>
            <a:pPr marL="118872" indent="0">
              <a:buNone/>
            </a:pPr>
            <a:r>
              <a:rPr lang="en-US" dirty="0" smtClean="0"/>
              <a:t> </a:t>
            </a:r>
          </a:p>
          <a:p>
            <a:r>
              <a:rPr lang="en-US" b="1" dirty="0" smtClean="0"/>
              <a:t>Redraw</a:t>
            </a:r>
            <a:r>
              <a:rPr lang="en-US" dirty="0" smtClean="0"/>
              <a:t> the design as a final version.</a:t>
            </a:r>
          </a:p>
          <a:p>
            <a:endParaRPr lang="en-US" dirty="0" smtClean="0"/>
          </a:p>
          <a:p>
            <a:r>
              <a:rPr lang="en-US" b="1" dirty="0" smtClean="0"/>
              <a:t>Cut</a:t>
            </a:r>
            <a:r>
              <a:rPr lang="en-US" dirty="0" smtClean="0"/>
              <a:t> out the gobo using  a </a:t>
            </a:r>
            <a:r>
              <a:rPr lang="en-US" dirty="0"/>
              <a:t>disposable </a:t>
            </a:r>
            <a:r>
              <a:rPr lang="en-US" dirty="0" smtClean="0"/>
              <a:t>pie, using </a:t>
            </a:r>
            <a:r>
              <a:rPr lang="en-US" dirty="0"/>
              <a:t>an exactor </a:t>
            </a:r>
            <a:r>
              <a:rPr lang="en-US" dirty="0" smtClean="0"/>
              <a:t>knife</a:t>
            </a:r>
          </a:p>
          <a:p>
            <a:endParaRPr lang="en-US" dirty="0" smtClean="0"/>
          </a:p>
          <a:p>
            <a:r>
              <a:rPr lang="en-US" dirty="0" smtClean="0"/>
              <a:t>You will </a:t>
            </a:r>
            <a:r>
              <a:rPr lang="en-US" b="1" dirty="0" smtClean="0"/>
              <a:t>demonstrate</a:t>
            </a:r>
            <a:r>
              <a:rPr lang="en-US" dirty="0" smtClean="0"/>
              <a:t> the gobo during the semester final project 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517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GOBO EXAMPLES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828799"/>
            <a:ext cx="2143125" cy="2143125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1828800"/>
            <a:ext cx="2143125" cy="21431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73" y="1828800"/>
            <a:ext cx="2143125" cy="21431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343400"/>
            <a:ext cx="2143125" cy="21431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571" y="4343399"/>
            <a:ext cx="2143125" cy="21431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73" y="434340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269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GOBO EXAMPLES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462" y="1904999"/>
            <a:ext cx="2143125" cy="214312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1885144"/>
            <a:ext cx="2143125" cy="21431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1905000"/>
            <a:ext cx="2143125" cy="21431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462" y="4419600"/>
            <a:ext cx="2143125" cy="21431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674" y="4419600"/>
            <a:ext cx="2143125" cy="21431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199" y="4419598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71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ELEMENTS OF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600200"/>
            <a:ext cx="4419600" cy="5029200"/>
          </a:xfrm>
        </p:spPr>
        <p:txBody>
          <a:bodyPr>
            <a:normAutofit fontScale="25000" lnSpcReduction="20000"/>
          </a:bodyPr>
          <a:lstStyle/>
          <a:p>
            <a:pPr marL="118872" indent="0">
              <a:buNone/>
            </a:pPr>
            <a:r>
              <a:rPr lang="en-US" sz="9600" b="1" u="sng" dirty="0" smtClean="0"/>
              <a:t>LINE</a:t>
            </a:r>
          </a:p>
          <a:p>
            <a:r>
              <a:rPr lang="en-US" sz="9600" dirty="0" smtClean="0"/>
              <a:t>Angled</a:t>
            </a:r>
            <a:r>
              <a:rPr lang="en-US" sz="9600" dirty="0"/>
              <a:t>, jagged, straight, </a:t>
            </a:r>
            <a:r>
              <a:rPr lang="en-US" sz="9600" dirty="0" smtClean="0"/>
              <a:t>curved or combination?</a:t>
            </a:r>
          </a:p>
          <a:p>
            <a:pPr marL="118872" indent="0">
              <a:buNone/>
            </a:pPr>
            <a:endParaRPr lang="en-US" sz="9600" b="1" dirty="0" smtClean="0"/>
          </a:p>
          <a:p>
            <a:pPr marL="118872" indent="0">
              <a:buNone/>
            </a:pPr>
            <a:r>
              <a:rPr lang="en-US" sz="9600" b="1" dirty="0"/>
              <a:t> </a:t>
            </a:r>
            <a:endParaRPr lang="en-US" sz="9600" dirty="0"/>
          </a:p>
          <a:p>
            <a:pPr marL="118872" indent="0">
              <a:buNone/>
            </a:pPr>
            <a:r>
              <a:rPr lang="en-US" sz="9600" b="1" u="sng" dirty="0" smtClean="0"/>
              <a:t>SHAPE</a:t>
            </a:r>
            <a:endParaRPr lang="en-US" sz="9600" u="sng" dirty="0"/>
          </a:p>
          <a:p>
            <a:r>
              <a:rPr lang="en-US" sz="9600" dirty="0" smtClean="0"/>
              <a:t>outlines </a:t>
            </a:r>
            <a:r>
              <a:rPr lang="en-US" sz="9600" dirty="0"/>
              <a:t>or  silhouettes?</a:t>
            </a:r>
          </a:p>
          <a:p>
            <a:r>
              <a:rPr lang="en-US" sz="9600" dirty="0" smtClean="0"/>
              <a:t>any </a:t>
            </a:r>
            <a:r>
              <a:rPr lang="en-US" sz="9600" dirty="0"/>
              <a:t>reoccurring objects?</a:t>
            </a:r>
          </a:p>
          <a:p>
            <a:pPr marL="118872" indent="0">
              <a:buNone/>
            </a:pPr>
            <a:r>
              <a:rPr lang="en-US" sz="9600" dirty="0"/>
              <a:t> </a:t>
            </a:r>
            <a:endParaRPr lang="en-US" sz="9600" dirty="0" smtClean="0"/>
          </a:p>
          <a:p>
            <a:pPr marL="118872" indent="0">
              <a:buNone/>
            </a:pPr>
            <a:endParaRPr lang="en-US" sz="9600" dirty="0"/>
          </a:p>
          <a:p>
            <a:pPr marL="118872" indent="0">
              <a:buNone/>
            </a:pPr>
            <a:r>
              <a:rPr lang="en-US" sz="9600" b="1" u="sng" dirty="0"/>
              <a:t>TEXTURE</a:t>
            </a:r>
            <a:r>
              <a:rPr lang="en-US" sz="9600" b="1" dirty="0"/>
              <a:t>	</a:t>
            </a:r>
            <a:endParaRPr lang="en-US" sz="9600" b="1" dirty="0" smtClean="0"/>
          </a:p>
          <a:p>
            <a:r>
              <a:rPr lang="en-US" sz="9600" dirty="0" smtClean="0"/>
              <a:t>smooth=orderly, finished, sleek, elite, </a:t>
            </a:r>
          </a:p>
          <a:p>
            <a:r>
              <a:rPr lang="en-US" sz="9600" dirty="0" smtClean="0"/>
              <a:t>rough=harsher</a:t>
            </a:r>
            <a:r>
              <a:rPr lang="en-US" sz="9600" dirty="0"/>
              <a:t>, </a:t>
            </a:r>
            <a:r>
              <a:rPr lang="en-US" sz="9600" dirty="0" smtClean="0"/>
              <a:t>chaotic, poor, earthy, </a:t>
            </a:r>
            <a:endParaRPr lang="en-US" sz="9600" dirty="0"/>
          </a:p>
          <a:p>
            <a:endParaRPr lang="en-US" dirty="0"/>
          </a:p>
          <a:p>
            <a:pPr marL="118872" indent="0">
              <a:buNone/>
            </a:pPr>
            <a:r>
              <a:rPr lang="en-US" b="1" dirty="0"/>
              <a:t>	</a:t>
            </a:r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267200" cy="5084064"/>
          </a:xfrm>
        </p:spPr>
        <p:txBody>
          <a:bodyPr>
            <a:noAutofit/>
          </a:bodyPr>
          <a:lstStyle/>
          <a:p>
            <a:pPr marL="118872" indent="0">
              <a:buNone/>
            </a:pPr>
            <a:r>
              <a:rPr lang="en-US" sz="2400" dirty="0"/>
              <a:t> </a:t>
            </a:r>
            <a:r>
              <a:rPr lang="en-US" sz="2400" b="1" u="sng" dirty="0" smtClean="0"/>
              <a:t>MASS</a:t>
            </a:r>
            <a:endParaRPr lang="en-US" sz="2400" b="1" u="sng" dirty="0"/>
          </a:p>
          <a:p>
            <a:r>
              <a:rPr lang="en-US" sz="2400" dirty="0" smtClean="0"/>
              <a:t>spatial </a:t>
            </a:r>
            <a:r>
              <a:rPr lang="en-US" sz="2400" dirty="0"/>
              <a:t>arrangement of the </a:t>
            </a:r>
            <a:r>
              <a:rPr lang="en-US" sz="2400" dirty="0" smtClean="0"/>
              <a:t>stage  </a:t>
            </a:r>
          </a:p>
          <a:p>
            <a:r>
              <a:rPr lang="en-US" sz="2400" dirty="0" smtClean="0"/>
              <a:t>Chaotic</a:t>
            </a:r>
            <a:r>
              <a:rPr lang="en-US" sz="2400" dirty="0"/>
              <a:t>, spacious or varied?  </a:t>
            </a:r>
          </a:p>
          <a:p>
            <a:r>
              <a:rPr lang="en-US" sz="2400" dirty="0" smtClean="0"/>
              <a:t>heavy </a:t>
            </a:r>
            <a:r>
              <a:rPr lang="en-US" sz="2400" dirty="0"/>
              <a:t>or </a:t>
            </a:r>
            <a:r>
              <a:rPr lang="en-US" sz="2400" dirty="0" smtClean="0"/>
              <a:t>light?</a:t>
            </a:r>
            <a:endParaRPr lang="en-US" sz="2400" dirty="0"/>
          </a:p>
          <a:p>
            <a:pPr marL="118872" indent="0">
              <a:buNone/>
            </a:pPr>
            <a:endParaRPr lang="en-US" sz="2400" dirty="0" smtClean="0"/>
          </a:p>
          <a:p>
            <a:pPr marL="118872" indent="0">
              <a:buNone/>
            </a:pPr>
            <a:endParaRPr lang="en-US" sz="2400" dirty="0"/>
          </a:p>
          <a:p>
            <a:pPr marL="118872" indent="0">
              <a:buNone/>
            </a:pPr>
            <a:r>
              <a:rPr lang="en-US" sz="2400" b="1" u="sng" dirty="0" smtClean="0"/>
              <a:t>COLOR</a:t>
            </a:r>
            <a:endParaRPr lang="en-US" sz="2400" u="sng" dirty="0"/>
          </a:p>
          <a:p>
            <a:r>
              <a:rPr lang="en-US" sz="2400" dirty="0" smtClean="0"/>
              <a:t>Any reoccurring </a:t>
            </a:r>
            <a:r>
              <a:rPr lang="en-US" sz="2400" dirty="0"/>
              <a:t>colors?</a:t>
            </a:r>
          </a:p>
          <a:p>
            <a:r>
              <a:rPr lang="en-US" sz="2400" dirty="0" smtClean="0"/>
              <a:t>Do colors </a:t>
            </a:r>
            <a:r>
              <a:rPr lang="en-US" sz="2400" dirty="0"/>
              <a:t>contradict </a:t>
            </a:r>
            <a:r>
              <a:rPr lang="en-US" sz="2400" dirty="0" smtClean="0"/>
              <a:t>or compliment the </a:t>
            </a:r>
            <a:r>
              <a:rPr lang="en-US" sz="2400" dirty="0"/>
              <a:t>overall feeling  or mood of the script?</a:t>
            </a:r>
          </a:p>
          <a:p>
            <a:pPr marL="118872" indent="0">
              <a:buNone/>
            </a:pPr>
            <a:r>
              <a:rPr lang="en-US" sz="24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336517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LIGHT DESIGN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118872" indent="0">
              <a:buNone/>
            </a:pPr>
            <a:r>
              <a:rPr lang="en-US" b="1" u="sng" dirty="0"/>
              <a:t>LIGHT PRODUCTION </a:t>
            </a:r>
          </a:p>
          <a:p>
            <a:r>
              <a:rPr lang="en-US" dirty="0"/>
              <a:t>Light Research</a:t>
            </a:r>
          </a:p>
          <a:p>
            <a:r>
              <a:rPr lang="en-US" dirty="0"/>
              <a:t>Light Notes</a:t>
            </a:r>
          </a:p>
          <a:p>
            <a:r>
              <a:rPr lang="en-US" dirty="0"/>
              <a:t>Light Plot</a:t>
            </a:r>
          </a:p>
          <a:p>
            <a:r>
              <a:rPr lang="en-US" dirty="0"/>
              <a:t>Instrument Schedule Sheet</a:t>
            </a:r>
          </a:p>
          <a:p>
            <a:r>
              <a:rPr lang="en-US" dirty="0"/>
              <a:t>Light warn/go cues in script</a:t>
            </a:r>
          </a:p>
          <a:p>
            <a:r>
              <a:rPr lang="en-US" dirty="0"/>
              <a:t>Light cue sheet</a:t>
            </a:r>
          </a:p>
          <a:p>
            <a:pPr marL="118872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118872" indent="0">
              <a:buNone/>
            </a:pPr>
            <a:r>
              <a:rPr lang="en-US" b="1" u="sng" dirty="0" smtClean="0"/>
              <a:t>LIGHT DESIGN APPLICATION</a:t>
            </a:r>
          </a:p>
          <a:p>
            <a:endParaRPr lang="en-US" b="1" u="sng" dirty="0"/>
          </a:p>
          <a:p>
            <a:r>
              <a:rPr lang="en-US" dirty="0" smtClean="0"/>
              <a:t>Design and produce a gobo applicable to your show. Must be able to fix into a Source Four, be focused and explained to the class.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3506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PRINCIPLES OF COMPOSITION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752600"/>
            <a:ext cx="4268788" cy="4648200"/>
          </a:xfrm>
        </p:spPr>
        <p:txBody>
          <a:bodyPr>
            <a:noAutofit/>
          </a:bodyPr>
          <a:lstStyle/>
          <a:p>
            <a:pPr marL="118872" indent="0">
              <a:buNone/>
            </a:pPr>
            <a:r>
              <a:rPr lang="en-US" b="1" u="sng" dirty="0"/>
              <a:t>UNITY</a:t>
            </a:r>
          </a:p>
          <a:p>
            <a:r>
              <a:rPr lang="en-US" dirty="0"/>
              <a:t>What is it that connects the show together? </a:t>
            </a:r>
          </a:p>
          <a:p>
            <a:r>
              <a:rPr lang="en-US" dirty="0" smtClean="0"/>
              <a:t>theme</a:t>
            </a:r>
            <a:r>
              <a:rPr lang="en-US" dirty="0"/>
              <a:t>, color, feeling, shape?  </a:t>
            </a:r>
            <a:r>
              <a:rPr lang="en-US" dirty="0" smtClean="0"/>
              <a:t> </a:t>
            </a:r>
            <a:r>
              <a:rPr lang="en-US" dirty="0"/>
              <a:t>character?  An idea? </a:t>
            </a:r>
            <a:endParaRPr lang="en-US" dirty="0" smtClean="0"/>
          </a:p>
          <a:p>
            <a:endParaRPr lang="en-US" dirty="0"/>
          </a:p>
          <a:p>
            <a:pPr marL="118872" indent="0">
              <a:buNone/>
            </a:pPr>
            <a:r>
              <a:rPr lang="en-US" b="1" u="sng" dirty="0"/>
              <a:t>HARMONY</a:t>
            </a:r>
            <a:endParaRPr lang="en-US" u="sng" dirty="0"/>
          </a:p>
          <a:p>
            <a:r>
              <a:rPr lang="en-US" dirty="0" smtClean="0"/>
              <a:t>Harmonious vs  </a:t>
            </a:r>
            <a:r>
              <a:rPr lang="en-US" dirty="0"/>
              <a:t>inharmonious? </a:t>
            </a:r>
            <a:endParaRPr lang="en-US" dirty="0" smtClean="0"/>
          </a:p>
          <a:p>
            <a:pPr marL="118872" indent="0">
              <a:buNone/>
            </a:pPr>
            <a:endParaRPr lang="en-US" u="sng" dirty="0"/>
          </a:p>
          <a:p>
            <a:pPr marL="118872" indent="0">
              <a:buNone/>
            </a:pPr>
            <a:r>
              <a:rPr lang="en-US" b="1" u="sng" dirty="0"/>
              <a:t>CONTRAST</a:t>
            </a:r>
            <a:endParaRPr lang="en-US" u="sng" dirty="0"/>
          </a:p>
          <a:p>
            <a:r>
              <a:rPr lang="en-US" dirty="0" smtClean="0"/>
              <a:t>contradict </a:t>
            </a:r>
            <a:r>
              <a:rPr lang="en-US" dirty="0"/>
              <a:t>your visual </a:t>
            </a:r>
            <a:r>
              <a:rPr lang="en-US" dirty="0" smtClean="0"/>
              <a:t>theme</a:t>
            </a:r>
            <a:endParaRPr lang="en-US" dirty="0"/>
          </a:p>
          <a:p>
            <a:pPr marL="118872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1" y="1752600"/>
            <a:ext cx="4419600" cy="4876800"/>
          </a:xfrm>
        </p:spPr>
        <p:txBody>
          <a:bodyPr>
            <a:normAutofit/>
          </a:bodyPr>
          <a:lstStyle/>
          <a:p>
            <a:pPr marL="118872" indent="0">
              <a:buNone/>
            </a:pPr>
            <a:r>
              <a:rPr lang="en-US" b="1" u="sng" dirty="0"/>
              <a:t>VARIATION</a:t>
            </a:r>
            <a:endParaRPr lang="en-US" u="sng" dirty="0"/>
          </a:p>
          <a:p>
            <a:r>
              <a:rPr lang="en-US" dirty="0" smtClean="0"/>
              <a:t>varying </a:t>
            </a:r>
            <a:r>
              <a:rPr lang="en-US" dirty="0"/>
              <a:t>any of the design </a:t>
            </a:r>
            <a:r>
              <a:rPr lang="en-US" dirty="0" smtClean="0"/>
              <a:t>elements of a given pattern</a:t>
            </a:r>
          </a:p>
          <a:p>
            <a:pPr marL="118872" indent="0">
              <a:buNone/>
            </a:pPr>
            <a:r>
              <a:rPr lang="en-US" dirty="0"/>
              <a:t> </a:t>
            </a:r>
            <a:endParaRPr lang="en-US" dirty="0" smtClean="0"/>
          </a:p>
          <a:p>
            <a:pPr marL="118872" indent="0">
              <a:buNone/>
            </a:pPr>
            <a:r>
              <a:rPr lang="en-US" b="1" u="sng" dirty="0" smtClean="0"/>
              <a:t>BALANCE </a:t>
            </a:r>
            <a:r>
              <a:rPr lang="en-US" b="1" u="sng" dirty="0"/>
              <a:t>/ PROPORTION</a:t>
            </a:r>
            <a:endParaRPr lang="en-US" u="sng" dirty="0"/>
          </a:p>
          <a:p>
            <a:r>
              <a:rPr lang="en-US" dirty="0" smtClean="0"/>
              <a:t>symmetrical vs </a:t>
            </a:r>
            <a:r>
              <a:rPr lang="en-US" dirty="0"/>
              <a:t>asymmetrical? </a:t>
            </a:r>
            <a:endParaRPr lang="en-US" dirty="0" smtClean="0"/>
          </a:p>
          <a:p>
            <a:pPr marL="118872" indent="0">
              <a:buNone/>
            </a:pPr>
            <a:r>
              <a:rPr lang="en-US" dirty="0"/>
              <a:t> </a:t>
            </a:r>
          </a:p>
          <a:p>
            <a:pPr marL="118872" indent="0">
              <a:buNone/>
            </a:pPr>
            <a:r>
              <a:rPr lang="en-US" b="1" u="sng" dirty="0"/>
              <a:t>EMPHASIS</a:t>
            </a:r>
            <a:endParaRPr lang="en-US" u="sng" dirty="0"/>
          </a:p>
          <a:p>
            <a:r>
              <a:rPr lang="en-US" dirty="0" smtClean="0"/>
              <a:t>direct </a:t>
            </a:r>
            <a:r>
              <a:rPr lang="en-US" dirty="0"/>
              <a:t>the audience’s attention -  </a:t>
            </a:r>
            <a:r>
              <a:rPr lang="en-US" dirty="0" smtClean="0"/>
              <a:t>giving accent to :  a part  of a the stage, costume, actor,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089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Interior: practicals, (sconces, floor lamps, table lamps, chandeliers, etc.) </a:t>
            </a:r>
          </a:p>
          <a:p>
            <a:endParaRPr lang="en-US" dirty="0" smtClean="0"/>
          </a:p>
          <a:p>
            <a:r>
              <a:rPr lang="en-US" dirty="0" smtClean="0"/>
              <a:t>Exterior: types of trees, sunsets, sunrise, clouds, water, fire, sun, sky, storms, etc.</a:t>
            </a:r>
          </a:p>
          <a:p>
            <a:endParaRPr lang="en-US" dirty="0" smtClean="0"/>
          </a:p>
          <a:p>
            <a:r>
              <a:rPr lang="en-US" dirty="0" smtClean="0"/>
              <a:t>Special Effects: fire, water, rotating gobos, sfx within the script context</a:t>
            </a:r>
          </a:p>
          <a:p>
            <a:endParaRPr lang="en-US" dirty="0" smtClean="0"/>
          </a:p>
          <a:p>
            <a:r>
              <a:rPr lang="en-US" dirty="0" smtClean="0"/>
              <a:t>Gobos: nature, breakups, windows, etc.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41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STORM RESEARCH</a:t>
            </a:r>
            <a:endParaRPr lang="en-US" dirty="0"/>
          </a:p>
        </p:txBody>
      </p:sp>
      <p:pic>
        <p:nvPicPr>
          <p:cNvPr id="4" name="Content Placeholder 3" descr="storm1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32" b="7932"/>
          <a:stretch>
            <a:fillRect/>
          </a:stretch>
        </p:blipFill>
        <p:spPr>
          <a:xfrm>
            <a:off x="228600" y="1600200"/>
            <a:ext cx="4343400" cy="2590800"/>
          </a:xfrm>
        </p:spPr>
      </p:pic>
      <p:pic>
        <p:nvPicPr>
          <p:cNvPr id="5" name="Picture 4" descr="storm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343400"/>
            <a:ext cx="4343400" cy="2501900"/>
          </a:xfrm>
          <a:prstGeom prst="rect">
            <a:avLst/>
          </a:prstGeom>
        </p:spPr>
      </p:pic>
      <p:pic>
        <p:nvPicPr>
          <p:cNvPr id="6" name="Picture 5" descr="storm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600200"/>
            <a:ext cx="4191000" cy="2590800"/>
          </a:xfrm>
          <a:prstGeom prst="rect">
            <a:avLst/>
          </a:prstGeom>
        </p:spPr>
      </p:pic>
      <p:pic>
        <p:nvPicPr>
          <p:cNvPr id="7" name="Picture 6" descr="storm4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4343400"/>
            <a:ext cx="41910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421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LIGHT NOTES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Explicit </a:t>
            </a:r>
            <a:r>
              <a:rPr lang="en-US" dirty="0"/>
              <a:t>– </a:t>
            </a:r>
            <a:r>
              <a:rPr lang="en-US" dirty="0" smtClean="0"/>
              <a:t>Finding facts within </a:t>
            </a:r>
            <a:r>
              <a:rPr lang="en-US" dirty="0"/>
              <a:t>the script  </a:t>
            </a:r>
          </a:p>
          <a:p>
            <a:pPr marL="118872" indent="0">
              <a:buNone/>
            </a:pPr>
            <a:r>
              <a:rPr lang="en-US" dirty="0"/>
              <a:t>    </a:t>
            </a:r>
            <a:r>
              <a:rPr lang="en-US" sz="2000" dirty="0"/>
              <a:t>“Oh, what a beautiful morning!” </a:t>
            </a:r>
            <a:endParaRPr lang="en-US" sz="2000" dirty="0" smtClean="0"/>
          </a:p>
          <a:p>
            <a:pPr marL="118872" indent="0">
              <a:buNone/>
            </a:pPr>
            <a:endParaRPr lang="en-US" sz="2000" dirty="0"/>
          </a:p>
          <a:p>
            <a:r>
              <a:rPr lang="en-US" dirty="0"/>
              <a:t>Implicit – Use context </a:t>
            </a:r>
            <a:r>
              <a:rPr lang="en-US" dirty="0" smtClean="0"/>
              <a:t>clues; what can you imply from the script</a:t>
            </a:r>
            <a:endParaRPr lang="en-US" dirty="0"/>
          </a:p>
          <a:p>
            <a:pPr marL="118872" indent="0">
              <a:buNone/>
            </a:pPr>
            <a:r>
              <a:rPr lang="en-US" dirty="0"/>
              <a:t>    </a:t>
            </a:r>
            <a:endParaRPr lang="en-US" sz="2200" dirty="0"/>
          </a:p>
          <a:p>
            <a:r>
              <a:rPr lang="en-US" dirty="0"/>
              <a:t>Creative – Enhance with your design concept </a:t>
            </a:r>
          </a:p>
          <a:p>
            <a:pPr marL="1019556" lvl="2" indent="-342900">
              <a:buFont typeface="Wingdings" panose="05000000000000000000" pitchFamily="2" charset="2"/>
              <a:buChar char="Ø"/>
            </a:pPr>
            <a:r>
              <a:rPr lang="en-US" dirty="0"/>
              <a:t>Adding gobos for textures</a:t>
            </a:r>
          </a:p>
          <a:p>
            <a:pPr marL="1019556" lvl="2" indent="-342900">
              <a:buFont typeface="Wingdings" panose="05000000000000000000" pitchFamily="2" charset="2"/>
              <a:buChar char="Ø"/>
            </a:pPr>
            <a:r>
              <a:rPr lang="en-US" dirty="0"/>
              <a:t>Adding gels for colors</a:t>
            </a:r>
          </a:p>
          <a:p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00655902"/>
              </p:ext>
            </p:extLst>
          </p:nvPr>
        </p:nvGraphicFramePr>
        <p:xfrm>
          <a:off x="4648200" y="1773238"/>
          <a:ext cx="4267200" cy="2565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8200"/>
                <a:gridCol w="1676400"/>
                <a:gridCol w="1752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PG #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Light</a:t>
                      </a:r>
                      <a:r>
                        <a:rPr lang="en-US" baseline="0" dirty="0" smtClean="0"/>
                        <a:t> Effect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Description/Notes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Stage</a:t>
                      </a:r>
                      <a:r>
                        <a:rPr lang="en-US" baseline="0" dirty="0" smtClean="0"/>
                        <a:t> lights up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All</a:t>
                      </a:r>
                      <a:r>
                        <a:rPr lang="en-US" baseline="0" dirty="0" smtClean="0"/>
                        <a:t> practicals 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Desk</a:t>
                      </a:r>
                      <a:r>
                        <a:rPr lang="en-US" baseline="0" dirty="0" smtClean="0"/>
                        <a:t> lamp out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Character turns</a:t>
                      </a:r>
                      <a:r>
                        <a:rPr lang="en-US" baseline="0" dirty="0" smtClean="0"/>
                        <a:t> on when exits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Lightening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Sync</a:t>
                      </a:r>
                      <a:r>
                        <a:rPr lang="en-US" baseline="0" dirty="0" smtClean="0"/>
                        <a:t> with thunder 3-4 strikes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6998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14400"/>
          </a:xfrm>
        </p:spPr>
        <p:txBody>
          <a:bodyPr/>
          <a:lstStyle/>
          <a:p>
            <a:r>
              <a:rPr lang="en-US" dirty="0" smtClean="0"/>
              <a:t>LIGHT PLOT  areas 1-2-3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914400"/>
            <a:ext cx="83820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580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11352"/>
          </a:xfrm>
        </p:spPr>
        <p:txBody>
          <a:bodyPr/>
          <a:lstStyle/>
          <a:p>
            <a:r>
              <a:rPr lang="en-US" dirty="0" smtClean="0"/>
              <a:t>LIGHT PLOT   areas 4-5-6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990600"/>
            <a:ext cx="8382000" cy="5855677"/>
          </a:xfrm>
        </p:spPr>
      </p:pic>
    </p:spTree>
    <p:extLst>
      <p:ext uri="{BB962C8B-B14F-4D97-AF65-F5344CB8AC3E}">
        <p14:creationId xmlns:p14="http://schemas.microsoft.com/office/powerpoint/2010/main" val="2043475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35152"/>
          </a:xfrm>
        </p:spPr>
        <p:txBody>
          <a:bodyPr/>
          <a:lstStyle/>
          <a:p>
            <a:r>
              <a:rPr lang="en-US" dirty="0" smtClean="0"/>
              <a:t>LIGHT PLOT   areas 7-8-9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914400"/>
            <a:ext cx="8458199" cy="5943599"/>
          </a:xfrm>
        </p:spPr>
      </p:pic>
    </p:spTree>
    <p:extLst>
      <p:ext uri="{BB962C8B-B14F-4D97-AF65-F5344CB8AC3E}">
        <p14:creationId xmlns:p14="http://schemas.microsoft.com/office/powerpoint/2010/main" val="533686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5895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LIGHT PLOT   all areas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990600"/>
            <a:ext cx="8534400" cy="5791201"/>
          </a:xfrm>
        </p:spPr>
      </p:pic>
    </p:spTree>
    <p:extLst>
      <p:ext uri="{BB962C8B-B14F-4D97-AF65-F5344CB8AC3E}">
        <p14:creationId xmlns:p14="http://schemas.microsoft.com/office/powerpoint/2010/main" val="223656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890</TotalTime>
  <Words>542</Words>
  <Application>Microsoft Office PowerPoint</Application>
  <PresentationFormat>On-screen Show (4:3)</PresentationFormat>
  <Paragraphs>181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Module</vt:lpstr>
      <vt:lpstr>2_Module</vt:lpstr>
      <vt:lpstr>3_Module</vt:lpstr>
      <vt:lpstr>LIGHT DESIGN</vt:lpstr>
      <vt:lpstr>LIGHT DESIGN PROJECT</vt:lpstr>
      <vt:lpstr>RESEARCH </vt:lpstr>
      <vt:lpstr>STORM RESEARCH</vt:lpstr>
      <vt:lpstr>LIGHT NOTES</vt:lpstr>
      <vt:lpstr>LIGHT PLOT  areas 1-2-3</vt:lpstr>
      <vt:lpstr>LIGHT PLOT   areas 4-5-6</vt:lpstr>
      <vt:lpstr>LIGHT PLOT   areas 7-8-9</vt:lpstr>
      <vt:lpstr>LIGHT PLOT   all areas</vt:lpstr>
      <vt:lpstr>LIGHT PLOT EXAMPLE</vt:lpstr>
      <vt:lpstr>LIGHT PLOT- the elephant man</vt:lpstr>
      <vt:lpstr>LIGHT  FIXTURE  SYMBOLS</vt:lpstr>
      <vt:lpstr>INSTRUMENT SCHEDULE</vt:lpstr>
      <vt:lpstr>The elephant man</vt:lpstr>
      <vt:lpstr>LIGHT CUES</vt:lpstr>
      <vt:lpstr>GOBO Project</vt:lpstr>
      <vt:lpstr>GOBO EXAMPLES</vt:lpstr>
      <vt:lpstr>GOBO EXAMPLES</vt:lpstr>
      <vt:lpstr>ELEMENTS OF DESIGN</vt:lpstr>
      <vt:lpstr>PRINCIPLES OF COMPOSITION</vt:lpstr>
    </vt:vector>
  </TitlesOfParts>
  <Company>Parkway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Parkway</dc:creator>
  <cp:lastModifiedBy>Windows User</cp:lastModifiedBy>
  <cp:revision>62</cp:revision>
  <dcterms:created xsi:type="dcterms:W3CDTF">2014-03-25T16:42:25Z</dcterms:created>
  <dcterms:modified xsi:type="dcterms:W3CDTF">2014-07-02T05:56:23Z</dcterms:modified>
</cp:coreProperties>
</file>