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72" r:id="rId3"/>
    <p:sldId id="289" r:id="rId4"/>
    <p:sldId id="261" r:id="rId5"/>
    <p:sldId id="300" r:id="rId6"/>
    <p:sldId id="302" r:id="rId7"/>
    <p:sldId id="303" r:id="rId8"/>
    <p:sldId id="262" r:id="rId9"/>
    <p:sldId id="301" r:id="rId10"/>
    <p:sldId id="304" r:id="rId11"/>
    <p:sldId id="270" r:id="rId12"/>
    <p:sldId id="266" r:id="rId13"/>
    <p:sldId id="267" r:id="rId14"/>
    <p:sldId id="294" r:id="rId15"/>
    <p:sldId id="305" r:id="rId16"/>
    <p:sldId id="268" r:id="rId17"/>
    <p:sldId id="274" r:id="rId18"/>
    <p:sldId id="288" r:id="rId19"/>
    <p:sldId id="273" r:id="rId20"/>
    <p:sldId id="295" r:id="rId21"/>
    <p:sldId id="285" r:id="rId22"/>
    <p:sldId id="275" r:id="rId23"/>
    <p:sldId id="290" r:id="rId24"/>
    <p:sldId id="296" r:id="rId25"/>
    <p:sldId id="292" r:id="rId26"/>
    <p:sldId id="277" r:id="rId27"/>
    <p:sldId id="278" r:id="rId28"/>
    <p:sldId id="271" r:id="rId29"/>
    <p:sldId id="280" r:id="rId30"/>
    <p:sldId id="281" r:id="rId31"/>
    <p:sldId id="284" r:id="rId32"/>
    <p:sldId id="282" r:id="rId33"/>
    <p:sldId id="283" r:id="rId34"/>
    <p:sldId id="286"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9A9AD-D2FE-4085-BC32-CB3BE8B504AD}" type="datetimeFigureOut">
              <a:rPr lang="en-US" smtClean="0"/>
              <a:t>7/26/2015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F9825-EEFC-47CE-854B-117D87FF8624}" type="slidenum">
              <a:rPr lang="en-US" smtClean="0"/>
              <a:t>‹#›</a:t>
            </a:fld>
            <a:endParaRPr lang="en-US"/>
          </a:p>
        </p:txBody>
      </p:sp>
    </p:spTree>
    <p:extLst>
      <p:ext uri="{BB962C8B-B14F-4D97-AF65-F5344CB8AC3E}">
        <p14:creationId xmlns:p14="http://schemas.microsoft.com/office/powerpoint/2010/main" val="60815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DF9825-EEFC-47CE-854B-117D87FF8624}" type="slidenum">
              <a:rPr lang="en-US" smtClean="0"/>
              <a:t>5</a:t>
            </a:fld>
            <a:endParaRPr lang="en-US"/>
          </a:p>
        </p:txBody>
      </p:sp>
    </p:spTree>
    <p:extLst>
      <p:ext uri="{BB962C8B-B14F-4D97-AF65-F5344CB8AC3E}">
        <p14:creationId xmlns:p14="http://schemas.microsoft.com/office/powerpoint/2010/main" val="196601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7C3F878-F5E8-489B-AC8A-64F2A7E22C28}"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3F878-F5E8-489B-AC8A-64F2A7E22C28}"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3F878-F5E8-489B-AC8A-64F2A7E22C28}" type="datetimeFigureOut">
              <a:rPr lang="en-US" smtClean="0"/>
              <a:pPr/>
              <a:t>7/26/2015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3F878-F5E8-489B-AC8A-64F2A7E22C28}"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C3F878-F5E8-489B-AC8A-64F2A7E22C28}"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7C3F878-F5E8-489B-AC8A-64F2A7E22C28}" type="datetimeFigureOut">
              <a:rPr lang="en-US" smtClean="0"/>
              <a:pPr/>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C3F878-F5E8-489B-AC8A-64F2A7E22C28}"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7C3F878-F5E8-489B-AC8A-64F2A7E22C28}" type="datetimeFigureOut">
              <a:rPr lang="en-US" smtClean="0"/>
              <a:pPr/>
              <a:t>7/26/2015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651FC063-5EA9-49AF-AFAF-D68C9E82B2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7C3F878-F5E8-489B-AC8A-64F2A7E22C28}" type="datetimeFigureOut">
              <a:rPr lang="en-US" smtClean="0"/>
              <a:pPr/>
              <a:t>7/26/2015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yCByNEigEJM" TargetMode="External"/><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hyperlink" Target="http://youtu.be/TLOFI-uII3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youtu.be/KA6R1DMb-Z8"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image" Target="../media/image26.gif"/><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hyperlink" Target="https://youtu.be/80GU0ZtMKeA" TargetMode="Externa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35.JP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9.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3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hyperlink" Target="http://youtu.be/QUKDU3r6MYY"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LIGHT DESIGN</a:t>
            </a:r>
            <a:endParaRPr lang="en-US" dirty="0"/>
          </a:p>
        </p:txBody>
      </p:sp>
      <p:sp>
        <p:nvSpPr>
          <p:cNvPr id="3" name="Subtitle 2"/>
          <p:cNvSpPr>
            <a:spLocks noGrp="1"/>
          </p:cNvSpPr>
          <p:nvPr>
            <p:ph type="subTitle" idx="1"/>
          </p:nvPr>
        </p:nvSpPr>
        <p:spPr/>
        <p:txBody>
          <a:bodyPr/>
          <a:lstStyle/>
          <a:p>
            <a:r>
              <a:rPr lang="en-US" dirty="0" smtClean="0"/>
              <a:t>Technical Theatre</a:t>
            </a:r>
            <a:endParaRPr lang="en-US" dirty="0"/>
          </a:p>
        </p:txBody>
      </p:sp>
    </p:spTree>
    <p:extLst>
      <p:ext uri="{BB962C8B-B14F-4D97-AF65-F5344CB8AC3E}">
        <p14:creationId xmlns:p14="http://schemas.microsoft.com/office/powerpoint/2010/main" val="1407997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COLOR</a:t>
            </a:r>
            <a:endParaRPr lang="en-US" sz="32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1081" r="11081"/>
          <a:stretch>
            <a:fillRect/>
          </a:stretch>
        </p:blipFill>
        <p:spPr/>
      </p:pic>
      <p:sp>
        <p:nvSpPr>
          <p:cNvPr id="4" name="Text Placeholder 3"/>
          <p:cNvSpPr>
            <a:spLocks noGrp="1"/>
          </p:cNvSpPr>
          <p:nvPr>
            <p:ph type="body" sz="half" idx="2"/>
          </p:nvPr>
        </p:nvSpPr>
        <p:spPr/>
        <p:txBody>
          <a:bodyPr>
            <a:normAutofit/>
          </a:bodyPr>
          <a:lstStyle/>
          <a:p>
            <a:r>
              <a:rPr lang="en-US" sz="2400" dirty="0" smtClean="0"/>
              <a:t>A dim fuchsia gel color on the Siamese twins, gives these girls the eerie feel the director was looking for as they stood there looking out at the audience in their freak show cage.</a:t>
            </a:r>
            <a:endParaRPr lang="en-US" sz="2400" dirty="0"/>
          </a:p>
        </p:txBody>
      </p:sp>
      <p:sp>
        <p:nvSpPr>
          <p:cNvPr id="6" name="TextBox 5"/>
          <p:cNvSpPr txBox="1"/>
          <p:nvPr/>
        </p:nvSpPr>
        <p:spPr>
          <a:xfrm>
            <a:off x="6934200" y="990600"/>
            <a:ext cx="2133600" cy="381000"/>
          </a:xfrm>
          <a:prstGeom prst="rect">
            <a:avLst/>
          </a:prstGeom>
          <a:noFill/>
        </p:spPr>
        <p:txBody>
          <a:bodyPr wrap="square" rtlCol="0">
            <a:spAutoFit/>
          </a:bodyPr>
          <a:lstStyle/>
          <a:p>
            <a:r>
              <a:rPr lang="en-US" b="1" dirty="0" smtClean="0">
                <a:solidFill>
                  <a:schemeClr val="accent3">
                    <a:lumMod val="75000"/>
                  </a:schemeClr>
                </a:solidFill>
              </a:rPr>
              <a:t>The Elephant Man</a:t>
            </a:r>
            <a:endParaRPr lang="en-US" b="1" dirty="0">
              <a:solidFill>
                <a:schemeClr val="accent3">
                  <a:lumMod val="75000"/>
                </a:schemeClr>
              </a:solidFill>
            </a:endParaRPr>
          </a:p>
        </p:txBody>
      </p:sp>
    </p:spTree>
    <p:extLst>
      <p:ext uri="{BB962C8B-B14F-4D97-AF65-F5344CB8AC3E}">
        <p14:creationId xmlns:p14="http://schemas.microsoft.com/office/powerpoint/2010/main" val="338136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SAFETY</a:t>
            </a:r>
            <a:endParaRPr lang="en-US" dirty="0"/>
          </a:p>
        </p:txBody>
      </p:sp>
      <p:sp>
        <p:nvSpPr>
          <p:cNvPr id="3" name="Content Placeholder 2"/>
          <p:cNvSpPr>
            <a:spLocks noGrp="1"/>
          </p:cNvSpPr>
          <p:nvPr>
            <p:ph idx="1"/>
          </p:nvPr>
        </p:nvSpPr>
        <p:spPr/>
        <p:txBody>
          <a:bodyPr/>
          <a:lstStyle/>
          <a:p>
            <a:r>
              <a:rPr lang="en-US" dirty="0" smtClean="0"/>
              <a:t>Keep equipment in good working order</a:t>
            </a:r>
          </a:p>
          <a:p>
            <a:r>
              <a:rPr lang="en-US" dirty="0" smtClean="0"/>
              <a:t>No food or drink near light board</a:t>
            </a:r>
          </a:p>
          <a:p>
            <a:r>
              <a:rPr lang="en-US" dirty="0" smtClean="0"/>
              <a:t>Use dust cover on light board</a:t>
            </a:r>
          </a:p>
          <a:p>
            <a:r>
              <a:rPr lang="en-US" dirty="0" smtClean="0"/>
              <a:t>Never touch the lamp with fingers</a:t>
            </a:r>
          </a:p>
          <a:p>
            <a:r>
              <a:rPr lang="en-US" dirty="0" smtClean="0"/>
              <a:t>Always wear gloves when focusing </a:t>
            </a:r>
          </a:p>
          <a:p>
            <a:r>
              <a:rPr lang="en-US" dirty="0" smtClean="0"/>
              <a:t>Wear closed toed, rubber shoes</a:t>
            </a:r>
          </a:p>
          <a:p>
            <a:r>
              <a:rPr lang="en-US" dirty="0" smtClean="0"/>
              <a:t>Report wet or damp conditions</a:t>
            </a:r>
          </a:p>
          <a:p>
            <a:r>
              <a:rPr lang="en-US" dirty="0" smtClean="0"/>
              <a:t>Know where the fire extinguishers are</a:t>
            </a:r>
            <a:endParaRPr lang="en-US" dirty="0"/>
          </a:p>
        </p:txBody>
      </p:sp>
    </p:spTree>
    <p:extLst>
      <p:ext uri="{BB962C8B-B14F-4D97-AF65-F5344CB8AC3E}">
        <p14:creationId xmlns:p14="http://schemas.microsoft.com/office/powerpoint/2010/main" val="17385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0" y="1524000"/>
            <a:ext cx="4419600" cy="5334000"/>
          </a:xfrm>
        </p:spPr>
        <p:txBody>
          <a:bodyPr>
            <a:normAutofit fontScale="92500" lnSpcReduction="10000"/>
          </a:bodyPr>
          <a:lstStyle/>
          <a:p>
            <a:pPr marL="118872" indent="0">
              <a:buNone/>
            </a:pPr>
            <a:r>
              <a:rPr lang="en-US" b="1" u="sng" dirty="0"/>
              <a:t>ELLIPSOIDAL REFLECTOR SPOTLIGHT </a:t>
            </a:r>
            <a:r>
              <a:rPr lang="en-US" b="1" dirty="0"/>
              <a:t>  </a:t>
            </a:r>
            <a:r>
              <a:rPr lang="en-US" dirty="0"/>
              <a:t>(ERS</a:t>
            </a:r>
            <a:r>
              <a:rPr lang="en-US" dirty="0" smtClean="0"/>
              <a:t>)</a:t>
            </a:r>
          </a:p>
          <a:p>
            <a:pPr marL="118872" indent="0">
              <a:buNone/>
            </a:pPr>
            <a:endParaRPr lang="en-US" dirty="0"/>
          </a:p>
          <a:p>
            <a:r>
              <a:rPr lang="en-US" dirty="0"/>
              <a:t>Sizes:  6 x 9,  6 x 12,  6 x 16   (</a:t>
            </a:r>
            <a:r>
              <a:rPr lang="en-US" dirty="0" smtClean="0"/>
              <a:t>6=lens</a:t>
            </a:r>
            <a:r>
              <a:rPr lang="en-US" dirty="0"/>
              <a:t>;  9/12/16 </a:t>
            </a:r>
            <a:r>
              <a:rPr lang="en-US" dirty="0" smtClean="0"/>
              <a:t>=focal </a:t>
            </a:r>
            <a:r>
              <a:rPr lang="en-US" dirty="0" err="1"/>
              <a:t>pt</a:t>
            </a:r>
            <a:r>
              <a:rPr lang="en-US" dirty="0"/>
              <a:t>)</a:t>
            </a:r>
          </a:p>
          <a:p>
            <a:r>
              <a:rPr lang="en-US" dirty="0" smtClean="0"/>
              <a:t>Focused light</a:t>
            </a:r>
            <a:endParaRPr lang="en-US" dirty="0"/>
          </a:p>
          <a:p>
            <a:r>
              <a:rPr lang="en-US" dirty="0">
                <a:solidFill>
                  <a:srgbClr val="FF0000"/>
                </a:solidFill>
              </a:rPr>
              <a:t>Best for front light</a:t>
            </a:r>
          </a:p>
          <a:p>
            <a:r>
              <a:rPr lang="en-US" dirty="0"/>
              <a:t>Throw = </a:t>
            </a:r>
            <a:r>
              <a:rPr lang="en-US" dirty="0">
                <a:solidFill>
                  <a:srgbClr val="FF0000"/>
                </a:solidFill>
              </a:rPr>
              <a:t>long distances</a:t>
            </a:r>
          </a:p>
          <a:p>
            <a:r>
              <a:rPr lang="en-US" dirty="0"/>
              <a:t>650W - 1000W</a:t>
            </a:r>
          </a:p>
          <a:p>
            <a:r>
              <a:rPr lang="en-US" dirty="0"/>
              <a:t>(2) Plano-convex lens  =  )(</a:t>
            </a:r>
          </a:p>
          <a:p>
            <a:r>
              <a:rPr lang="en-US" dirty="0"/>
              <a:t>bench focusing on back</a:t>
            </a:r>
          </a:p>
          <a:p>
            <a:r>
              <a:rPr lang="en-US" dirty="0"/>
              <a:t>Use shutters for added </a:t>
            </a:r>
            <a:r>
              <a:rPr lang="en-US" dirty="0" smtClean="0"/>
              <a:t>focusing</a:t>
            </a:r>
          </a:p>
          <a:p>
            <a:r>
              <a:rPr lang="en-US" dirty="0" smtClean="0"/>
              <a:t>Used for </a:t>
            </a:r>
            <a:r>
              <a:rPr lang="en-US" dirty="0" smtClean="0">
                <a:solidFill>
                  <a:srgbClr val="FF0000"/>
                </a:solidFill>
              </a:rPr>
              <a:t>“specials”</a:t>
            </a:r>
            <a:endParaRPr lang="en-US" dirty="0">
              <a:solidFill>
                <a:srgbClr val="FF0000"/>
              </a:solidFill>
            </a:endParaRPr>
          </a:p>
          <a:p>
            <a:endParaRPr lang="en-US" dirty="0" smtClean="0"/>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9515" y="1096108"/>
            <a:ext cx="4424485" cy="279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86200"/>
            <a:ext cx="45016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76200" y="1447800"/>
            <a:ext cx="5638800" cy="5562600"/>
          </a:xfrm>
        </p:spPr>
        <p:txBody>
          <a:bodyPr>
            <a:normAutofit fontScale="47500" lnSpcReduction="20000"/>
          </a:bodyPr>
          <a:lstStyle/>
          <a:p>
            <a:pPr marL="118872" indent="0">
              <a:buNone/>
            </a:pPr>
            <a:r>
              <a:rPr lang="en-US" sz="5100" b="1" u="sng" dirty="0" smtClean="0"/>
              <a:t>SOURCE FOUR</a:t>
            </a:r>
          </a:p>
          <a:p>
            <a:endParaRPr lang="en-US" dirty="0"/>
          </a:p>
          <a:p>
            <a:r>
              <a:rPr lang="en-US" sz="4400" dirty="0" smtClean="0"/>
              <a:t>SIZES: 5’, 10’, 14’, 19’, 26’, 36’, 50’, 70</a:t>
            </a:r>
          </a:p>
          <a:p>
            <a:endParaRPr lang="en-US" sz="4400" dirty="0"/>
          </a:p>
          <a:p>
            <a:r>
              <a:rPr lang="en-US" sz="4400" b="1" dirty="0" smtClean="0">
                <a:solidFill>
                  <a:srgbClr val="FF0000"/>
                </a:solidFill>
              </a:rPr>
              <a:t>Directional spotlight </a:t>
            </a:r>
          </a:p>
          <a:p>
            <a:endParaRPr lang="en-US" sz="4400" dirty="0" smtClean="0"/>
          </a:p>
          <a:p>
            <a:r>
              <a:rPr lang="en-US" sz="4400" b="1" dirty="0" smtClean="0">
                <a:solidFill>
                  <a:srgbClr val="FF0000"/>
                </a:solidFill>
              </a:rPr>
              <a:t>THROW</a:t>
            </a:r>
            <a:r>
              <a:rPr lang="en-US" sz="4400" b="1" dirty="0" smtClean="0"/>
              <a:t>: </a:t>
            </a:r>
            <a:r>
              <a:rPr lang="en-US" sz="4400" dirty="0" smtClean="0"/>
              <a:t>long and short distance </a:t>
            </a:r>
          </a:p>
          <a:p>
            <a:endParaRPr lang="en-US" sz="4400" dirty="0" smtClean="0"/>
          </a:p>
          <a:p>
            <a:r>
              <a:rPr lang="en-US" sz="4400" dirty="0" smtClean="0"/>
              <a:t>LAMP: 375-750 watts </a:t>
            </a:r>
          </a:p>
          <a:p>
            <a:endParaRPr lang="en-US" sz="4400" dirty="0" smtClean="0"/>
          </a:p>
          <a:p>
            <a:r>
              <a:rPr lang="en-US" sz="4400" dirty="0" smtClean="0"/>
              <a:t>575 watt HPL equal to a 1000w lamp yet outperforms the length </a:t>
            </a:r>
          </a:p>
          <a:p>
            <a:endParaRPr lang="en-US" sz="4400" dirty="0" smtClean="0"/>
          </a:p>
          <a:p>
            <a:r>
              <a:rPr lang="en-US" sz="4400" b="1" dirty="0" smtClean="0">
                <a:solidFill>
                  <a:srgbClr val="FF0000"/>
                </a:solidFill>
              </a:rPr>
              <a:t>FOCUSING</a:t>
            </a:r>
            <a:r>
              <a:rPr lang="en-US" sz="4400" b="1" dirty="0" smtClean="0"/>
              <a:t>: </a:t>
            </a:r>
            <a:r>
              <a:rPr lang="en-US" sz="4400" dirty="0" smtClean="0"/>
              <a:t>lamp focus, rotating barrel &amp; shutter </a:t>
            </a:r>
          </a:p>
          <a:p>
            <a:endParaRPr lang="en-US" sz="4400" dirty="0" smtClean="0"/>
          </a:p>
          <a:p>
            <a:r>
              <a:rPr lang="en-US" sz="4400" dirty="0" smtClean="0"/>
              <a:t>OTHER: Gobo and Accessories Slots </a:t>
            </a:r>
          </a:p>
          <a:p>
            <a:endParaRPr lang="en-US" sz="4400" dirty="0" smtClean="0"/>
          </a:p>
          <a:p>
            <a:r>
              <a:rPr lang="en-US" sz="4400" dirty="0" smtClean="0"/>
              <a:t>Cast Aluminum Construction with bulb in back of fixture = heat escapes out the back = SAFER</a:t>
            </a:r>
            <a:endParaRPr lang="en-US" sz="44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41202" y="1981200"/>
            <a:ext cx="3802798" cy="431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84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down)">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wipe(down)">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wipe(down)">
                                      <p:cBhvr>
                                        <p:cTn id="37" dur="500"/>
                                        <p:tgtEl>
                                          <p:spTgt spid="3">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16" end="16"/>
                                            </p:txEl>
                                          </p:spTgt>
                                        </p:tgtEl>
                                        <p:attrNameLst>
                                          <p:attrName>style.visibility</p:attrName>
                                        </p:attrNameLst>
                                      </p:cBhvr>
                                      <p:to>
                                        <p:strVal val="visible"/>
                                      </p:to>
                                    </p:set>
                                    <p:animEffect transition="in" filter="wipe(down)">
                                      <p:cBhvr>
                                        <p:cTn id="4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Diviners – </a:t>
            </a:r>
            <a:r>
              <a:rPr lang="en-US" sz="3600" dirty="0" smtClean="0"/>
              <a:t>unfocused “specials”</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371600"/>
            <a:ext cx="9144001" cy="5486400"/>
          </a:xfrm>
          <a:prstGeom prst="rect">
            <a:avLst/>
          </a:prstGeom>
        </p:spPr>
      </p:pic>
    </p:spTree>
    <p:extLst>
      <p:ext uri="{BB962C8B-B14F-4D97-AF65-F5344CB8AC3E}">
        <p14:creationId xmlns:p14="http://schemas.microsoft.com/office/powerpoint/2010/main" val="1435097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SPECIALS</a:t>
            </a:r>
            <a:endParaRPr lang="en-US" sz="32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1241" r="11241"/>
          <a:stretch>
            <a:fillRect/>
          </a:stretch>
        </p:blipFill>
        <p:spPr/>
      </p:pic>
      <p:sp>
        <p:nvSpPr>
          <p:cNvPr id="4" name="Text Placeholder 3"/>
          <p:cNvSpPr>
            <a:spLocks noGrp="1"/>
          </p:cNvSpPr>
          <p:nvPr>
            <p:ph type="body" sz="half" idx="2"/>
          </p:nvPr>
        </p:nvSpPr>
        <p:spPr>
          <a:xfrm>
            <a:off x="228600" y="1752600"/>
            <a:ext cx="2468880" cy="4572000"/>
          </a:xfrm>
        </p:spPr>
        <p:txBody>
          <a:bodyPr>
            <a:noAutofit/>
          </a:bodyPr>
          <a:lstStyle/>
          <a:p>
            <a:r>
              <a:rPr lang="en-US" sz="2400" dirty="0" smtClean="0"/>
              <a:t>General Lighting was used in this show, however, at the end, the lights slowly faded out except for one SPECIAL that was left on the two here.  The final moment of the play just before she dies in his arms.</a:t>
            </a:r>
            <a:endParaRPr lang="en-US" sz="2400" dirty="0"/>
          </a:p>
        </p:txBody>
      </p:sp>
      <p:sp>
        <p:nvSpPr>
          <p:cNvPr id="6" name="TextBox 5"/>
          <p:cNvSpPr txBox="1"/>
          <p:nvPr/>
        </p:nvSpPr>
        <p:spPr>
          <a:xfrm>
            <a:off x="5943600" y="914400"/>
            <a:ext cx="3048000" cy="381000"/>
          </a:xfrm>
          <a:prstGeom prst="rect">
            <a:avLst/>
          </a:prstGeom>
          <a:noFill/>
        </p:spPr>
        <p:txBody>
          <a:bodyPr wrap="square" rtlCol="0">
            <a:spAutoFit/>
          </a:bodyPr>
          <a:lstStyle/>
          <a:p>
            <a:r>
              <a:rPr lang="en-US" b="1" dirty="0" smtClean="0">
                <a:solidFill>
                  <a:schemeClr val="bg1">
                    <a:lumMod val="75000"/>
                  </a:schemeClr>
                </a:solidFill>
              </a:rPr>
              <a:t>The House of Blue Leaves</a:t>
            </a:r>
            <a:endParaRPr lang="en-US" b="1" dirty="0">
              <a:solidFill>
                <a:schemeClr val="bg1">
                  <a:lumMod val="75000"/>
                </a:schemeClr>
              </a:solidFill>
            </a:endParaRPr>
          </a:p>
        </p:txBody>
      </p:sp>
    </p:spTree>
    <p:extLst>
      <p:ext uri="{BB962C8B-B14F-4D97-AF65-F5344CB8AC3E}">
        <p14:creationId xmlns:p14="http://schemas.microsoft.com/office/powerpoint/2010/main" val="1131177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33800" y="2819401"/>
            <a:ext cx="4038600" cy="40385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Fresn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33400"/>
            <a:ext cx="2760472" cy="2895600"/>
          </a:xfrm>
          <a:prstGeom prst="rect">
            <a:avLst/>
          </a:prstGeom>
        </p:spPr>
      </p:pic>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152400" y="1676400"/>
            <a:ext cx="3810000" cy="4648200"/>
          </a:xfrm>
        </p:spPr>
        <p:txBody>
          <a:bodyPr>
            <a:normAutofit/>
          </a:bodyPr>
          <a:lstStyle/>
          <a:p>
            <a:pPr marL="118872" indent="0">
              <a:buNone/>
            </a:pPr>
            <a:r>
              <a:rPr lang="en-US" b="1" u="sng" dirty="0" smtClean="0"/>
              <a:t>FRESNEL</a:t>
            </a:r>
          </a:p>
          <a:p>
            <a:endParaRPr lang="en-US" dirty="0"/>
          </a:p>
          <a:p>
            <a:r>
              <a:rPr lang="en-US" dirty="0"/>
              <a:t>Sizes:  6”,  10”,  12”  </a:t>
            </a:r>
            <a:endParaRPr lang="en-US" dirty="0" smtClean="0"/>
          </a:p>
          <a:p>
            <a:pPr marL="118872" indent="0">
              <a:buNone/>
            </a:pPr>
            <a:r>
              <a:rPr lang="en-US" dirty="0" smtClean="0"/>
              <a:t> = </a:t>
            </a:r>
            <a:r>
              <a:rPr lang="en-US" dirty="0"/>
              <a:t>(diameter of lens</a:t>
            </a:r>
            <a:r>
              <a:rPr lang="en-US" dirty="0" smtClean="0"/>
              <a:t>)</a:t>
            </a:r>
            <a:endParaRPr lang="en-US" dirty="0"/>
          </a:p>
          <a:p>
            <a:r>
              <a:rPr lang="en-US" dirty="0"/>
              <a:t>Soft Light (general)</a:t>
            </a:r>
          </a:p>
          <a:p>
            <a:r>
              <a:rPr lang="en-US" dirty="0"/>
              <a:t>Best for </a:t>
            </a:r>
            <a:r>
              <a:rPr lang="en-US" dirty="0" smtClean="0">
                <a:solidFill>
                  <a:srgbClr val="FF0000"/>
                </a:solidFill>
              </a:rPr>
              <a:t>front (fill light) </a:t>
            </a:r>
            <a:r>
              <a:rPr lang="en-US" dirty="0"/>
              <a:t>and </a:t>
            </a:r>
            <a:r>
              <a:rPr lang="en-US" dirty="0">
                <a:solidFill>
                  <a:srgbClr val="FF0000"/>
                </a:solidFill>
              </a:rPr>
              <a:t>back light </a:t>
            </a:r>
          </a:p>
          <a:p>
            <a:r>
              <a:rPr lang="en-US" dirty="0">
                <a:solidFill>
                  <a:srgbClr val="FF0000"/>
                </a:solidFill>
              </a:rPr>
              <a:t>Throw </a:t>
            </a:r>
            <a:r>
              <a:rPr lang="en-US" dirty="0"/>
              <a:t>= short distance only</a:t>
            </a:r>
          </a:p>
          <a:p>
            <a:endParaRPr lang="en-US" dirty="0"/>
          </a:p>
        </p:txBody>
      </p:sp>
    </p:spTree>
    <p:extLst>
      <p:ext uri="{BB962C8B-B14F-4D97-AF65-F5344CB8AC3E}">
        <p14:creationId xmlns:p14="http://schemas.microsoft.com/office/powerpoint/2010/main" val="9169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152400" y="1600200"/>
            <a:ext cx="4038600" cy="4623816"/>
          </a:xfrm>
        </p:spPr>
        <p:txBody>
          <a:bodyPr>
            <a:normAutofit fontScale="85000" lnSpcReduction="10000"/>
          </a:bodyPr>
          <a:lstStyle/>
          <a:p>
            <a:pPr marL="118872" indent="0">
              <a:buNone/>
            </a:pPr>
            <a:r>
              <a:rPr lang="en-US" b="1" dirty="0" smtClean="0"/>
              <a:t>SCOOP</a:t>
            </a:r>
          </a:p>
          <a:p>
            <a:pPr marL="118872" indent="0">
              <a:buNone/>
            </a:pPr>
            <a:endParaRPr lang="en-US" b="1" dirty="0" smtClean="0"/>
          </a:p>
          <a:p>
            <a:r>
              <a:rPr lang="en-US" dirty="0" smtClean="0"/>
              <a:t>SIZE</a:t>
            </a:r>
            <a:r>
              <a:rPr lang="en-US" dirty="0"/>
              <a:t>: 10” 14” 16” 18” </a:t>
            </a:r>
          </a:p>
          <a:p>
            <a:r>
              <a:rPr lang="en-US" dirty="0" smtClean="0"/>
              <a:t>PURPOSE</a:t>
            </a:r>
            <a:r>
              <a:rPr lang="en-US" dirty="0"/>
              <a:t>: </a:t>
            </a:r>
            <a:r>
              <a:rPr lang="en-US" dirty="0">
                <a:solidFill>
                  <a:srgbClr val="FF0000"/>
                </a:solidFill>
              </a:rPr>
              <a:t>multi-purpose </a:t>
            </a:r>
            <a:r>
              <a:rPr lang="en-US" dirty="0" smtClean="0">
                <a:solidFill>
                  <a:srgbClr val="FF0000"/>
                </a:solidFill>
              </a:rPr>
              <a:t>reflector floodlight </a:t>
            </a:r>
            <a:endParaRPr lang="en-US" dirty="0">
              <a:solidFill>
                <a:srgbClr val="FF0000"/>
              </a:solidFill>
            </a:endParaRPr>
          </a:p>
          <a:p>
            <a:r>
              <a:rPr lang="en-US" dirty="0"/>
              <a:t>U</a:t>
            </a:r>
            <a:r>
              <a:rPr lang="en-US" dirty="0" smtClean="0"/>
              <a:t>sed </a:t>
            </a:r>
            <a:r>
              <a:rPr lang="en-US" dirty="0"/>
              <a:t>in theatre and </a:t>
            </a:r>
            <a:r>
              <a:rPr lang="en-US" dirty="0" smtClean="0"/>
              <a:t>TV as </a:t>
            </a:r>
            <a:r>
              <a:rPr lang="en-US" dirty="0"/>
              <a:t>a flood light where space limitation is a factor. </a:t>
            </a:r>
            <a:endParaRPr lang="en-US" dirty="0" smtClean="0"/>
          </a:p>
          <a:p>
            <a:r>
              <a:rPr lang="en-US" dirty="0" smtClean="0"/>
              <a:t>Ideal for </a:t>
            </a:r>
            <a:r>
              <a:rPr lang="en-US" dirty="0" smtClean="0">
                <a:solidFill>
                  <a:srgbClr val="FF0000"/>
                </a:solidFill>
              </a:rPr>
              <a:t>set hallways </a:t>
            </a:r>
            <a:r>
              <a:rPr lang="en-US" dirty="0">
                <a:solidFill>
                  <a:srgbClr val="FF0000"/>
                </a:solidFill>
              </a:rPr>
              <a:t>and window backings </a:t>
            </a:r>
            <a:r>
              <a:rPr lang="en-US" dirty="0"/>
              <a:t>where color blending and smooth even </a:t>
            </a:r>
            <a:r>
              <a:rPr lang="en-US" dirty="0" smtClean="0"/>
              <a:t>washes </a:t>
            </a:r>
            <a:r>
              <a:rPr lang="en-US" dirty="0"/>
              <a:t>of light are required.</a:t>
            </a:r>
          </a:p>
        </p:txBody>
      </p:sp>
      <p:sp>
        <p:nvSpPr>
          <p:cNvPr id="4" name="Content Placeholder 3"/>
          <p:cNvSpPr>
            <a:spLocks noGrp="1"/>
          </p:cNvSpPr>
          <p:nvPr>
            <p:ph sz="half" idx="2"/>
          </p:nvPr>
        </p:nvSpPr>
        <p:spPr>
          <a:xfrm>
            <a:off x="4648200" y="1676400"/>
            <a:ext cx="4038600" cy="4623816"/>
          </a:xfrm>
        </p:spPr>
        <p:txBody>
          <a:bodyPr>
            <a:normAutofit fontScale="85000" lnSpcReduction="10000"/>
          </a:bodyPr>
          <a:lstStyle/>
          <a:p>
            <a:pPr marL="118872" indent="0">
              <a:buNone/>
            </a:pPr>
            <a:r>
              <a:rPr lang="en-US" b="1" dirty="0" smtClean="0"/>
              <a:t>PAR CAN</a:t>
            </a:r>
          </a:p>
          <a:p>
            <a:pPr marL="118872" indent="0">
              <a:buNone/>
            </a:pPr>
            <a:endParaRPr lang="en-US" b="1" dirty="0" smtClean="0"/>
          </a:p>
          <a:p>
            <a:r>
              <a:rPr lang="en-US" dirty="0" smtClean="0">
                <a:solidFill>
                  <a:srgbClr val="FF0000"/>
                </a:solidFill>
              </a:rPr>
              <a:t>Fill light</a:t>
            </a:r>
            <a:r>
              <a:rPr lang="en-US" dirty="0" smtClean="0"/>
              <a:t> – best for “filling” a space with light</a:t>
            </a:r>
          </a:p>
          <a:p>
            <a:r>
              <a:rPr lang="en-US" dirty="0" smtClean="0"/>
              <a:t>Non directional</a:t>
            </a:r>
          </a:p>
          <a:p>
            <a:r>
              <a:rPr lang="en-US" dirty="0" smtClean="0"/>
              <a:t>Can be gelled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863" y="3854450"/>
            <a:ext cx="2548792" cy="25487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886200"/>
            <a:ext cx="2485292" cy="2485292"/>
          </a:xfrm>
          <a:prstGeom prst="rect">
            <a:avLst/>
          </a:prstGeom>
        </p:spPr>
      </p:pic>
    </p:spTree>
    <p:extLst>
      <p:ext uri="{BB962C8B-B14F-4D97-AF65-F5344CB8AC3E}">
        <p14:creationId xmlns:p14="http://schemas.microsoft.com/office/powerpoint/2010/main" val="90350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304800" y="1752600"/>
            <a:ext cx="4876800" cy="4855464"/>
          </a:xfrm>
        </p:spPr>
        <p:txBody>
          <a:bodyPr>
            <a:normAutofit lnSpcReduction="10000"/>
          </a:bodyPr>
          <a:lstStyle/>
          <a:p>
            <a:pPr marL="118872" indent="0">
              <a:buNone/>
            </a:pPr>
            <a:r>
              <a:rPr lang="en-US" b="1" dirty="0" smtClean="0"/>
              <a:t>INTELLIGENT LIGHTING</a:t>
            </a:r>
          </a:p>
          <a:p>
            <a:pPr marL="118872" indent="0">
              <a:buNone/>
            </a:pPr>
            <a:endParaRPr lang="en-US" sz="1200" b="1" dirty="0" smtClean="0"/>
          </a:p>
          <a:p>
            <a:r>
              <a:rPr lang="en-US" i="1" dirty="0" smtClean="0"/>
              <a:t>(automated lighting, moving lights, moving heads)</a:t>
            </a:r>
          </a:p>
          <a:p>
            <a:endParaRPr lang="en-US" i="1" dirty="0" smtClean="0"/>
          </a:p>
          <a:p>
            <a:r>
              <a:rPr lang="en-US" dirty="0" smtClean="0"/>
              <a:t>Lights that are automated </a:t>
            </a:r>
            <a:r>
              <a:rPr lang="en-US" dirty="0"/>
              <a:t>or </a:t>
            </a:r>
            <a:r>
              <a:rPr lang="en-US" dirty="0" smtClean="0"/>
              <a:t>have mechanical abilities</a:t>
            </a:r>
          </a:p>
          <a:p>
            <a:endParaRPr lang="en-US" dirty="0" smtClean="0"/>
          </a:p>
          <a:p>
            <a:r>
              <a:rPr lang="en-US" dirty="0" smtClean="0"/>
              <a:t>“Intelligence” really lies </a:t>
            </a:r>
            <a:r>
              <a:rPr lang="en-US" dirty="0"/>
              <a:t>with the </a:t>
            </a:r>
            <a:r>
              <a:rPr lang="en-US" dirty="0" smtClean="0"/>
              <a:t>programmer/operator </a:t>
            </a:r>
            <a:r>
              <a:rPr lang="en-US" dirty="0"/>
              <a:t>of the show rather than the </a:t>
            </a:r>
            <a:r>
              <a:rPr lang="en-US" dirty="0" smtClean="0"/>
              <a:t>instruments</a:t>
            </a:r>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1676400"/>
            <a:ext cx="3124200" cy="3082728"/>
          </a:xfrm>
        </p:spPr>
      </p:pic>
      <p:sp>
        <p:nvSpPr>
          <p:cNvPr id="6" name="TextBox 5"/>
          <p:cNvSpPr txBox="1"/>
          <p:nvPr/>
        </p:nvSpPr>
        <p:spPr>
          <a:xfrm>
            <a:off x="5410200" y="5105400"/>
            <a:ext cx="3352800" cy="1200329"/>
          </a:xfrm>
          <a:prstGeom prst="rect">
            <a:avLst/>
          </a:prstGeom>
          <a:noFill/>
        </p:spPr>
        <p:txBody>
          <a:bodyPr wrap="square" rtlCol="0">
            <a:spAutoFit/>
          </a:bodyPr>
          <a:lstStyle/>
          <a:p>
            <a:r>
              <a:rPr lang="en-US" dirty="0">
                <a:hlinkClick r:id="rId3"/>
              </a:rPr>
              <a:t>http://</a:t>
            </a:r>
            <a:r>
              <a:rPr lang="en-US" dirty="0" smtClean="0">
                <a:hlinkClick r:id="rId3"/>
              </a:rPr>
              <a:t>youtu.be/yCByNEigEJM</a:t>
            </a:r>
            <a:endParaRPr lang="en-US" dirty="0" smtClean="0"/>
          </a:p>
          <a:p>
            <a:endParaRPr lang="en-US" dirty="0" smtClean="0"/>
          </a:p>
          <a:p>
            <a:r>
              <a:rPr lang="en-US" dirty="0">
                <a:hlinkClick r:id="rId4"/>
              </a:rPr>
              <a:t>http://</a:t>
            </a:r>
            <a:r>
              <a:rPr lang="en-US" dirty="0" smtClean="0">
                <a:hlinkClick r:id="rId4"/>
              </a:rPr>
              <a:t>youtu.be/TLOFI-uII3w</a:t>
            </a:r>
            <a:endParaRPr lang="en-US" dirty="0" smtClean="0"/>
          </a:p>
          <a:p>
            <a:endParaRPr lang="en-US" dirty="0"/>
          </a:p>
        </p:txBody>
      </p:sp>
    </p:spTree>
    <p:extLst>
      <p:ext uri="{BB962C8B-B14F-4D97-AF65-F5344CB8AC3E}">
        <p14:creationId xmlns:p14="http://schemas.microsoft.com/office/powerpoint/2010/main" val="356696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513038" y="1650492"/>
            <a:ext cx="4038600" cy="4623816"/>
          </a:xfrm>
        </p:spPr>
        <p:txBody>
          <a:bodyPr>
            <a:normAutofit/>
          </a:bodyPr>
          <a:lstStyle/>
          <a:p>
            <a:pPr marL="118872" indent="0">
              <a:buNone/>
            </a:pPr>
            <a:r>
              <a:rPr lang="en-US" b="1" dirty="0" smtClean="0"/>
              <a:t>STRIP LIGHT</a:t>
            </a:r>
          </a:p>
          <a:p>
            <a:r>
              <a:rPr lang="en-US" sz="2400" b="1" dirty="0" smtClean="0"/>
              <a:t>3 or 5 circuit lights which projects different colors individually or together</a:t>
            </a:r>
          </a:p>
          <a:p>
            <a:r>
              <a:rPr lang="en-US" sz="2400" b="1" dirty="0" smtClean="0"/>
              <a:t>Stationary or hung</a:t>
            </a:r>
          </a:p>
          <a:p>
            <a:endParaRPr lang="en-US" sz="2400" b="1" dirty="0"/>
          </a:p>
          <a:p>
            <a:endParaRPr lang="en-US" sz="2400" b="1" dirty="0"/>
          </a:p>
        </p:txBody>
      </p:sp>
      <p:sp>
        <p:nvSpPr>
          <p:cNvPr id="4" name="Content Placeholder 3"/>
          <p:cNvSpPr>
            <a:spLocks noGrp="1"/>
          </p:cNvSpPr>
          <p:nvPr>
            <p:ph sz="half" idx="2"/>
          </p:nvPr>
        </p:nvSpPr>
        <p:spPr>
          <a:xfrm>
            <a:off x="4495800" y="1600200"/>
            <a:ext cx="4495800" cy="4797552"/>
          </a:xfrm>
        </p:spPr>
        <p:txBody>
          <a:bodyPr>
            <a:normAutofit/>
          </a:bodyPr>
          <a:lstStyle/>
          <a:p>
            <a:pPr marL="118872" indent="0">
              <a:buNone/>
            </a:pPr>
            <a:r>
              <a:rPr lang="en-US" b="1" dirty="0" smtClean="0"/>
              <a:t>LED STRIPS</a:t>
            </a:r>
          </a:p>
          <a:p>
            <a:r>
              <a:rPr lang="en-US" sz="2400" b="1" dirty="0" err="1" smtClean="0"/>
              <a:t>Cyc</a:t>
            </a:r>
            <a:r>
              <a:rPr lang="en-US" sz="2400" b="1" dirty="0" smtClean="0"/>
              <a:t> wash </a:t>
            </a:r>
            <a:r>
              <a:rPr lang="en-US" sz="2400" b="1" dirty="0"/>
              <a:t>with 144 calibrated red, green, blue, white and </a:t>
            </a:r>
            <a:r>
              <a:rPr lang="en-US" sz="2400" b="1" dirty="0" smtClean="0"/>
              <a:t>amber </a:t>
            </a:r>
            <a:r>
              <a:rPr lang="en-US" sz="2400" b="1" dirty="0"/>
              <a:t>LEDs </a:t>
            </a:r>
            <a:endParaRPr lang="en-US" sz="2400" b="1" dirty="0" smtClean="0"/>
          </a:p>
          <a:p>
            <a:r>
              <a:rPr lang="en-US" sz="2400" b="1" dirty="0" smtClean="0"/>
              <a:t>Covers </a:t>
            </a:r>
            <a:r>
              <a:rPr lang="en-US" sz="2400" b="1" dirty="0"/>
              <a:t>long throws smoothly and evenly</a:t>
            </a:r>
            <a:r>
              <a:rPr lang="en-US" sz="2400" b="1" dirty="0" smtClean="0"/>
              <a:t>.</a:t>
            </a:r>
          </a:p>
          <a:p>
            <a:pPr marL="118872" indent="0">
              <a:buNone/>
            </a:pPr>
            <a:endParaRPr lang="en-US" b="1" dirty="0" smtClean="0"/>
          </a:p>
          <a:p>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86200"/>
            <a:ext cx="4423856" cy="26395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962400"/>
            <a:ext cx="4191000" cy="2828778"/>
          </a:xfrm>
          <a:prstGeom prst="rect">
            <a:avLst/>
          </a:prstGeom>
        </p:spPr>
      </p:pic>
    </p:spTree>
    <p:extLst>
      <p:ext uri="{BB962C8B-B14F-4D97-AF65-F5344CB8AC3E}">
        <p14:creationId xmlns:p14="http://schemas.microsoft.com/office/powerpoint/2010/main" val="4119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DESIGN</a:t>
            </a:r>
            <a:endParaRPr lang="en-US" dirty="0"/>
          </a:p>
        </p:txBody>
      </p:sp>
      <p:sp>
        <p:nvSpPr>
          <p:cNvPr id="3" name="Content Placeholder 2"/>
          <p:cNvSpPr>
            <a:spLocks noGrp="1"/>
          </p:cNvSpPr>
          <p:nvPr>
            <p:ph sz="half" idx="1"/>
          </p:nvPr>
        </p:nvSpPr>
        <p:spPr>
          <a:xfrm>
            <a:off x="457200" y="1773936"/>
            <a:ext cx="4038600" cy="4855464"/>
          </a:xfrm>
        </p:spPr>
        <p:txBody>
          <a:bodyPr>
            <a:normAutofit/>
          </a:bodyPr>
          <a:lstStyle/>
          <a:p>
            <a:pPr marL="118872" indent="0">
              <a:buNone/>
            </a:pPr>
            <a:r>
              <a:rPr lang="en-US" sz="3200" b="1" u="sng" dirty="0"/>
              <a:t>Purpose of Light Design:  </a:t>
            </a:r>
          </a:p>
          <a:p>
            <a:pPr marL="118872" indent="0">
              <a:buNone/>
            </a:pPr>
            <a:r>
              <a:rPr lang="en-US" dirty="0"/>
              <a:t>to engage the audience through the use of </a:t>
            </a:r>
          </a:p>
          <a:p>
            <a:r>
              <a:rPr lang="en-US" dirty="0" smtClean="0">
                <a:solidFill>
                  <a:srgbClr val="FF0000"/>
                </a:solidFill>
              </a:rPr>
              <a:t>Color</a:t>
            </a:r>
            <a:endParaRPr lang="en-US" dirty="0">
              <a:solidFill>
                <a:srgbClr val="FF0000"/>
              </a:solidFill>
            </a:endParaRPr>
          </a:p>
          <a:p>
            <a:r>
              <a:rPr lang="en-US" dirty="0">
                <a:solidFill>
                  <a:srgbClr val="FF0000"/>
                </a:solidFill>
              </a:rPr>
              <a:t>Texture</a:t>
            </a:r>
          </a:p>
          <a:p>
            <a:r>
              <a:rPr lang="en-US" dirty="0">
                <a:solidFill>
                  <a:srgbClr val="FF0000"/>
                </a:solidFill>
              </a:rPr>
              <a:t>Mood</a:t>
            </a:r>
          </a:p>
          <a:p>
            <a:r>
              <a:rPr lang="en-US" dirty="0" smtClean="0">
                <a:solidFill>
                  <a:srgbClr val="FF0000"/>
                </a:solidFill>
              </a:rPr>
              <a:t>Energy</a:t>
            </a:r>
          </a:p>
          <a:p>
            <a:endParaRPr lang="en-US" dirty="0">
              <a:solidFill>
                <a:srgbClr val="FF0000"/>
              </a:solidFill>
            </a:endParaRPr>
          </a:p>
          <a:p>
            <a:pPr marL="118872" indent="0">
              <a:buNone/>
            </a:pPr>
            <a:r>
              <a:rPr lang="en-US" sz="2000" i="1" dirty="0" smtClean="0">
                <a:solidFill>
                  <a:srgbClr val="0000FF"/>
                </a:solidFill>
              </a:rPr>
              <a:t>Cell Block Tango” – Chicago</a:t>
            </a:r>
          </a:p>
          <a:p>
            <a:pPr marL="118872" indent="0">
              <a:buNone/>
            </a:pPr>
            <a:r>
              <a:rPr lang="en-US" sz="2000" i="1" dirty="0">
                <a:solidFill>
                  <a:srgbClr val="0000FF"/>
                </a:solidFill>
                <a:hlinkClick r:id="rId2"/>
              </a:rPr>
              <a:t>http://</a:t>
            </a:r>
            <a:r>
              <a:rPr lang="en-US" sz="2000" i="1" dirty="0" smtClean="0">
                <a:solidFill>
                  <a:srgbClr val="0000FF"/>
                </a:solidFill>
                <a:hlinkClick r:id="rId2"/>
              </a:rPr>
              <a:t>youtu.be/KA6R1DMb-Z8</a:t>
            </a:r>
            <a:endParaRPr lang="en-US" sz="2000" i="1" dirty="0" smtClean="0">
              <a:solidFill>
                <a:srgbClr val="0000FF"/>
              </a:solidFill>
            </a:endParaRPr>
          </a:p>
          <a:p>
            <a:pPr marL="118872" indent="0">
              <a:buNone/>
            </a:pPr>
            <a:endParaRPr lang="en-US" sz="2000" i="1" dirty="0" smtClean="0">
              <a:solidFill>
                <a:srgbClr val="0000FF"/>
              </a:solidFill>
            </a:endParaRPr>
          </a:p>
          <a:p>
            <a:pPr marL="118872" indent="0">
              <a:buNone/>
            </a:pPr>
            <a:endParaRPr lang="en-US" sz="2000" i="1" dirty="0" smtClean="0">
              <a:solidFill>
                <a:srgbClr val="0000FF"/>
              </a:solidFill>
            </a:endParaRPr>
          </a:p>
          <a:p>
            <a:pPr marL="118872" indent="0">
              <a:buNone/>
            </a:pPr>
            <a:endParaRPr lang="en-US" i="1" dirty="0" smtClean="0">
              <a:solidFill>
                <a:srgbClr val="0000FF"/>
              </a:solidFill>
            </a:endParaRPr>
          </a:p>
          <a:p>
            <a:pPr marL="118872" indent="0">
              <a:buNone/>
            </a:pPr>
            <a:endParaRPr lang="en-US" i="1" dirty="0" smtClean="0">
              <a:solidFill>
                <a:srgbClr val="0000FF"/>
              </a:solidFill>
            </a:endParaRPr>
          </a:p>
          <a:p>
            <a:pPr marL="118872" indent="0">
              <a:buNone/>
            </a:pPr>
            <a:endParaRPr lang="en-US" i="1" dirty="0" smtClean="0">
              <a:solidFill>
                <a:srgbClr val="0000FF"/>
              </a:solidFill>
            </a:endParaRPr>
          </a:p>
          <a:p>
            <a:pPr marL="118872" indent="0">
              <a:buNone/>
            </a:pPr>
            <a:endParaRPr lang="en-US" i="1" dirty="0">
              <a:solidFill>
                <a:srgbClr val="0000FF"/>
              </a:solidFill>
            </a:endParaRPr>
          </a:p>
          <a:p>
            <a:endParaRPr lang="en-US" dirty="0"/>
          </a:p>
        </p:txBody>
      </p:sp>
      <p:sp>
        <p:nvSpPr>
          <p:cNvPr id="4" name="Content Placeholder 3"/>
          <p:cNvSpPr>
            <a:spLocks noGrp="1"/>
          </p:cNvSpPr>
          <p:nvPr>
            <p:ph sz="half" idx="2"/>
          </p:nvPr>
        </p:nvSpPr>
        <p:spPr/>
        <p:txBody>
          <a:bodyPr>
            <a:normAutofit/>
          </a:bodyPr>
          <a:lstStyle/>
          <a:p>
            <a:r>
              <a:rPr lang="en-US" dirty="0"/>
              <a:t>Light directs an </a:t>
            </a:r>
            <a:r>
              <a:rPr lang="en-US" dirty="0" smtClean="0"/>
              <a:t>audience’s FOCUS</a:t>
            </a:r>
            <a:endParaRPr lang="en-US" dirty="0"/>
          </a:p>
          <a:p>
            <a:r>
              <a:rPr lang="en-US" dirty="0"/>
              <a:t>Lights allow the actors, </a:t>
            </a:r>
            <a:r>
              <a:rPr lang="en-US" dirty="0" smtClean="0"/>
              <a:t>action and artistic elements to </a:t>
            </a:r>
            <a:r>
              <a:rPr lang="en-US" dirty="0"/>
              <a:t>be seen</a:t>
            </a:r>
          </a:p>
          <a:p>
            <a:r>
              <a:rPr lang="en-US" dirty="0"/>
              <a:t>Used for more than practical lighting</a:t>
            </a:r>
            <a:r>
              <a:rPr lang="en-US" dirty="0" smtClean="0"/>
              <a:t>.</a:t>
            </a:r>
          </a:p>
          <a:p>
            <a:r>
              <a:rPr lang="en-US" dirty="0" smtClean="0"/>
              <a:t>Est. setting and mood</a:t>
            </a:r>
          </a:p>
          <a:p>
            <a:r>
              <a:rPr lang="en-US" dirty="0" smtClean="0"/>
              <a:t>Est. emotional energy of characters</a:t>
            </a:r>
            <a:endParaRPr lang="en-US" dirty="0"/>
          </a:p>
          <a:p>
            <a:endParaRPr lang="en-US" dirty="0"/>
          </a:p>
        </p:txBody>
      </p:sp>
    </p:spTree>
    <p:extLst>
      <p:ext uri="{BB962C8B-B14F-4D97-AF65-F5344CB8AC3E}">
        <p14:creationId xmlns:p14="http://schemas.microsoft.com/office/powerpoint/2010/main" val="201829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barn(inVertical)">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barn(inVertical)">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barn(inVertical)">
                                      <p:cBhvr>
                                        <p:cTn id="49" dur="500"/>
                                        <p:tgtEl>
                                          <p:spTgt spid="4">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barn(inVertical)">
                                      <p:cBhvr>
                                        <p:cTn id="54" dur="500"/>
                                        <p:tgtEl>
                                          <p:spTgt spid="4">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barn(inVertical)">
                                      <p:cBhvr>
                                        <p:cTn id="5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Diviners – LED </a:t>
            </a:r>
            <a:r>
              <a:rPr lang="en-US" sz="2800" b="1" dirty="0" err="1" smtClean="0"/>
              <a:t>Cyc</a:t>
            </a:r>
            <a:r>
              <a:rPr lang="en-US" sz="2800" b="1" dirty="0" smtClean="0"/>
              <a:t> Lights</a:t>
            </a:r>
            <a:endParaRPr lang="en-US" sz="28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1" y="-86826"/>
            <a:ext cx="5867400" cy="38718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910" y="3131127"/>
            <a:ext cx="4122231" cy="5533459"/>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438399"/>
            <a:ext cx="3976256" cy="5533459"/>
          </a:xfrm>
          <a:prstGeom prst="rect">
            <a:avLst/>
          </a:prstGeom>
        </p:spPr>
      </p:pic>
    </p:spTree>
    <p:extLst>
      <p:ext uri="{BB962C8B-B14F-4D97-AF65-F5344CB8AC3E}">
        <p14:creationId xmlns:p14="http://schemas.microsoft.com/office/powerpoint/2010/main" val="1017992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457200" y="1773936"/>
            <a:ext cx="4419600" cy="4623816"/>
          </a:xfrm>
        </p:spPr>
        <p:txBody>
          <a:bodyPr>
            <a:normAutofit/>
          </a:bodyPr>
          <a:lstStyle/>
          <a:p>
            <a:pPr marL="118872" indent="0">
              <a:buNone/>
            </a:pPr>
            <a:r>
              <a:rPr lang="en-US" b="1" u="sng" dirty="0" smtClean="0"/>
              <a:t>FOLLOW SPOT</a:t>
            </a:r>
          </a:p>
          <a:p>
            <a:pPr marL="118872" indent="0">
              <a:buNone/>
            </a:pPr>
            <a:endParaRPr lang="en-US" dirty="0" smtClean="0"/>
          </a:p>
          <a:p>
            <a:r>
              <a:rPr lang="en-US" dirty="0" smtClean="0"/>
              <a:t>Used where </a:t>
            </a:r>
            <a:r>
              <a:rPr lang="en-US" dirty="0"/>
              <a:t>manual control of </a:t>
            </a:r>
            <a:r>
              <a:rPr lang="en-US" dirty="0" smtClean="0"/>
              <a:t>an </a:t>
            </a:r>
            <a:r>
              <a:rPr lang="en-US" dirty="0"/>
              <a:t>intense lighting beam is required to </a:t>
            </a:r>
            <a:r>
              <a:rPr lang="en-US" dirty="0" smtClean="0"/>
              <a:t>“follow” </a:t>
            </a:r>
            <a:r>
              <a:rPr lang="en-US" dirty="0"/>
              <a:t>a performer </a:t>
            </a:r>
          </a:p>
          <a:p>
            <a:r>
              <a:rPr lang="en-US" dirty="0"/>
              <a:t>V</a:t>
            </a:r>
            <a:r>
              <a:rPr lang="en-US" dirty="0" smtClean="0"/>
              <a:t>ary </a:t>
            </a:r>
            <a:r>
              <a:rPr lang="en-US" dirty="0"/>
              <a:t>beam </a:t>
            </a:r>
            <a:r>
              <a:rPr lang="en-US" dirty="0" smtClean="0"/>
              <a:t>size, quality</a:t>
            </a:r>
            <a:r>
              <a:rPr lang="en-US" dirty="0"/>
              <a:t>, and </a:t>
            </a:r>
            <a:r>
              <a:rPr lang="en-US" dirty="0" smtClean="0"/>
              <a:t>color</a:t>
            </a:r>
          </a:p>
          <a:p>
            <a:r>
              <a:rPr lang="en-US" dirty="0" smtClean="0"/>
              <a:t>Used a lot in musicals to </a:t>
            </a:r>
            <a:br>
              <a:rPr lang="en-US" dirty="0" smtClean="0"/>
            </a:br>
            <a:r>
              <a:rPr lang="en-US" dirty="0" smtClean="0"/>
              <a:t>“follow” the lead singer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1828800"/>
            <a:ext cx="2990850" cy="4677550"/>
          </a:xfrm>
        </p:spPr>
      </p:pic>
    </p:spTree>
    <p:extLst>
      <p:ext uri="{BB962C8B-B14F-4D97-AF65-F5344CB8AC3E}">
        <p14:creationId xmlns:p14="http://schemas.microsoft.com/office/powerpoint/2010/main" val="40719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871" y="1600200"/>
            <a:ext cx="2763129" cy="27631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4363329"/>
            <a:ext cx="2494671" cy="2494671"/>
          </a:xfrm>
          <a:prstGeom prst="rect">
            <a:avLst/>
          </a:prstGeom>
        </p:spPr>
      </p:pic>
      <p:sp>
        <p:nvSpPr>
          <p:cNvPr id="2" name="Title 1"/>
          <p:cNvSpPr>
            <a:spLocks noGrp="1"/>
          </p:cNvSpPr>
          <p:nvPr>
            <p:ph type="title"/>
          </p:nvPr>
        </p:nvSpPr>
        <p:spPr/>
        <p:txBody>
          <a:bodyPr/>
          <a:lstStyle/>
          <a:p>
            <a:r>
              <a:rPr lang="en-US" dirty="0" smtClean="0"/>
              <a:t>LIGHT ACCESSORIES</a:t>
            </a:r>
            <a:endParaRPr lang="en-US" dirty="0"/>
          </a:p>
        </p:txBody>
      </p:sp>
      <p:sp>
        <p:nvSpPr>
          <p:cNvPr id="3" name="Content Placeholder 2"/>
          <p:cNvSpPr>
            <a:spLocks noGrp="1"/>
          </p:cNvSpPr>
          <p:nvPr>
            <p:ph sz="half" idx="1"/>
          </p:nvPr>
        </p:nvSpPr>
        <p:spPr>
          <a:xfrm>
            <a:off x="152400" y="1752600"/>
            <a:ext cx="4038600" cy="4623816"/>
          </a:xfrm>
        </p:spPr>
        <p:txBody>
          <a:bodyPr/>
          <a:lstStyle/>
          <a:p>
            <a:pPr marL="118872" indent="0">
              <a:buNone/>
            </a:pPr>
            <a:r>
              <a:rPr lang="en-US" b="1" dirty="0" smtClean="0"/>
              <a:t>GOBO</a:t>
            </a:r>
          </a:p>
          <a:p>
            <a:endParaRPr lang="en-US" b="1" dirty="0"/>
          </a:p>
          <a:p>
            <a:endParaRPr lang="en-US" b="1" dirty="0" smtClean="0"/>
          </a:p>
          <a:p>
            <a:endParaRPr lang="en-US" b="1" dirty="0"/>
          </a:p>
          <a:p>
            <a:endParaRPr lang="en-US" b="1" dirty="0" smtClean="0"/>
          </a:p>
          <a:p>
            <a:endParaRPr lang="en-US" b="1" dirty="0"/>
          </a:p>
          <a:p>
            <a:pPr marL="118872" indent="0">
              <a:buNone/>
            </a:pPr>
            <a:r>
              <a:rPr lang="en-US" b="1" dirty="0" smtClean="0"/>
              <a:t>GOBO </a:t>
            </a:r>
          </a:p>
          <a:p>
            <a:pPr marL="118872" indent="0">
              <a:buNone/>
            </a:pPr>
            <a:r>
              <a:rPr lang="en-US" b="1" dirty="0" smtClean="0"/>
              <a:t>HOLDER</a:t>
            </a:r>
            <a:endParaRPr lang="en-US" b="1" dirty="0"/>
          </a:p>
        </p:txBody>
      </p:sp>
      <p:sp>
        <p:nvSpPr>
          <p:cNvPr id="4" name="Content Placeholder 3"/>
          <p:cNvSpPr>
            <a:spLocks noGrp="1"/>
          </p:cNvSpPr>
          <p:nvPr>
            <p:ph sz="half" idx="2"/>
          </p:nvPr>
        </p:nvSpPr>
        <p:spPr/>
        <p:txBody>
          <a:bodyPr/>
          <a:lstStyle/>
          <a:p>
            <a:pPr marL="118872" indent="0">
              <a:buNone/>
            </a:pPr>
            <a:r>
              <a:rPr lang="en-US" b="1" dirty="0" smtClean="0"/>
              <a:t>COLOR GEL</a:t>
            </a:r>
          </a:p>
          <a:p>
            <a:endParaRPr lang="en-US" b="1" dirty="0"/>
          </a:p>
          <a:p>
            <a:endParaRPr lang="en-US" b="1" dirty="0" smtClean="0"/>
          </a:p>
          <a:p>
            <a:endParaRPr lang="en-US" b="1" dirty="0"/>
          </a:p>
          <a:p>
            <a:pPr marL="118872" indent="0">
              <a:buNone/>
            </a:pPr>
            <a:r>
              <a:rPr lang="en-US" b="1" dirty="0" smtClean="0"/>
              <a:t>GEL FRAME</a:t>
            </a:r>
            <a:endParaRPr lang="en-US"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877994"/>
            <a:ext cx="2971800" cy="2971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4575" y="1882925"/>
            <a:ext cx="2266950" cy="2266950"/>
          </a:xfrm>
          <a:prstGeom prst="rect">
            <a:avLst/>
          </a:prstGeom>
        </p:spPr>
      </p:pic>
    </p:spTree>
    <p:extLst>
      <p:ext uri="{BB962C8B-B14F-4D97-AF65-F5344CB8AC3E}">
        <p14:creationId xmlns:p14="http://schemas.microsoft.com/office/powerpoint/2010/main" val="171595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p:cTn id="1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7" end="7"/>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par>
                                <p:cTn id="33" presetID="3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 calcmode="lin" valueType="num">
                                      <p:cBhvr>
                                        <p:cTn id="5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4" dur="1000"/>
                                        <p:tgtEl>
                                          <p:spTgt spid="4">
                                            <p:txEl>
                                              <p:pRg st="4" end="4"/>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 calcmode="lin" valueType="num">
                                      <p:cBhvr>
                                        <p:cTn id="59" dur="1000" fill="hold"/>
                                        <p:tgtEl>
                                          <p:spTgt spid="9"/>
                                        </p:tgtEl>
                                        <p:attrNameLst>
                                          <p:attrName>style.rotation</p:attrName>
                                        </p:attrNameLst>
                                      </p:cBhvr>
                                      <p:tavLst>
                                        <p:tav tm="0">
                                          <p:val>
                                            <p:fltVal val="90"/>
                                          </p:val>
                                        </p:tav>
                                        <p:tav tm="100000">
                                          <p:val>
                                            <p:fltVal val="0"/>
                                          </p:val>
                                        </p:tav>
                                      </p:tavLst>
                                    </p:anim>
                                    <p:animEffect transition="in" filter="fade">
                                      <p:cBhvr>
                                        <p:cTn id="60" dur="1000"/>
                                        <p:tgtEl>
                                          <p:spTgt spid="9"/>
                                        </p:tgtEl>
                                      </p:cBhvr>
                                    </p:animEffect>
                                  </p:childTnLst>
                                </p:cTn>
                              </p:par>
                              <p:par>
                                <p:cTn id="61" presetID="3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Diviners – Cloud Gobo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10" y="1447800"/>
            <a:ext cx="9154510" cy="5410200"/>
          </a:xfrm>
        </p:spPr>
      </p:pic>
    </p:spTree>
    <p:extLst>
      <p:ext uri="{BB962C8B-B14F-4D97-AF65-F5344CB8AC3E}">
        <p14:creationId xmlns:p14="http://schemas.microsoft.com/office/powerpoint/2010/main" val="2608946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ACCESSORIES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8031" y="2085975"/>
            <a:ext cx="2143125" cy="21431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364" y="4420466"/>
            <a:ext cx="2362200"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19" y="2089216"/>
            <a:ext cx="3755881" cy="4014907"/>
          </a:xfrm>
          <a:prstGeom prst="rect">
            <a:avLst/>
          </a:prstGeom>
        </p:spPr>
      </p:pic>
      <p:sp>
        <p:nvSpPr>
          <p:cNvPr id="8" name="TextBox 7"/>
          <p:cNvSpPr txBox="1"/>
          <p:nvPr/>
        </p:nvSpPr>
        <p:spPr>
          <a:xfrm>
            <a:off x="533400" y="2514600"/>
            <a:ext cx="3048000" cy="523220"/>
          </a:xfrm>
          <a:prstGeom prst="rect">
            <a:avLst/>
          </a:prstGeom>
          <a:noFill/>
        </p:spPr>
        <p:txBody>
          <a:bodyPr wrap="square" rtlCol="0">
            <a:spAutoFit/>
          </a:bodyPr>
          <a:lstStyle/>
          <a:p>
            <a:r>
              <a:rPr lang="en-US" sz="2800" b="1" dirty="0" smtClean="0"/>
              <a:t>GOBO ROTATOR</a:t>
            </a:r>
            <a:endParaRPr lang="en-US" sz="2800" b="1" dirty="0"/>
          </a:p>
        </p:txBody>
      </p:sp>
      <p:sp>
        <p:nvSpPr>
          <p:cNvPr id="9" name="TextBox 8"/>
          <p:cNvSpPr txBox="1"/>
          <p:nvPr/>
        </p:nvSpPr>
        <p:spPr>
          <a:xfrm>
            <a:off x="6150119" y="1649968"/>
            <a:ext cx="1752600" cy="369332"/>
          </a:xfrm>
          <a:prstGeom prst="rect">
            <a:avLst/>
          </a:prstGeom>
          <a:noFill/>
        </p:spPr>
        <p:txBody>
          <a:bodyPr wrap="square" rtlCol="0">
            <a:spAutoFit/>
          </a:bodyPr>
          <a:lstStyle/>
          <a:p>
            <a:r>
              <a:rPr lang="en-US" b="1" dirty="0" smtClean="0"/>
              <a:t>WATER GOBO</a:t>
            </a:r>
            <a:endParaRPr lang="en-US" b="1" dirty="0"/>
          </a:p>
        </p:txBody>
      </p:sp>
      <p:sp>
        <p:nvSpPr>
          <p:cNvPr id="10" name="TextBox 9"/>
          <p:cNvSpPr txBox="1"/>
          <p:nvPr/>
        </p:nvSpPr>
        <p:spPr>
          <a:xfrm>
            <a:off x="4549919" y="5835134"/>
            <a:ext cx="1600200" cy="369332"/>
          </a:xfrm>
          <a:prstGeom prst="rect">
            <a:avLst/>
          </a:prstGeom>
          <a:noFill/>
        </p:spPr>
        <p:txBody>
          <a:bodyPr wrap="square" rtlCol="0">
            <a:spAutoFit/>
          </a:bodyPr>
          <a:lstStyle/>
          <a:p>
            <a:r>
              <a:rPr lang="en-US" b="1" dirty="0" smtClean="0"/>
              <a:t>GLASS GOBO</a:t>
            </a:r>
            <a:endParaRPr lang="en-US" b="1" dirty="0"/>
          </a:p>
        </p:txBody>
      </p:sp>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793" y="2089216"/>
            <a:ext cx="2143125" cy="2143125"/>
          </a:xfrm>
          <a:prstGeom prst="rect">
            <a:avLst/>
          </a:prstGeom>
        </p:spPr>
      </p:pic>
      <p:sp>
        <p:nvSpPr>
          <p:cNvPr id="3" name="TextBox 2"/>
          <p:cNvSpPr txBox="1"/>
          <p:nvPr/>
        </p:nvSpPr>
        <p:spPr>
          <a:xfrm>
            <a:off x="533400" y="5715000"/>
            <a:ext cx="3657600" cy="646331"/>
          </a:xfrm>
          <a:prstGeom prst="rect">
            <a:avLst/>
          </a:prstGeom>
          <a:noFill/>
        </p:spPr>
        <p:txBody>
          <a:bodyPr wrap="square" rtlCol="0">
            <a:spAutoFit/>
          </a:bodyPr>
          <a:lstStyle/>
          <a:p>
            <a:r>
              <a:rPr lang="en-US" dirty="0">
                <a:hlinkClick r:id="rId5"/>
              </a:rPr>
              <a:t>https://</a:t>
            </a:r>
            <a:r>
              <a:rPr lang="en-US" dirty="0" smtClean="0">
                <a:hlinkClick r:id="rId5"/>
              </a:rPr>
              <a:t>youtu.be/80GU0ZtMKeA</a:t>
            </a:r>
            <a:endParaRPr lang="en-US" dirty="0" smtClean="0"/>
          </a:p>
          <a:p>
            <a:r>
              <a:rPr lang="en-US" dirty="0" smtClean="0"/>
              <a:t>LAVA</a:t>
            </a:r>
            <a:endParaRPr lang="en-US" dirty="0"/>
          </a:p>
        </p:txBody>
      </p:sp>
    </p:spTree>
    <p:extLst>
      <p:ext uri="{BB962C8B-B14F-4D97-AF65-F5344CB8AC3E}">
        <p14:creationId xmlns:p14="http://schemas.microsoft.com/office/powerpoint/2010/main" val="43949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par>
                                <p:cTn id="31" presetID="3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par>
                                <p:cTn id="45" presetID="3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anim calcmode="lin" valueType="num">
                                      <p:cBhvr>
                                        <p:cTn id="49" dur="1000" fill="hold"/>
                                        <p:tgtEl>
                                          <p:spTgt spid="5"/>
                                        </p:tgtEl>
                                        <p:attrNameLst>
                                          <p:attrName>style.rotation</p:attrName>
                                        </p:attrNameLst>
                                      </p:cBhvr>
                                      <p:tavLst>
                                        <p:tav tm="0">
                                          <p:val>
                                            <p:fltVal val="90"/>
                                          </p:val>
                                        </p:tav>
                                        <p:tav tm="100000">
                                          <p:val>
                                            <p:fltVal val="0"/>
                                          </p:val>
                                        </p:tav>
                                      </p:tavLst>
                                    </p:anim>
                                    <p:animEffect transition="in" filter="fade">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000"/>
            <a:ext cx="9144000" cy="6096000"/>
          </a:xfrm>
        </p:spPr>
      </p:pic>
      <p:sp>
        <p:nvSpPr>
          <p:cNvPr id="2" name="Title 1"/>
          <p:cNvSpPr>
            <a:spLocks noGrp="1"/>
          </p:cNvSpPr>
          <p:nvPr>
            <p:ph type="title"/>
          </p:nvPr>
        </p:nvSpPr>
        <p:spPr>
          <a:xfrm>
            <a:off x="457200" y="155448"/>
            <a:ext cx="8229600" cy="1063752"/>
          </a:xfrm>
        </p:spPr>
        <p:txBody>
          <a:bodyPr>
            <a:normAutofit fontScale="90000"/>
          </a:bodyPr>
          <a:lstStyle/>
          <a:p>
            <a:r>
              <a:rPr lang="en-US" dirty="0" smtClean="0"/>
              <a:t>The Diviners –   Lightening Gobo &amp;</a:t>
            </a:r>
            <a:br>
              <a:rPr lang="en-US" dirty="0" smtClean="0"/>
            </a:br>
            <a:r>
              <a:rPr lang="en-US" dirty="0" smtClean="0"/>
              <a:t>			</a:t>
            </a:r>
            <a:r>
              <a:rPr lang="en-US" dirty="0"/>
              <a:t> </a:t>
            </a:r>
            <a:r>
              <a:rPr lang="en-US" dirty="0" smtClean="0"/>
              <a:t>     Water Gobo Rotator</a:t>
            </a:r>
            <a:endParaRPr lang="en-US" dirty="0"/>
          </a:p>
        </p:txBody>
      </p:sp>
    </p:spTree>
    <p:extLst>
      <p:ext uri="{BB962C8B-B14F-4D97-AF65-F5344CB8AC3E}">
        <p14:creationId xmlns:p14="http://schemas.microsoft.com/office/powerpoint/2010/main" val="310209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524000"/>
            <a:ext cx="3200400" cy="4636462"/>
          </a:xfrm>
          <a:prstGeom prst="rect">
            <a:avLst/>
          </a:prstGeom>
        </p:spPr>
      </p:pic>
      <p:sp>
        <p:nvSpPr>
          <p:cNvPr id="2" name="Title 1"/>
          <p:cNvSpPr>
            <a:spLocks noGrp="1"/>
          </p:cNvSpPr>
          <p:nvPr>
            <p:ph type="title"/>
          </p:nvPr>
        </p:nvSpPr>
        <p:spPr/>
        <p:txBody>
          <a:bodyPr/>
          <a:lstStyle/>
          <a:p>
            <a:r>
              <a:rPr lang="en-US" dirty="0" smtClean="0"/>
              <a:t>LIGHT ACCESSORIES</a:t>
            </a:r>
            <a:endParaRPr lang="en-US" dirty="0"/>
          </a:p>
        </p:txBody>
      </p:sp>
      <p:sp>
        <p:nvSpPr>
          <p:cNvPr id="3" name="Content Placeholder 2"/>
          <p:cNvSpPr>
            <a:spLocks noGrp="1"/>
          </p:cNvSpPr>
          <p:nvPr>
            <p:ph sz="half" idx="1"/>
          </p:nvPr>
        </p:nvSpPr>
        <p:spPr>
          <a:xfrm>
            <a:off x="457200" y="1773936"/>
            <a:ext cx="1981200" cy="512064"/>
          </a:xfrm>
        </p:spPr>
        <p:txBody>
          <a:bodyPr>
            <a:normAutofit fontScale="92500" lnSpcReduction="10000"/>
          </a:bodyPr>
          <a:lstStyle/>
          <a:p>
            <a:pPr marL="118872" indent="0">
              <a:buNone/>
            </a:pPr>
            <a:r>
              <a:rPr lang="en-US" b="1" dirty="0" smtClean="0"/>
              <a:t>TOP HAT</a:t>
            </a:r>
          </a:p>
          <a:p>
            <a:endParaRPr lang="en-US" b="1" dirty="0"/>
          </a:p>
          <a:p>
            <a:endParaRPr lang="en-US" b="1" dirty="0" smtClean="0"/>
          </a:p>
          <a:p>
            <a:endParaRPr lang="en-US" b="1" dirty="0"/>
          </a:p>
          <a:p>
            <a:endParaRPr lang="en-US" b="1" dirty="0" smtClean="0"/>
          </a:p>
          <a:p>
            <a:endParaRPr lang="en-US" b="1" dirty="0" smtClean="0"/>
          </a:p>
          <a:p>
            <a:pPr marL="118872" indent="0">
              <a:buNone/>
            </a:pPr>
            <a:endParaRPr lang="en-US" b="1" dirty="0" smtClean="0"/>
          </a:p>
        </p:txBody>
      </p:sp>
      <p:sp>
        <p:nvSpPr>
          <p:cNvPr id="4" name="Content Placeholder 3"/>
          <p:cNvSpPr>
            <a:spLocks noGrp="1"/>
          </p:cNvSpPr>
          <p:nvPr>
            <p:ph sz="half" idx="2"/>
          </p:nvPr>
        </p:nvSpPr>
        <p:spPr>
          <a:xfrm>
            <a:off x="7086600" y="1752600"/>
            <a:ext cx="1676400" cy="533400"/>
          </a:xfrm>
        </p:spPr>
        <p:txBody>
          <a:bodyPr>
            <a:normAutofit fontScale="92500" lnSpcReduction="10000"/>
          </a:bodyPr>
          <a:lstStyle/>
          <a:p>
            <a:pPr marL="118872" indent="0">
              <a:buNone/>
            </a:pPr>
            <a:r>
              <a:rPr lang="en-US" b="1" dirty="0" smtClean="0"/>
              <a:t>IRIS</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0"/>
            <a:ext cx="2734817" cy="28389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705456"/>
            <a:ext cx="3076941" cy="2947098"/>
          </a:xfrm>
          <a:prstGeom prst="rect">
            <a:avLst/>
          </a:prstGeom>
        </p:spPr>
      </p:pic>
      <p:sp>
        <p:nvSpPr>
          <p:cNvPr id="8" name="TextBox 7"/>
          <p:cNvSpPr txBox="1"/>
          <p:nvPr/>
        </p:nvSpPr>
        <p:spPr>
          <a:xfrm>
            <a:off x="3810000" y="3020964"/>
            <a:ext cx="2438400" cy="492443"/>
          </a:xfrm>
          <a:prstGeom prst="rect">
            <a:avLst/>
          </a:prstGeom>
          <a:noFill/>
        </p:spPr>
        <p:txBody>
          <a:bodyPr wrap="square" rtlCol="0">
            <a:spAutoFit/>
          </a:bodyPr>
          <a:lstStyle/>
          <a:p>
            <a:r>
              <a:rPr lang="en-US" sz="2600" b="1" dirty="0" smtClean="0"/>
              <a:t>BARN DOORS</a:t>
            </a:r>
            <a:endParaRPr lang="en-US" sz="2600" b="1" dirty="0"/>
          </a:p>
        </p:txBody>
      </p:sp>
    </p:spTree>
    <p:extLst>
      <p:ext uri="{BB962C8B-B14F-4D97-AF65-F5344CB8AC3E}">
        <p14:creationId xmlns:p14="http://schemas.microsoft.com/office/powerpoint/2010/main" val="40510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0" end="0"/>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4689691"/>
            <a:ext cx="3201736" cy="19056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760" y="4614305"/>
            <a:ext cx="2511240" cy="19810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124932"/>
            <a:ext cx="2099858" cy="1739912"/>
          </a:xfrm>
          <a:prstGeom prst="rect">
            <a:avLst/>
          </a:prstGeom>
        </p:spPr>
      </p:pic>
      <p:sp>
        <p:nvSpPr>
          <p:cNvPr id="2" name="Title 1"/>
          <p:cNvSpPr>
            <a:spLocks noGrp="1"/>
          </p:cNvSpPr>
          <p:nvPr>
            <p:ph type="title"/>
          </p:nvPr>
        </p:nvSpPr>
        <p:spPr/>
        <p:txBody>
          <a:bodyPr/>
          <a:lstStyle/>
          <a:p>
            <a:r>
              <a:rPr lang="en-US" dirty="0" smtClean="0"/>
              <a:t>LIGHT PLUGS</a:t>
            </a:r>
            <a:endParaRPr lang="en-US" dirty="0"/>
          </a:p>
        </p:txBody>
      </p:sp>
      <p:sp>
        <p:nvSpPr>
          <p:cNvPr id="3" name="Content Placeholder 2"/>
          <p:cNvSpPr>
            <a:spLocks noGrp="1"/>
          </p:cNvSpPr>
          <p:nvPr>
            <p:ph sz="half" idx="1"/>
          </p:nvPr>
        </p:nvSpPr>
        <p:spPr>
          <a:xfrm>
            <a:off x="304800" y="1600200"/>
            <a:ext cx="2362200" cy="524732"/>
          </a:xfrm>
        </p:spPr>
        <p:txBody>
          <a:bodyPr>
            <a:normAutofit lnSpcReduction="10000"/>
          </a:bodyPr>
          <a:lstStyle/>
          <a:p>
            <a:pPr marL="118872" indent="0">
              <a:buNone/>
            </a:pPr>
            <a:r>
              <a:rPr lang="en-US" b="1" dirty="0" smtClean="0"/>
              <a:t>EDISON</a:t>
            </a:r>
          </a:p>
          <a:p>
            <a:endParaRPr lang="en-US" b="1" dirty="0" smtClean="0"/>
          </a:p>
          <a:p>
            <a:endParaRPr lang="en-US" b="1" dirty="0"/>
          </a:p>
          <a:p>
            <a:endParaRPr lang="en-US" b="1" dirty="0" smtClean="0"/>
          </a:p>
          <a:p>
            <a:pPr marL="118872" indent="0">
              <a:buNone/>
            </a:pPr>
            <a:endParaRPr lang="en-US" b="1" dirty="0" smtClean="0"/>
          </a:p>
          <a:p>
            <a:endParaRPr lang="en-US" b="1" dirty="0"/>
          </a:p>
        </p:txBody>
      </p:sp>
      <p:sp>
        <p:nvSpPr>
          <p:cNvPr id="4" name="Content Placeholder 3"/>
          <p:cNvSpPr>
            <a:spLocks noGrp="1"/>
          </p:cNvSpPr>
          <p:nvPr>
            <p:ph sz="half" idx="2"/>
          </p:nvPr>
        </p:nvSpPr>
        <p:spPr>
          <a:xfrm>
            <a:off x="4706861" y="1644731"/>
            <a:ext cx="2744536" cy="571995"/>
          </a:xfrm>
        </p:spPr>
        <p:txBody>
          <a:bodyPr>
            <a:normAutofit lnSpcReduction="10000"/>
          </a:bodyPr>
          <a:lstStyle/>
          <a:p>
            <a:pPr marL="118872" indent="0">
              <a:buNone/>
            </a:pPr>
            <a:r>
              <a:rPr lang="en-US" b="1" dirty="0" smtClean="0"/>
              <a:t>TWIST LOCK</a:t>
            </a:r>
          </a:p>
          <a:p>
            <a:endParaRPr lang="en-US" b="1" dirty="0"/>
          </a:p>
          <a:p>
            <a:endParaRPr lang="en-US" b="1" dirty="0" smtClean="0"/>
          </a:p>
          <a:p>
            <a:pPr marL="118872" indent="0">
              <a:buNone/>
            </a:pPr>
            <a:endParaRPr lang="en-US" b="1" dirty="0" smtClean="0"/>
          </a:p>
          <a:p>
            <a:pPr marL="118872" indent="0">
              <a:buNone/>
            </a:pPr>
            <a:endParaRPr lang="en-US" b="1" dirty="0"/>
          </a:p>
          <a:p>
            <a:pPr marL="118872" indent="0">
              <a:buNone/>
            </a:pPr>
            <a:endParaRPr lang="en-US"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13" y="2209799"/>
            <a:ext cx="2640173" cy="165504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092" y="4614306"/>
            <a:ext cx="3190217" cy="202047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9944" y="1704289"/>
            <a:ext cx="1972739" cy="1972739"/>
          </a:xfrm>
          <a:prstGeom prst="rect">
            <a:avLst/>
          </a:prstGeom>
        </p:spPr>
      </p:pic>
      <p:sp>
        <p:nvSpPr>
          <p:cNvPr id="6" name="TextBox 5"/>
          <p:cNvSpPr txBox="1"/>
          <p:nvPr/>
        </p:nvSpPr>
        <p:spPr>
          <a:xfrm>
            <a:off x="1921765" y="4059381"/>
            <a:ext cx="2262308" cy="492443"/>
          </a:xfrm>
          <a:prstGeom prst="rect">
            <a:avLst/>
          </a:prstGeom>
          <a:noFill/>
        </p:spPr>
        <p:txBody>
          <a:bodyPr wrap="square" rtlCol="0">
            <a:spAutoFit/>
          </a:bodyPr>
          <a:lstStyle/>
          <a:p>
            <a:r>
              <a:rPr lang="en-US" sz="2600" b="1" dirty="0"/>
              <a:t>STAGE </a:t>
            </a:r>
            <a:r>
              <a:rPr lang="en-US" sz="2600" b="1" dirty="0" smtClean="0"/>
              <a:t>PIN</a:t>
            </a:r>
            <a:endParaRPr lang="en-US" sz="2600" b="1" dirty="0"/>
          </a:p>
        </p:txBody>
      </p:sp>
      <p:sp>
        <p:nvSpPr>
          <p:cNvPr id="8" name="TextBox 7"/>
          <p:cNvSpPr txBox="1"/>
          <p:nvPr/>
        </p:nvSpPr>
        <p:spPr>
          <a:xfrm>
            <a:off x="5833658" y="4197248"/>
            <a:ext cx="1786342" cy="492443"/>
          </a:xfrm>
          <a:prstGeom prst="rect">
            <a:avLst/>
          </a:prstGeom>
          <a:noFill/>
        </p:spPr>
        <p:txBody>
          <a:bodyPr wrap="square" rtlCol="0">
            <a:spAutoFit/>
          </a:bodyPr>
          <a:lstStyle/>
          <a:p>
            <a:r>
              <a:rPr lang="en-US" sz="2600" b="1" dirty="0" smtClean="0"/>
              <a:t>TWO-FER</a:t>
            </a:r>
            <a:endParaRPr lang="en-US" sz="2600" b="1" dirty="0"/>
          </a:p>
        </p:txBody>
      </p:sp>
    </p:spTree>
    <p:extLst>
      <p:ext uri="{BB962C8B-B14F-4D97-AF65-F5344CB8AC3E}">
        <p14:creationId xmlns:p14="http://schemas.microsoft.com/office/powerpoint/2010/main" val="33143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p:cTn id="4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0" end="0"/>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par>
                                <p:cTn id="65" presetID="31"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1000" fill="hold"/>
                                        <p:tgtEl>
                                          <p:spTgt spid="7"/>
                                        </p:tgtEl>
                                        <p:attrNameLst>
                                          <p:attrName>ppt_w</p:attrName>
                                        </p:attrNameLst>
                                      </p:cBhvr>
                                      <p:tavLst>
                                        <p:tav tm="0">
                                          <p:val>
                                            <p:fltVal val="0"/>
                                          </p:val>
                                        </p:tav>
                                        <p:tav tm="100000">
                                          <p:val>
                                            <p:strVal val="#ppt_w"/>
                                          </p:val>
                                        </p:tav>
                                      </p:tavLst>
                                    </p:anim>
                                    <p:anim calcmode="lin" valueType="num">
                                      <p:cBhvr>
                                        <p:cTn id="68" dur="1000" fill="hold"/>
                                        <p:tgtEl>
                                          <p:spTgt spid="7"/>
                                        </p:tgtEl>
                                        <p:attrNameLst>
                                          <p:attrName>ppt_h</p:attrName>
                                        </p:attrNameLst>
                                      </p:cBhvr>
                                      <p:tavLst>
                                        <p:tav tm="0">
                                          <p:val>
                                            <p:fltVal val="0"/>
                                          </p:val>
                                        </p:tav>
                                        <p:tav tm="100000">
                                          <p:val>
                                            <p:strVal val="#ppt_h"/>
                                          </p:val>
                                        </p:tav>
                                      </p:tavLst>
                                    </p:anim>
                                    <p:anim calcmode="lin" valueType="num">
                                      <p:cBhvr>
                                        <p:cTn id="69" dur="1000" fill="hold"/>
                                        <p:tgtEl>
                                          <p:spTgt spid="7"/>
                                        </p:tgtEl>
                                        <p:attrNameLst>
                                          <p:attrName>style.rotation</p:attrName>
                                        </p:attrNameLst>
                                      </p:cBhvr>
                                      <p:tavLst>
                                        <p:tav tm="0">
                                          <p:val>
                                            <p:fltVal val="90"/>
                                          </p:val>
                                        </p:tav>
                                        <p:tav tm="100000">
                                          <p:val>
                                            <p:fltVal val="0"/>
                                          </p:val>
                                        </p:tav>
                                      </p:tavLst>
                                    </p:anim>
                                    <p:animEffect transition="in" filter="fade">
                                      <p:cBhvr>
                                        <p:cTn id="7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MAINTENANCE</a:t>
            </a:r>
            <a:endParaRPr lang="en-US" dirty="0"/>
          </a:p>
        </p:txBody>
      </p:sp>
      <p:sp>
        <p:nvSpPr>
          <p:cNvPr id="3" name="Content Placeholder 2"/>
          <p:cNvSpPr>
            <a:spLocks noGrp="1"/>
          </p:cNvSpPr>
          <p:nvPr>
            <p:ph idx="1"/>
          </p:nvPr>
        </p:nvSpPr>
        <p:spPr>
          <a:xfrm>
            <a:off x="457200" y="1775191"/>
            <a:ext cx="8458200" cy="4625609"/>
          </a:xfrm>
        </p:spPr>
        <p:txBody>
          <a:bodyPr>
            <a:normAutofit lnSpcReduction="10000"/>
          </a:bodyPr>
          <a:lstStyle/>
          <a:p>
            <a:r>
              <a:rPr lang="en-US" dirty="0" smtClean="0"/>
              <a:t>Never run lights at 100%</a:t>
            </a:r>
          </a:p>
          <a:p>
            <a:endParaRPr lang="en-US" dirty="0" smtClean="0"/>
          </a:p>
          <a:p>
            <a:r>
              <a:rPr lang="en-US" dirty="0" smtClean="0"/>
              <a:t>Running lights at 80% extends life by 2000 </a:t>
            </a:r>
            <a:r>
              <a:rPr lang="en-US" dirty="0" err="1" smtClean="0"/>
              <a:t>hrs</a:t>
            </a:r>
            <a:endParaRPr lang="en-US" dirty="0" smtClean="0"/>
          </a:p>
          <a:p>
            <a:endParaRPr lang="en-US" dirty="0" smtClean="0"/>
          </a:p>
          <a:p>
            <a:r>
              <a:rPr lang="en-US" dirty="0" smtClean="0"/>
              <a:t>Never touch lamp</a:t>
            </a:r>
          </a:p>
          <a:p>
            <a:endParaRPr lang="en-US" dirty="0" smtClean="0"/>
          </a:p>
          <a:p>
            <a:r>
              <a:rPr lang="en-US" dirty="0" smtClean="0"/>
              <a:t>Clean lens and glass with rubbing alcohol</a:t>
            </a:r>
          </a:p>
          <a:p>
            <a:pPr marL="118872" indent="0">
              <a:buNone/>
            </a:pPr>
            <a:endParaRPr lang="en-US" dirty="0" smtClean="0"/>
          </a:p>
          <a:p>
            <a:r>
              <a:rPr lang="en-US" dirty="0" smtClean="0"/>
              <a:t>Clean shutters with steel wool and graphite powder</a:t>
            </a:r>
            <a:endParaRPr lang="en-US" dirty="0"/>
          </a:p>
        </p:txBody>
      </p:sp>
    </p:spTree>
    <p:extLst>
      <p:ext uri="{BB962C8B-B14F-4D97-AF65-F5344CB8AC3E}">
        <p14:creationId xmlns:p14="http://schemas.microsoft.com/office/powerpoint/2010/main" val="350287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LIGHT DESIGN THEORY</a:t>
            </a:r>
            <a:endParaRPr lang="en-US"/>
          </a:p>
        </p:txBody>
      </p:sp>
      <p:sp>
        <p:nvSpPr>
          <p:cNvPr id="3" name="Content Placeholder 2"/>
          <p:cNvSpPr>
            <a:spLocks noGrp="1"/>
          </p:cNvSpPr>
          <p:nvPr>
            <p:ph idx="1"/>
          </p:nvPr>
        </p:nvSpPr>
        <p:spPr>
          <a:xfrm>
            <a:off x="457200" y="1775191"/>
            <a:ext cx="8534400" cy="4625609"/>
          </a:xfrm>
        </p:spPr>
        <p:txBody>
          <a:bodyPr/>
          <a:lstStyle/>
          <a:p>
            <a:pPr marL="118872" indent="0">
              <a:buNone/>
            </a:pPr>
            <a:r>
              <a:rPr lang="en-US" b="1" i="1" u="sng" dirty="0" smtClean="0"/>
              <a:t>“THE </a:t>
            </a:r>
            <a:r>
              <a:rPr lang="en-US" b="1" i="1" u="sng" dirty="0"/>
              <a:t>MCCANDLESS </a:t>
            </a:r>
            <a:r>
              <a:rPr lang="en-US" b="1" i="1" u="sng" dirty="0" smtClean="0"/>
              <a:t>SYSTEM”</a:t>
            </a:r>
            <a:endParaRPr lang="en-US" dirty="0"/>
          </a:p>
          <a:p>
            <a:r>
              <a:rPr lang="en-US" dirty="0"/>
              <a:t>Stanley McCandless </a:t>
            </a:r>
            <a:r>
              <a:rPr lang="en-US" dirty="0" smtClean="0"/>
              <a:t>“system” of </a:t>
            </a:r>
            <a:r>
              <a:rPr lang="en-US" dirty="0"/>
              <a:t>covering a stage with general light.  </a:t>
            </a:r>
            <a:endParaRPr lang="en-US" dirty="0" smtClean="0"/>
          </a:p>
          <a:p>
            <a:r>
              <a:rPr lang="en-US" dirty="0" smtClean="0"/>
              <a:t>Does </a:t>
            </a:r>
            <a:r>
              <a:rPr lang="en-US" dirty="0"/>
              <a:t>not address </a:t>
            </a:r>
            <a:r>
              <a:rPr lang="en-US" dirty="0" smtClean="0"/>
              <a:t>specials  </a:t>
            </a:r>
          </a:p>
          <a:p>
            <a:r>
              <a:rPr lang="en-US" dirty="0" smtClean="0"/>
              <a:t>Only </a:t>
            </a:r>
            <a:r>
              <a:rPr lang="en-US" dirty="0"/>
              <a:t>uses key </a:t>
            </a:r>
            <a:r>
              <a:rPr lang="en-US" dirty="0" smtClean="0"/>
              <a:t>light</a:t>
            </a:r>
          </a:p>
          <a:p>
            <a:r>
              <a:rPr lang="en-US" dirty="0" smtClean="0"/>
              <a:t>Fill </a:t>
            </a:r>
            <a:r>
              <a:rPr lang="en-US" dirty="0"/>
              <a:t>light is added afterwards to fill in shadows or dark area.</a:t>
            </a:r>
          </a:p>
          <a:p>
            <a:endParaRPr lang="en-US" dirty="0"/>
          </a:p>
        </p:txBody>
      </p:sp>
    </p:spTree>
    <p:extLst>
      <p:ext uri="{BB962C8B-B14F-4D97-AF65-F5344CB8AC3E}">
        <p14:creationId xmlns:p14="http://schemas.microsoft.com/office/powerpoint/2010/main" val="395530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sz="3600" dirty="0"/>
              <a:t>What precautions are necessary to insure the safety of the performers?</a:t>
            </a:r>
          </a:p>
          <a:p>
            <a:endParaRPr lang="en-US" sz="3600" dirty="0"/>
          </a:p>
          <a:p>
            <a:r>
              <a:rPr lang="en-US" sz="3600" dirty="0"/>
              <a:t>How do the elements of </a:t>
            </a:r>
            <a:r>
              <a:rPr lang="en-US" sz="3600" dirty="0" smtClean="0"/>
              <a:t>Lighting Design </a:t>
            </a:r>
            <a:r>
              <a:rPr lang="en-US" sz="3600" dirty="0"/>
              <a:t>work together to realize the director’s vision?</a:t>
            </a:r>
          </a:p>
          <a:p>
            <a:endParaRPr lang="en-US" dirty="0"/>
          </a:p>
        </p:txBody>
      </p:sp>
    </p:spTree>
    <p:extLst>
      <p:ext uri="{BB962C8B-B14F-4D97-AF65-F5344CB8AC3E}">
        <p14:creationId xmlns:p14="http://schemas.microsoft.com/office/powerpoint/2010/main" val="161142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LIGHT DESIGN THEORY</a:t>
            </a:r>
            <a:r>
              <a:rPr lang="en-US" i="1" u="sng" dirty="0" smtClean="0"/>
              <a:t/>
            </a:r>
            <a:br>
              <a:rPr lang="en-US" i="1" u="sng" dirty="0" smtClean="0"/>
            </a:br>
            <a:r>
              <a:rPr lang="en-US" sz="3600" i="1" u="sng" dirty="0" smtClean="0"/>
              <a:t>“THE </a:t>
            </a:r>
            <a:r>
              <a:rPr lang="en-US" sz="3600" i="1" u="sng" dirty="0"/>
              <a:t>MCCANDLESS SYSTEM”</a:t>
            </a:r>
            <a:r>
              <a:rPr lang="en-US" dirty="0"/>
              <a:t/>
            </a:r>
            <a:br>
              <a:rPr lang="en-US" dirty="0"/>
            </a:br>
            <a:endParaRPr lang="en-US" dirty="0"/>
          </a:p>
        </p:txBody>
      </p:sp>
      <p:sp>
        <p:nvSpPr>
          <p:cNvPr id="3" name="Content Placeholder 2"/>
          <p:cNvSpPr>
            <a:spLocks noGrp="1"/>
          </p:cNvSpPr>
          <p:nvPr>
            <p:ph sz="half" idx="1"/>
          </p:nvPr>
        </p:nvSpPr>
        <p:spPr>
          <a:xfrm>
            <a:off x="304800" y="1600200"/>
            <a:ext cx="4191000" cy="5105400"/>
          </a:xfrm>
        </p:spPr>
        <p:txBody>
          <a:bodyPr>
            <a:normAutofit fontScale="92500"/>
          </a:bodyPr>
          <a:lstStyle/>
          <a:p>
            <a:r>
              <a:rPr lang="en-US" dirty="0"/>
              <a:t>E</a:t>
            </a:r>
            <a:r>
              <a:rPr lang="en-US" dirty="0" smtClean="0"/>
              <a:t>ach </a:t>
            </a:r>
            <a:r>
              <a:rPr lang="en-US" dirty="0"/>
              <a:t>acting area is lit by two lights, each from a position </a:t>
            </a:r>
            <a:r>
              <a:rPr lang="en-US" dirty="0">
                <a:solidFill>
                  <a:srgbClr val="FF0000"/>
                </a:solidFill>
              </a:rPr>
              <a:t>45 degrees </a:t>
            </a:r>
            <a:r>
              <a:rPr lang="en-US" dirty="0"/>
              <a:t>above and to </a:t>
            </a:r>
            <a:r>
              <a:rPr lang="en-US" dirty="0" smtClean="0"/>
              <a:t>from the center </a:t>
            </a:r>
            <a:r>
              <a:rPr lang="en-US" dirty="0"/>
              <a:t>of that area </a:t>
            </a:r>
            <a:r>
              <a:rPr lang="en-US" dirty="0" smtClean="0"/>
              <a:t>(</a:t>
            </a:r>
            <a:r>
              <a:rPr lang="en-US" dirty="0" smtClean="0">
                <a:solidFill>
                  <a:srgbClr val="FF0000"/>
                </a:solidFill>
              </a:rPr>
              <a:t>front </a:t>
            </a:r>
            <a:r>
              <a:rPr lang="en-US" dirty="0">
                <a:solidFill>
                  <a:srgbClr val="FF0000"/>
                </a:solidFill>
              </a:rPr>
              <a:t>lights</a:t>
            </a:r>
            <a:r>
              <a:rPr lang="en-US" dirty="0"/>
              <a:t>). </a:t>
            </a:r>
            <a:endParaRPr lang="en-US" dirty="0" smtClean="0"/>
          </a:p>
          <a:p>
            <a:r>
              <a:rPr lang="en-US" dirty="0" smtClean="0"/>
              <a:t>Why? to </a:t>
            </a:r>
            <a:r>
              <a:rPr lang="en-US" dirty="0"/>
              <a:t>place feature enhancing shadows on the actor and to </a:t>
            </a:r>
            <a:r>
              <a:rPr lang="en-US" u="sng" dirty="0"/>
              <a:t>draw the actor away from the background. </a:t>
            </a:r>
            <a:endParaRPr lang="en-US" u="sng" dirty="0" smtClean="0"/>
          </a:p>
          <a:p>
            <a:r>
              <a:rPr lang="en-US" dirty="0" err="1" smtClean="0">
                <a:solidFill>
                  <a:srgbClr val="FF0000"/>
                </a:solidFill>
              </a:rPr>
              <a:t>Ellipsoidals</a:t>
            </a:r>
            <a:r>
              <a:rPr lang="en-US" dirty="0" smtClean="0"/>
              <a:t> </a:t>
            </a:r>
            <a:r>
              <a:rPr lang="en-US" dirty="0"/>
              <a:t>are ideal for front lighting.</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2057400"/>
            <a:ext cx="3358732" cy="4070880"/>
          </a:xfrm>
        </p:spPr>
      </p:pic>
    </p:spTree>
    <p:extLst>
      <p:ext uri="{BB962C8B-B14F-4D97-AF65-F5344CB8AC3E}">
        <p14:creationId xmlns:p14="http://schemas.microsoft.com/office/powerpoint/2010/main" val="6218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LIGHT DESIGN THEORY</a:t>
            </a:r>
            <a:endParaRPr lang="en-US" sz="2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210" r="12210"/>
          <a:stretch>
            <a:fillRect/>
          </a:stretch>
        </p:blipFill>
        <p:spPr>
          <a:xfrm>
            <a:off x="228600" y="3689586"/>
            <a:ext cx="3962400" cy="3001315"/>
          </a:xfrm>
        </p:spPr>
      </p:pic>
      <p:sp>
        <p:nvSpPr>
          <p:cNvPr id="4" name="Text Placeholder 3"/>
          <p:cNvSpPr>
            <a:spLocks noGrp="1"/>
          </p:cNvSpPr>
          <p:nvPr>
            <p:ph type="body" sz="half" idx="2"/>
          </p:nvPr>
        </p:nvSpPr>
        <p:spPr>
          <a:xfrm>
            <a:off x="164592" y="1728216"/>
            <a:ext cx="3340608" cy="1395984"/>
          </a:xfrm>
        </p:spPr>
        <p:txBody>
          <a:bodyPr>
            <a:normAutofit/>
          </a:bodyPr>
          <a:lstStyle/>
          <a:p>
            <a:r>
              <a:rPr lang="en-US" sz="2000" b="1" i="1" u="sng" dirty="0"/>
              <a:t>“THE MCCANDLESS SYSTEM”</a:t>
            </a:r>
          </a:p>
          <a:p>
            <a:r>
              <a:rPr lang="en-US" sz="2000" b="1" i="1" u="sng" dirty="0" smtClean="0"/>
              <a:t>Example </a:t>
            </a:r>
            <a:r>
              <a:rPr lang="en-US" sz="2000" b="1" i="1" u="sng" dirty="0"/>
              <a:t>of </a:t>
            </a:r>
            <a:r>
              <a:rPr lang="en-US" sz="2000" b="1" i="1" u="sng" dirty="0" smtClean="0"/>
              <a:t>Front light</a:t>
            </a:r>
            <a:endParaRPr lang="en-US" sz="2000" b="1"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036" y="-6927"/>
            <a:ext cx="4800600" cy="35294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8036" y="3522488"/>
            <a:ext cx="4800600" cy="3335512"/>
          </a:xfrm>
          <a:prstGeom prst="rect">
            <a:avLst/>
          </a:prstGeom>
        </p:spPr>
      </p:pic>
      <p:sp>
        <p:nvSpPr>
          <p:cNvPr id="8" name="TextBox 7"/>
          <p:cNvSpPr txBox="1"/>
          <p:nvPr/>
        </p:nvSpPr>
        <p:spPr>
          <a:xfrm rot="16200000">
            <a:off x="7587734" y="5267098"/>
            <a:ext cx="2743200" cy="369332"/>
          </a:xfrm>
          <a:prstGeom prst="rect">
            <a:avLst/>
          </a:prstGeom>
          <a:noFill/>
        </p:spPr>
        <p:txBody>
          <a:bodyPr wrap="square" rtlCol="0">
            <a:spAutoFit/>
          </a:bodyPr>
          <a:lstStyle/>
          <a:p>
            <a:r>
              <a:rPr lang="en-US" b="1" dirty="0" smtClean="0">
                <a:solidFill>
                  <a:schemeClr val="bg1">
                    <a:lumMod val="65000"/>
                  </a:schemeClr>
                </a:solidFill>
              </a:rPr>
              <a:t>Don’t Drink The Water</a:t>
            </a:r>
            <a:endParaRPr lang="en-US" b="1" dirty="0">
              <a:solidFill>
                <a:schemeClr val="bg1">
                  <a:lumMod val="65000"/>
                </a:schemeClr>
              </a:solidFill>
            </a:endParaRPr>
          </a:p>
        </p:txBody>
      </p:sp>
      <p:sp>
        <p:nvSpPr>
          <p:cNvPr id="9" name="TextBox 8"/>
          <p:cNvSpPr txBox="1"/>
          <p:nvPr/>
        </p:nvSpPr>
        <p:spPr>
          <a:xfrm rot="16200000">
            <a:off x="8039100" y="2346568"/>
            <a:ext cx="1828800" cy="381000"/>
          </a:xfrm>
          <a:prstGeom prst="rect">
            <a:avLst/>
          </a:prstGeom>
          <a:noFill/>
        </p:spPr>
        <p:txBody>
          <a:bodyPr wrap="square" rtlCol="0">
            <a:spAutoFit/>
          </a:bodyPr>
          <a:lstStyle/>
          <a:p>
            <a:r>
              <a:rPr lang="en-US" b="1" dirty="0" smtClean="0"/>
              <a:t>Leading Ladies</a:t>
            </a:r>
            <a:endParaRPr lang="en-US" b="1" dirty="0"/>
          </a:p>
        </p:txBody>
      </p:sp>
    </p:spTree>
    <p:extLst>
      <p:ext uri="{BB962C8B-B14F-4D97-AF65-F5344CB8AC3E}">
        <p14:creationId xmlns:p14="http://schemas.microsoft.com/office/powerpoint/2010/main" val="3050491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LIGHT DESIGN THEORY</a:t>
            </a:r>
            <a:r>
              <a:rPr lang="en-US" i="1" u="sng" dirty="0"/>
              <a:t/>
            </a:r>
            <a:br>
              <a:rPr lang="en-US" i="1" u="sng" dirty="0"/>
            </a:br>
            <a:r>
              <a:rPr lang="en-US" sz="3600" i="1" u="sng" dirty="0"/>
              <a:t>“THE MCCANDLESS SYSTEM”</a:t>
            </a:r>
            <a:endParaRPr lang="en-US" sz="3600" dirty="0"/>
          </a:p>
        </p:txBody>
      </p:sp>
      <p:sp>
        <p:nvSpPr>
          <p:cNvPr id="3" name="Content Placeholder 2"/>
          <p:cNvSpPr>
            <a:spLocks noGrp="1"/>
          </p:cNvSpPr>
          <p:nvPr>
            <p:ph sz="half" idx="1"/>
          </p:nvPr>
        </p:nvSpPr>
        <p:spPr>
          <a:xfrm>
            <a:off x="152400" y="1600200"/>
            <a:ext cx="4191000" cy="5029200"/>
          </a:xfrm>
        </p:spPr>
        <p:txBody>
          <a:bodyPr>
            <a:normAutofit fontScale="92500" lnSpcReduction="10000"/>
          </a:bodyPr>
          <a:lstStyle/>
          <a:p>
            <a:r>
              <a:rPr lang="en-US" dirty="0"/>
              <a:t>To separate the actor from the background and provide a 3-dimensional appearance, </a:t>
            </a:r>
            <a:r>
              <a:rPr lang="en-US" dirty="0">
                <a:solidFill>
                  <a:srgbClr val="FF0000"/>
                </a:solidFill>
              </a:rPr>
              <a:t>down lighting </a:t>
            </a:r>
            <a:r>
              <a:rPr lang="en-US" dirty="0"/>
              <a:t>and </a:t>
            </a:r>
            <a:r>
              <a:rPr lang="en-US" dirty="0">
                <a:solidFill>
                  <a:srgbClr val="FF0000"/>
                </a:solidFill>
              </a:rPr>
              <a:t>backlighting</a:t>
            </a:r>
            <a:r>
              <a:rPr lang="en-US" dirty="0"/>
              <a:t> are important. </a:t>
            </a:r>
            <a:endParaRPr lang="en-US" dirty="0" smtClean="0"/>
          </a:p>
          <a:p>
            <a:r>
              <a:rPr lang="en-US" dirty="0" smtClean="0"/>
              <a:t>Unless </a:t>
            </a:r>
            <a:r>
              <a:rPr lang="en-US" dirty="0"/>
              <a:t>trying to achieve a special effect, this type of lighting is </a:t>
            </a:r>
            <a:r>
              <a:rPr lang="en-US" dirty="0">
                <a:solidFill>
                  <a:srgbClr val="FF0000"/>
                </a:solidFill>
              </a:rPr>
              <a:t>not as bright </a:t>
            </a:r>
            <a:r>
              <a:rPr lang="en-US" dirty="0"/>
              <a:t>as the front </a:t>
            </a:r>
            <a:r>
              <a:rPr lang="en-US" dirty="0" smtClean="0"/>
              <a:t>lighting.</a:t>
            </a:r>
          </a:p>
          <a:p>
            <a:r>
              <a:rPr lang="en-US" dirty="0" err="1" smtClean="0">
                <a:solidFill>
                  <a:srgbClr val="FF0000"/>
                </a:solidFill>
              </a:rPr>
              <a:t>Fresnels</a:t>
            </a:r>
            <a:r>
              <a:rPr lang="en-US" dirty="0" smtClean="0"/>
              <a:t> or </a:t>
            </a:r>
            <a:r>
              <a:rPr lang="en-US" dirty="0">
                <a:solidFill>
                  <a:srgbClr val="FF0000"/>
                </a:solidFill>
              </a:rPr>
              <a:t>PAR cans </a:t>
            </a:r>
            <a:r>
              <a:rPr lang="en-US" dirty="0"/>
              <a:t>are ideal to use for backlighting.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2286000"/>
            <a:ext cx="3352799" cy="3200400"/>
          </a:xfrm>
        </p:spPr>
      </p:pic>
    </p:spTree>
    <p:extLst>
      <p:ext uri="{BB962C8B-B14F-4D97-AF65-F5344CB8AC3E}">
        <p14:creationId xmlns:p14="http://schemas.microsoft.com/office/powerpoint/2010/main" val="156824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2525150" cy="1133856"/>
          </a:xfrm>
        </p:spPr>
        <p:txBody>
          <a:bodyPr>
            <a:normAutofit fontScale="90000"/>
          </a:bodyPr>
          <a:lstStyle/>
          <a:p>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LIGHT DESIGN THEORY</a:t>
            </a:r>
            <a:r>
              <a:rPr lang="en-US" dirty="0" smtClean="0"/>
              <a:t/>
            </a:r>
            <a:br>
              <a:rPr lang="en-US" dirty="0" smtClean="0"/>
            </a:br>
            <a:endParaRPr lang="en-US" dirty="0"/>
          </a:p>
        </p:txBody>
      </p:sp>
      <p:sp>
        <p:nvSpPr>
          <p:cNvPr id="4" name="Text Placeholder 3"/>
          <p:cNvSpPr>
            <a:spLocks noGrp="1"/>
          </p:cNvSpPr>
          <p:nvPr>
            <p:ph type="body" sz="half" idx="2"/>
          </p:nvPr>
        </p:nvSpPr>
        <p:spPr>
          <a:xfrm>
            <a:off x="164592" y="1728216"/>
            <a:ext cx="3645408" cy="938784"/>
          </a:xfrm>
        </p:spPr>
        <p:txBody>
          <a:bodyPr>
            <a:normAutofit/>
          </a:bodyPr>
          <a:lstStyle/>
          <a:p>
            <a:r>
              <a:rPr lang="en-US" sz="2000" b="1" i="1" u="sng" dirty="0"/>
              <a:t>“THE MCCANDLESS SYSTEM</a:t>
            </a:r>
            <a:r>
              <a:rPr lang="en-US" sz="2000" b="1" i="1" u="sng" dirty="0" smtClean="0"/>
              <a:t>”</a:t>
            </a:r>
          </a:p>
          <a:p>
            <a:r>
              <a:rPr lang="en-US" sz="2000" b="1" i="1" u="sng" dirty="0" smtClean="0"/>
              <a:t>Example of Backlight</a:t>
            </a:r>
            <a:endParaRPr lang="en-US" sz="20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3352801"/>
            <a:ext cx="4826212" cy="3505200"/>
          </a:xfrm>
          <a:prstGeom prst="rect">
            <a:avLst/>
          </a:prstGeom>
        </p:spPr>
      </p:pic>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6378" r="6378"/>
          <a:stretch>
            <a:fillRect/>
          </a:stretch>
        </p:blipFill>
        <p:spPr>
          <a:xfrm>
            <a:off x="152400" y="3080264"/>
            <a:ext cx="4038600" cy="347293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27709"/>
            <a:ext cx="4800600" cy="3380509"/>
          </a:xfrm>
          <a:prstGeom prst="rect">
            <a:avLst/>
          </a:prstGeom>
        </p:spPr>
      </p:pic>
      <p:sp>
        <p:nvSpPr>
          <p:cNvPr id="7" name="TextBox 6"/>
          <p:cNvSpPr txBox="1"/>
          <p:nvPr/>
        </p:nvSpPr>
        <p:spPr>
          <a:xfrm rot="16200000">
            <a:off x="7549634" y="1485899"/>
            <a:ext cx="2819400" cy="369332"/>
          </a:xfrm>
          <a:prstGeom prst="rect">
            <a:avLst/>
          </a:prstGeom>
          <a:noFill/>
        </p:spPr>
        <p:txBody>
          <a:bodyPr wrap="square" rtlCol="0">
            <a:spAutoFit/>
          </a:bodyPr>
          <a:lstStyle/>
          <a:p>
            <a:r>
              <a:rPr lang="en-US" b="1" dirty="0" smtClean="0"/>
              <a:t>A Little Night Music</a:t>
            </a:r>
            <a:endParaRPr lang="en-US" b="1" dirty="0"/>
          </a:p>
        </p:txBody>
      </p:sp>
      <p:sp>
        <p:nvSpPr>
          <p:cNvPr id="8" name="TextBox 7"/>
          <p:cNvSpPr txBox="1"/>
          <p:nvPr/>
        </p:nvSpPr>
        <p:spPr>
          <a:xfrm rot="16200000">
            <a:off x="7968734" y="4920735"/>
            <a:ext cx="1981200" cy="369332"/>
          </a:xfrm>
          <a:prstGeom prst="rect">
            <a:avLst/>
          </a:prstGeom>
          <a:noFill/>
        </p:spPr>
        <p:txBody>
          <a:bodyPr wrap="square" rtlCol="0">
            <a:spAutoFit/>
          </a:bodyPr>
          <a:lstStyle/>
          <a:p>
            <a:r>
              <a:rPr lang="en-US" b="1" dirty="0" smtClean="0">
                <a:solidFill>
                  <a:schemeClr val="accent1">
                    <a:lumMod val="75000"/>
                  </a:schemeClr>
                </a:solidFill>
              </a:rPr>
              <a:t>Wait Until Dark</a:t>
            </a:r>
            <a:endParaRPr lang="en-US" b="1" dirty="0">
              <a:solidFill>
                <a:schemeClr val="accent1">
                  <a:lumMod val="75000"/>
                </a:schemeClr>
              </a:solidFill>
            </a:endParaRPr>
          </a:p>
        </p:txBody>
      </p:sp>
    </p:spTree>
    <p:extLst>
      <p:ext uri="{BB962C8B-B14F-4D97-AF65-F5344CB8AC3E}">
        <p14:creationId xmlns:p14="http://schemas.microsoft.com/office/powerpoint/2010/main" val="3892128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DESIGN THEORY</a:t>
            </a:r>
            <a:endParaRPr lang="en-US" dirty="0"/>
          </a:p>
        </p:txBody>
      </p:sp>
      <p:sp>
        <p:nvSpPr>
          <p:cNvPr id="3" name="Content Placeholder 2"/>
          <p:cNvSpPr>
            <a:spLocks noGrp="1"/>
          </p:cNvSpPr>
          <p:nvPr>
            <p:ph sz="half" idx="1"/>
          </p:nvPr>
        </p:nvSpPr>
        <p:spPr>
          <a:xfrm>
            <a:off x="457200" y="1773936"/>
            <a:ext cx="4038600" cy="2112264"/>
          </a:xfrm>
        </p:spPr>
        <p:txBody>
          <a:bodyPr>
            <a:normAutofit/>
          </a:bodyPr>
          <a:lstStyle/>
          <a:p>
            <a:pPr marL="118872" indent="0">
              <a:buNone/>
            </a:pPr>
            <a:r>
              <a:rPr lang="en-US" dirty="0"/>
              <a:t>USING COLOR</a:t>
            </a:r>
          </a:p>
          <a:p>
            <a:r>
              <a:rPr lang="en-US" dirty="0" smtClean="0"/>
              <a:t>warm: bastard amber;</a:t>
            </a:r>
          </a:p>
          <a:p>
            <a:r>
              <a:rPr lang="en-US" dirty="0" smtClean="0"/>
              <a:t>neutral: surprise pink;</a:t>
            </a:r>
          </a:p>
          <a:p>
            <a:r>
              <a:rPr lang="en-US" dirty="0" smtClean="0"/>
              <a:t>cool: pale blue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982" y="1752600"/>
            <a:ext cx="4196392" cy="434339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6" y="4103956"/>
            <a:ext cx="2954634" cy="23730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095750"/>
            <a:ext cx="2966357" cy="2381250"/>
          </a:xfrm>
          <a:prstGeom prst="rect">
            <a:avLst/>
          </a:prstGeom>
        </p:spPr>
      </p:pic>
    </p:spTree>
    <p:extLst>
      <p:ext uri="{BB962C8B-B14F-4D97-AF65-F5344CB8AC3E}">
        <p14:creationId xmlns:p14="http://schemas.microsoft.com/office/powerpoint/2010/main" val="25361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PRODUCTION</a:t>
            </a:r>
            <a:endParaRPr lang="en-US" dirty="0"/>
          </a:p>
        </p:txBody>
      </p:sp>
      <p:sp>
        <p:nvSpPr>
          <p:cNvPr id="3" name="Content Placeholder 2"/>
          <p:cNvSpPr>
            <a:spLocks noGrp="1"/>
          </p:cNvSpPr>
          <p:nvPr>
            <p:ph sz="half" idx="1"/>
          </p:nvPr>
        </p:nvSpPr>
        <p:spPr>
          <a:xfrm>
            <a:off x="457200" y="1773936"/>
            <a:ext cx="4038600" cy="4623816"/>
          </a:xfrm>
        </p:spPr>
        <p:txBody>
          <a:bodyPr>
            <a:normAutofit fontScale="92500" lnSpcReduction="20000"/>
          </a:bodyPr>
          <a:lstStyle/>
          <a:p>
            <a:r>
              <a:rPr lang="en-US" dirty="0" smtClean="0">
                <a:solidFill>
                  <a:srgbClr val="FF0000"/>
                </a:solidFill>
              </a:rPr>
              <a:t>LIGHT DESIGNER</a:t>
            </a:r>
          </a:p>
          <a:p>
            <a:pPr lvl="1"/>
            <a:r>
              <a:rPr lang="en-US" dirty="0"/>
              <a:t>Light Research</a:t>
            </a:r>
          </a:p>
          <a:p>
            <a:pPr lvl="1"/>
            <a:r>
              <a:rPr lang="en-US" dirty="0"/>
              <a:t>Light Notes</a:t>
            </a:r>
          </a:p>
          <a:p>
            <a:pPr marL="118872" indent="0">
              <a:buNone/>
            </a:pPr>
            <a:endParaRPr lang="en-US" dirty="0"/>
          </a:p>
          <a:p>
            <a:r>
              <a:rPr lang="en-US" dirty="0" smtClean="0">
                <a:solidFill>
                  <a:srgbClr val="FF0000"/>
                </a:solidFill>
              </a:rPr>
              <a:t>MASTER ELECTRICIAN</a:t>
            </a:r>
          </a:p>
          <a:p>
            <a:pPr lvl="1"/>
            <a:r>
              <a:rPr lang="en-US" dirty="0"/>
              <a:t>Light Plot</a:t>
            </a:r>
          </a:p>
          <a:p>
            <a:pPr lvl="1"/>
            <a:r>
              <a:rPr lang="en-US" dirty="0"/>
              <a:t>Instrument </a:t>
            </a:r>
            <a:r>
              <a:rPr lang="en-US" dirty="0" smtClean="0"/>
              <a:t>Schedule</a:t>
            </a:r>
          </a:p>
          <a:p>
            <a:pPr lvl="1"/>
            <a:endParaRPr lang="en-US" dirty="0" smtClean="0"/>
          </a:p>
          <a:p>
            <a:r>
              <a:rPr lang="en-US" dirty="0" smtClean="0">
                <a:solidFill>
                  <a:srgbClr val="FF0000"/>
                </a:solidFill>
              </a:rPr>
              <a:t>LIGHT CREW</a:t>
            </a:r>
            <a:endParaRPr lang="en-US" dirty="0">
              <a:solidFill>
                <a:srgbClr val="FF0000"/>
              </a:solidFill>
            </a:endParaRPr>
          </a:p>
          <a:p>
            <a:pPr lvl="1"/>
            <a:r>
              <a:rPr lang="en-US" dirty="0" smtClean="0"/>
              <a:t>Hang lights off plot &amp; I.S.</a:t>
            </a:r>
          </a:p>
          <a:p>
            <a:endParaRPr lang="en-US" dirty="0"/>
          </a:p>
          <a:p>
            <a:r>
              <a:rPr lang="en-US" dirty="0" smtClean="0">
                <a:solidFill>
                  <a:srgbClr val="FF0000"/>
                </a:solidFill>
              </a:rPr>
              <a:t>BOARD OPERATOR</a:t>
            </a:r>
          </a:p>
          <a:p>
            <a:pPr lvl="1"/>
            <a:r>
              <a:rPr lang="en-US" dirty="0" smtClean="0"/>
              <a:t>Light </a:t>
            </a:r>
            <a:r>
              <a:rPr lang="en-US" dirty="0"/>
              <a:t>cue sheet</a:t>
            </a:r>
          </a:p>
          <a:p>
            <a:endParaRPr lang="en-US" dirty="0"/>
          </a:p>
        </p:txBody>
      </p:sp>
      <p:sp>
        <p:nvSpPr>
          <p:cNvPr id="4" name="Content Placeholder 3"/>
          <p:cNvSpPr>
            <a:spLocks noGrp="1"/>
          </p:cNvSpPr>
          <p:nvPr>
            <p:ph sz="half" idx="2"/>
          </p:nvPr>
        </p:nvSpPr>
        <p:spPr>
          <a:xfrm>
            <a:off x="4724400" y="1773936"/>
            <a:ext cx="3962400" cy="4623816"/>
          </a:xfrm>
        </p:spPr>
        <p:txBody>
          <a:bodyPr>
            <a:normAutofit fontScale="92500" lnSpcReduction="20000"/>
          </a:bodyPr>
          <a:lstStyle/>
          <a:p>
            <a:pPr marL="118872" indent="0">
              <a:buNone/>
            </a:pPr>
            <a:r>
              <a:rPr lang="en-US" u="sng" dirty="0" smtClean="0"/>
              <a:t>Wicked</a:t>
            </a:r>
            <a:r>
              <a:rPr lang="en-US" dirty="0" smtClean="0"/>
              <a:t> - Lighting</a:t>
            </a:r>
          </a:p>
          <a:p>
            <a:r>
              <a:rPr lang="en-US" sz="2000" dirty="0">
                <a:hlinkClick r:id="rId2"/>
              </a:rPr>
              <a:t>http://</a:t>
            </a:r>
            <a:r>
              <a:rPr lang="en-US" sz="2000" dirty="0" smtClean="0">
                <a:hlinkClick r:id="rId2"/>
              </a:rPr>
              <a:t>youtu.be/QUKDU3r6MYY</a:t>
            </a:r>
            <a:endParaRPr lang="en-US" sz="2000" dirty="0" smtClean="0"/>
          </a:p>
          <a:p>
            <a:pPr marL="118872" indent="0">
              <a:buNone/>
            </a:pPr>
            <a:endParaRPr lang="en-US" sz="2000" dirty="0"/>
          </a:p>
          <a:p>
            <a:endParaRPr lang="en-US" sz="2000"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616" y="3048000"/>
            <a:ext cx="4261757" cy="2386584"/>
          </a:xfrm>
          <a:prstGeom prst="rect">
            <a:avLst/>
          </a:prstGeom>
        </p:spPr>
      </p:pic>
    </p:spTree>
    <p:extLst>
      <p:ext uri="{BB962C8B-B14F-4D97-AF65-F5344CB8AC3E}">
        <p14:creationId xmlns:p14="http://schemas.microsoft.com/office/powerpoint/2010/main" val="4747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ircle(in)">
                                      <p:cBhvr>
                                        <p:cTn id="29" dur="2000"/>
                                        <p:tgtEl>
                                          <p:spTgt spid="3">
                                            <p:txEl>
                                              <p:pRg st="8" end="8"/>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ircle(in)">
                                      <p:cBhvr>
                                        <p:cTn id="32" dur="2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circle(in)">
                                      <p:cBhvr>
                                        <p:cTn id="37" dur="2000"/>
                                        <p:tgtEl>
                                          <p:spTgt spid="3">
                                            <p:txEl>
                                              <p:pRg st="11" end="11"/>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circle(in)">
                                      <p:cBhvr>
                                        <p:cTn id="40"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DESIGN</a:t>
            </a:r>
            <a:endParaRPr lang="en-US" dirty="0"/>
          </a:p>
        </p:txBody>
      </p:sp>
      <p:sp>
        <p:nvSpPr>
          <p:cNvPr id="3" name="Content Placeholder 2"/>
          <p:cNvSpPr>
            <a:spLocks noGrp="1"/>
          </p:cNvSpPr>
          <p:nvPr>
            <p:ph idx="1"/>
          </p:nvPr>
        </p:nvSpPr>
        <p:spPr>
          <a:xfrm>
            <a:off x="304800" y="1524000"/>
            <a:ext cx="8839200" cy="5334000"/>
          </a:xfrm>
        </p:spPr>
        <p:txBody>
          <a:bodyPr>
            <a:normAutofit fontScale="92500" lnSpcReduction="20000"/>
          </a:bodyPr>
          <a:lstStyle/>
          <a:p>
            <a:pPr marL="118872" indent="0">
              <a:buNone/>
            </a:pPr>
            <a:r>
              <a:rPr lang="en-US" b="1" u="sng" dirty="0" smtClean="0"/>
              <a:t>FUNCTIONS OF STAGE LIGHT</a:t>
            </a:r>
          </a:p>
          <a:p>
            <a:endParaRPr lang="en-US" sz="2800" dirty="0" smtClean="0"/>
          </a:p>
          <a:p>
            <a:r>
              <a:rPr lang="en-US" sz="2800" dirty="0" smtClean="0">
                <a:solidFill>
                  <a:srgbClr val="FF0000"/>
                </a:solidFill>
              </a:rPr>
              <a:t>Visibility</a:t>
            </a:r>
            <a:r>
              <a:rPr lang="en-US" sz="2800" dirty="0"/>
              <a:t>: </a:t>
            </a:r>
            <a:r>
              <a:rPr lang="en-US" sz="2800" dirty="0" smtClean="0"/>
              <a:t> light so </a:t>
            </a:r>
            <a:r>
              <a:rPr lang="en-US" sz="2800" dirty="0" err="1" smtClean="0"/>
              <a:t>aud</a:t>
            </a:r>
            <a:r>
              <a:rPr lang="en-US" sz="2800" dirty="0" smtClean="0"/>
              <a:t> can see </a:t>
            </a:r>
            <a:r>
              <a:rPr lang="en-US" sz="2800" dirty="0"/>
              <a:t>actors, </a:t>
            </a:r>
            <a:r>
              <a:rPr lang="en-US" sz="2800" dirty="0" smtClean="0"/>
              <a:t>set, props, etc.</a:t>
            </a:r>
          </a:p>
          <a:p>
            <a:endParaRPr lang="en-US" sz="2800" dirty="0"/>
          </a:p>
          <a:p>
            <a:r>
              <a:rPr lang="en-US" sz="2800" dirty="0">
                <a:solidFill>
                  <a:srgbClr val="FF0000"/>
                </a:solidFill>
              </a:rPr>
              <a:t>Selective Focus</a:t>
            </a:r>
            <a:r>
              <a:rPr lang="en-US" sz="2800" dirty="0"/>
              <a:t>: </a:t>
            </a:r>
            <a:r>
              <a:rPr lang="en-US" sz="2800" dirty="0" smtClean="0"/>
              <a:t>directing </a:t>
            </a:r>
            <a:r>
              <a:rPr lang="en-US" sz="2800" dirty="0" err="1"/>
              <a:t>aud’s</a:t>
            </a:r>
            <a:r>
              <a:rPr lang="en-US" sz="2800" dirty="0"/>
              <a:t> attention to look at a specific </a:t>
            </a:r>
            <a:r>
              <a:rPr lang="en-US" sz="2800" dirty="0" smtClean="0"/>
              <a:t>area/character on stage</a:t>
            </a:r>
          </a:p>
          <a:p>
            <a:endParaRPr lang="en-US" sz="2800" dirty="0"/>
          </a:p>
          <a:p>
            <a:r>
              <a:rPr lang="en-US" sz="2800" dirty="0">
                <a:solidFill>
                  <a:srgbClr val="FF0000"/>
                </a:solidFill>
              </a:rPr>
              <a:t>Modeling</a:t>
            </a:r>
            <a:r>
              <a:rPr lang="en-US" sz="2800" dirty="0"/>
              <a:t>: using texture to </a:t>
            </a:r>
            <a:r>
              <a:rPr lang="en-US" sz="2800" dirty="0" smtClean="0"/>
              <a:t>emphasize the highlight or shadows </a:t>
            </a:r>
            <a:r>
              <a:rPr lang="en-US" sz="2800" dirty="0"/>
              <a:t>of </a:t>
            </a:r>
            <a:r>
              <a:rPr lang="en-US" sz="2800" dirty="0" smtClean="0"/>
              <a:t>things, as to </a:t>
            </a:r>
            <a:r>
              <a:rPr lang="en-US" sz="2800" dirty="0"/>
              <a:t>make </a:t>
            </a:r>
            <a:r>
              <a:rPr lang="en-US" sz="2800" dirty="0" smtClean="0"/>
              <a:t>“it” </a:t>
            </a:r>
            <a:r>
              <a:rPr lang="en-US" sz="2800" dirty="0"/>
              <a:t>look </a:t>
            </a:r>
            <a:r>
              <a:rPr lang="en-US" sz="2800" dirty="0" smtClean="0"/>
              <a:t>real</a:t>
            </a:r>
          </a:p>
          <a:p>
            <a:endParaRPr lang="en-US" sz="2800" dirty="0" smtClean="0"/>
          </a:p>
          <a:p>
            <a:r>
              <a:rPr lang="en-US" sz="2800" dirty="0" smtClean="0">
                <a:solidFill>
                  <a:srgbClr val="FF0000"/>
                </a:solidFill>
              </a:rPr>
              <a:t>Mood: </a:t>
            </a:r>
            <a:r>
              <a:rPr lang="en-US" sz="2800" dirty="0" smtClean="0"/>
              <a:t>use of color to determine time of day or to emphasize emotional context of script/characters</a:t>
            </a:r>
          </a:p>
          <a:p>
            <a:endParaRPr lang="en-US" sz="2800" dirty="0" smtClean="0"/>
          </a:p>
          <a:p>
            <a:r>
              <a:rPr lang="en-US" sz="2800" dirty="0" smtClean="0">
                <a:solidFill>
                  <a:srgbClr val="FF0000"/>
                </a:solidFill>
              </a:rPr>
              <a:t>Style</a:t>
            </a:r>
            <a:r>
              <a:rPr lang="en-US" sz="2800" dirty="0" smtClean="0"/>
              <a:t>: realistic vs. nonrealistic</a:t>
            </a:r>
          </a:p>
          <a:p>
            <a:endParaRPr lang="en-US" sz="2800" dirty="0" smtClean="0"/>
          </a:p>
          <a:p>
            <a:r>
              <a:rPr lang="en-US" sz="2800" dirty="0" smtClean="0">
                <a:solidFill>
                  <a:srgbClr val="FF0000"/>
                </a:solidFill>
              </a:rPr>
              <a:t>Information</a:t>
            </a:r>
            <a:r>
              <a:rPr lang="en-US" sz="2800" dirty="0" smtClean="0"/>
              <a:t>: est. location, time, space</a:t>
            </a:r>
          </a:p>
        </p:txBody>
      </p:sp>
    </p:spTree>
    <p:extLst>
      <p:ext uri="{BB962C8B-B14F-4D97-AF65-F5344CB8AC3E}">
        <p14:creationId xmlns:p14="http://schemas.microsoft.com/office/powerpoint/2010/main" val="30909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p:cTn id="3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 calcmode="lin" valueType="num">
                                      <p:cBhvr>
                                        <p:cTn id="42"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4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SELECTIVE FOCUS</a:t>
            </a:r>
            <a:endParaRPr lang="en-US" sz="32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692" r="5692"/>
          <a:stretch>
            <a:fillRect/>
          </a:stretch>
        </p:blipFill>
        <p:spPr/>
      </p:pic>
      <p:sp>
        <p:nvSpPr>
          <p:cNvPr id="4" name="Text Placeholder 3"/>
          <p:cNvSpPr>
            <a:spLocks noGrp="1"/>
          </p:cNvSpPr>
          <p:nvPr>
            <p:ph type="body" sz="half" idx="2"/>
          </p:nvPr>
        </p:nvSpPr>
        <p:spPr/>
        <p:txBody>
          <a:bodyPr>
            <a:normAutofit/>
          </a:bodyPr>
          <a:lstStyle/>
          <a:p>
            <a:r>
              <a:rPr lang="en-US" sz="2000" dirty="0" smtClean="0"/>
              <a:t>As the cops found Susie in the corner of the room, she stood up showing her hands, each bloody from the  stabbing. </a:t>
            </a:r>
          </a:p>
          <a:p>
            <a:endParaRPr lang="en-US" sz="2000" dirty="0"/>
          </a:p>
          <a:p>
            <a:r>
              <a:rPr lang="en-US" sz="2000" dirty="0" smtClean="0"/>
              <a:t>The cops shine their flashlights on her hands to help focus the audiences’ attention there.</a:t>
            </a:r>
            <a:endParaRPr lang="en-US" sz="2000" dirty="0"/>
          </a:p>
        </p:txBody>
      </p:sp>
      <p:sp>
        <p:nvSpPr>
          <p:cNvPr id="6" name="TextBox 5"/>
          <p:cNvSpPr txBox="1"/>
          <p:nvPr/>
        </p:nvSpPr>
        <p:spPr>
          <a:xfrm>
            <a:off x="6885709" y="990600"/>
            <a:ext cx="2133600" cy="369332"/>
          </a:xfrm>
          <a:prstGeom prst="rect">
            <a:avLst/>
          </a:prstGeom>
          <a:noFill/>
        </p:spPr>
        <p:txBody>
          <a:bodyPr wrap="square" rtlCol="0">
            <a:spAutoFit/>
          </a:bodyPr>
          <a:lstStyle/>
          <a:p>
            <a:r>
              <a:rPr lang="en-US" b="1" dirty="0" smtClean="0">
                <a:solidFill>
                  <a:schemeClr val="accent3">
                    <a:lumMod val="75000"/>
                  </a:schemeClr>
                </a:solidFill>
              </a:rPr>
              <a:t>Wait Until Dark</a:t>
            </a:r>
            <a:endParaRPr lang="en-US" b="1" dirty="0">
              <a:solidFill>
                <a:schemeClr val="accent3">
                  <a:lumMod val="75000"/>
                </a:schemeClr>
              </a:solidFill>
            </a:endParaRPr>
          </a:p>
        </p:txBody>
      </p:sp>
    </p:spTree>
    <p:extLst>
      <p:ext uri="{BB962C8B-B14F-4D97-AF65-F5344CB8AC3E}">
        <p14:creationId xmlns:p14="http://schemas.microsoft.com/office/powerpoint/2010/main" val="1522774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MODELING</a:t>
            </a:r>
            <a:endParaRPr lang="en-US" sz="32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1385" r="11385"/>
          <a:stretch>
            <a:fillRect/>
          </a:stretch>
        </p:blipFill>
        <p:spPr>
          <a:xfrm>
            <a:off x="2875821" y="457200"/>
            <a:ext cx="6247397" cy="6400800"/>
          </a:xfrm>
        </p:spPr>
      </p:pic>
      <p:sp>
        <p:nvSpPr>
          <p:cNvPr id="4" name="Text Placeholder 3"/>
          <p:cNvSpPr>
            <a:spLocks noGrp="1"/>
          </p:cNvSpPr>
          <p:nvPr>
            <p:ph type="body" sz="half" idx="2"/>
          </p:nvPr>
        </p:nvSpPr>
        <p:spPr/>
        <p:txBody>
          <a:bodyPr>
            <a:normAutofit/>
          </a:bodyPr>
          <a:lstStyle/>
          <a:p>
            <a:r>
              <a:rPr lang="en-US" sz="2400" dirty="0" smtClean="0"/>
              <a:t>Using a stick gobo pattern to resemble the feel of hay/straw in the field.</a:t>
            </a:r>
            <a:endParaRPr lang="en-US" sz="2400" dirty="0"/>
          </a:p>
        </p:txBody>
      </p:sp>
    </p:spTree>
    <p:extLst>
      <p:ext uri="{BB962C8B-B14F-4D97-AF65-F5344CB8AC3E}">
        <p14:creationId xmlns:p14="http://schemas.microsoft.com/office/powerpoint/2010/main" val="3198317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MODELING, MOOD, STYLE</a:t>
            </a:r>
            <a:endParaRPr lang="en-US" sz="2800" dirty="0"/>
          </a:p>
        </p:txBody>
      </p:sp>
      <p:sp>
        <p:nvSpPr>
          <p:cNvPr id="4" name="Text Placeholder 3"/>
          <p:cNvSpPr>
            <a:spLocks noGrp="1"/>
          </p:cNvSpPr>
          <p:nvPr>
            <p:ph type="body" sz="half" idx="2"/>
          </p:nvPr>
        </p:nvSpPr>
        <p:spPr>
          <a:xfrm>
            <a:off x="164592" y="1728216"/>
            <a:ext cx="2468880" cy="4977384"/>
          </a:xfrm>
        </p:spPr>
        <p:txBody>
          <a:bodyPr>
            <a:noAutofit/>
          </a:bodyPr>
          <a:lstStyle/>
          <a:p>
            <a:r>
              <a:rPr lang="en-US" sz="2000" dirty="0" smtClean="0"/>
              <a:t>MODELING : using shadow to purposely emphasize the hidden desires and the frightening freaks</a:t>
            </a:r>
          </a:p>
          <a:p>
            <a:endParaRPr lang="en-US" sz="2000" dirty="0"/>
          </a:p>
          <a:p>
            <a:r>
              <a:rPr lang="en-US" sz="2000" dirty="0" smtClean="0"/>
              <a:t>MOOD: over stimulating with colored light, multiple light sources, multiple gobo patterns </a:t>
            </a:r>
          </a:p>
          <a:p>
            <a:endParaRPr lang="en-US" sz="2000" dirty="0"/>
          </a:p>
          <a:p>
            <a:r>
              <a:rPr lang="en-US" sz="2000" dirty="0" smtClean="0"/>
              <a:t>STYLE :  non-realistic; green light, chaotic patterns</a:t>
            </a:r>
            <a:endParaRPr lang="en-US" sz="2000"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9" r="8339"/>
          <a:stretch>
            <a:fillRect/>
          </a:stretch>
        </p:blipFill>
        <p:spPr/>
      </p:pic>
      <p:sp>
        <p:nvSpPr>
          <p:cNvPr id="10" name="TextBox 9"/>
          <p:cNvSpPr txBox="1"/>
          <p:nvPr/>
        </p:nvSpPr>
        <p:spPr>
          <a:xfrm>
            <a:off x="6934200" y="990600"/>
            <a:ext cx="2133600" cy="381000"/>
          </a:xfrm>
          <a:prstGeom prst="rect">
            <a:avLst/>
          </a:prstGeom>
          <a:noFill/>
        </p:spPr>
        <p:txBody>
          <a:bodyPr wrap="square" rtlCol="0">
            <a:spAutoFit/>
          </a:bodyPr>
          <a:lstStyle/>
          <a:p>
            <a:r>
              <a:rPr lang="en-US" b="1" dirty="0" smtClean="0">
                <a:solidFill>
                  <a:srgbClr val="00B050"/>
                </a:solidFill>
              </a:rPr>
              <a:t>The Elephant Man</a:t>
            </a:r>
            <a:endParaRPr lang="en-US" b="1" dirty="0">
              <a:solidFill>
                <a:srgbClr val="00B050"/>
              </a:solidFill>
            </a:endParaRPr>
          </a:p>
        </p:txBody>
      </p:sp>
    </p:spTree>
    <p:extLst>
      <p:ext uri="{BB962C8B-B14F-4D97-AF65-F5344CB8AC3E}">
        <p14:creationId xmlns:p14="http://schemas.microsoft.com/office/powerpoint/2010/main" val="3608586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DESIGN</a:t>
            </a:r>
            <a:endParaRPr lang="en-US" dirty="0"/>
          </a:p>
        </p:txBody>
      </p:sp>
      <p:sp>
        <p:nvSpPr>
          <p:cNvPr id="3" name="Content Placeholder 2"/>
          <p:cNvSpPr>
            <a:spLocks noGrp="1"/>
          </p:cNvSpPr>
          <p:nvPr>
            <p:ph idx="1"/>
          </p:nvPr>
        </p:nvSpPr>
        <p:spPr/>
        <p:txBody>
          <a:bodyPr>
            <a:normAutofit fontScale="92500" lnSpcReduction="20000"/>
          </a:bodyPr>
          <a:lstStyle/>
          <a:p>
            <a:pPr marL="118872" indent="0">
              <a:buNone/>
            </a:pPr>
            <a:r>
              <a:rPr lang="en-US" b="1" u="sng" dirty="0" smtClean="0"/>
              <a:t>CONTROLABLE  QUALTIES OF LIGHT</a:t>
            </a:r>
          </a:p>
          <a:p>
            <a:endParaRPr lang="en-US" dirty="0" smtClean="0"/>
          </a:p>
          <a:p>
            <a:r>
              <a:rPr lang="en-US" dirty="0" smtClean="0">
                <a:solidFill>
                  <a:srgbClr val="FF0000"/>
                </a:solidFill>
              </a:rPr>
              <a:t>Distribution</a:t>
            </a:r>
            <a:r>
              <a:rPr lang="en-US" dirty="0" smtClean="0"/>
              <a:t>: direction of light (light source), size, shape, quality</a:t>
            </a:r>
          </a:p>
          <a:p>
            <a:endParaRPr lang="en-US" dirty="0" smtClean="0"/>
          </a:p>
          <a:p>
            <a:r>
              <a:rPr lang="en-US" dirty="0" smtClean="0">
                <a:solidFill>
                  <a:srgbClr val="FF0000"/>
                </a:solidFill>
              </a:rPr>
              <a:t>Intensity</a:t>
            </a:r>
            <a:r>
              <a:rPr lang="en-US" dirty="0" smtClean="0"/>
              <a:t>: level of brightness</a:t>
            </a:r>
          </a:p>
          <a:p>
            <a:pPr marL="118872" indent="0">
              <a:buNone/>
            </a:pPr>
            <a:endParaRPr lang="en-US" dirty="0" smtClean="0"/>
          </a:p>
          <a:p>
            <a:r>
              <a:rPr lang="en-US" dirty="0" smtClean="0">
                <a:solidFill>
                  <a:srgbClr val="FF0000"/>
                </a:solidFill>
              </a:rPr>
              <a:t>Movement</a:t>
            </a:r>
            <a:r>
              <a:rPr lang="en-US" dirty="0" smtClean="0"/>
              <a:t>: timed cues, onstage/offstage lights; practicals, light source</a:t>
            </a:r>
          </a:p>
          <a:p>
            <a:endParaRPr lang="en-US" dirty="0"/>
          </a:p>
          <a:p>
            <a:r>
              <a:rPr lang="en-US" dirty="0" smtClean="0">
                <a:solidFill>
                  <a:srgbClr val="FF0000"/>
                </a:solidFill>
              </a:rPr>
              <a:t>Color</a:t>
            </a:r>
            <a:r>
              <a:rPr lang="en-US" dirty="0" smtClean="0"/>
              <a:t>: determined by gel color &amp; intensity</a:t>
            </a:r>
          </a:p>
        </p:txBody>
      </p:sp>
    </p:spTree>
    <p:extLst>
      <p:ext uri="{BB962C8B-B14F-4D97-AF65-F5344CB8AC3E}">
        <p14:creationId xmlns:p14="http://schemas.microsoft.com/office/powerpoint/2010/main" val="26703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PRACTICALS</a:t>
            </a:r>
            <a:endParaRPr lang="en-US" sz="3200" dirty="0"/>
          </a:p>
        </p:txBody>
      </p:sp>
      <p:sp>
        <p:nvSpPr>
          <p:cNvPr id="4" name="Text Placeholder 3"/>
          <p:cNvSpPr>
            <a:spLocks noGrp="1"/>
          </p:cNvSpPr>
          <p:nvPr>
            <p:ph type="body" sz="half" idx="2"/>
          </p:nvPr>
        </p:nvSpPr>
        <p:spPr>
          <a:xfrm>
            <a:off x="164592" y="1728216"/>
            <a:ext cx="1892808" cy="4977384"/>
          </a:xfrm>
        </p:spPr>
        <p:txBody>
          <a:bodyPr>
            <a:noAutofit/>
          </a:bodyPr>
          <a:lstStyle/>
          <a:p>
            <a:r>
              <a:rPr lang="en-US" sz="2000" dirty="0" smtClean="0"/>
              <a:t>The use of </a:t>
            </a:r>
            <a:r>
              <a:rPr lang="en-US" sz="2000" dirty="0" err="1" smtClean="0"/>
              <a:t>practicals</a:t>
            </a:r>
            <a:r>
              <a:rPr lang="en-US" sz="2000" dirty="0" smtClean="0"/>
              <a:t>  in this set gives this murder mystery the ominous feel it needs, plus establishes the very real interior set these character will occupy, as they turn lights on and off lights upon entering and exiting. </a:t>
            </a:r>
            <a:endParaRPr lang="en-US" sz="2000" dirty="0"/>
          </a:p>
        </p:txBody>
      </p:sp>
      <p:pic>
        <p:nvPicPr>
          <p:cNvPr id="13" name="Picture Placeholder 1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406" r="2406"/>
          <a:stretch>
            <a:fillRect/>
          </a:stretch>
        </p:blipFill>
        <p:spPr>
          <a:xfrm>
            <a:off x="2057400" y="1447800"/>
            <a:ext cx="7086600" cy="5410201"/>
          </a:xfrm>
        </p:spPr>
      </p:pic>
      <p:sp>
        <p:nvSpPr>
          <p:cNvPr id="14" name="TextBox 13"/>
          <p:cNvSpPr txBox="1"/>
          <p:nvPr/>
        </p:nvSpPr>
        <p:spPr>
          <a:xfrm>
            <a:off x="7079673" y="990600"/>
            <a:ext cx="2057400" cy="369332"/>
          </a:xfrm>
          <a:prstGeom prst="rect">
            <a:avLst/>
          </a:prstGeom>
          <a:noFill/>
        </p:spPr>
        <p:txBody>
          <a:bodyPr wrap="square" rtlCol="0">
            <a:spAutoFit/>
          </a:bodyPr>
          <a:lstStyle/>
          <a:p>
            <a:r>
              <a:rPr lang="en-US" b="1" dirty="0" smtClean="0">
                <a:solidFill>
                  <a:schemeClr val="accent3">
                    <a:lumMod val="75000"/>
                  </a:schemeClr>
                </a:solidFill>
              </a:rPr>
              <a:t>The Mousetrap</a:t>
            </a:r>
            <a:endParaRPr lang="en-US" b="1" dirty="0"/>
          </a:p>
        </p:txBody>
      </p:sp>
    </p:spTree>
    <p:extLst>
      <p:ext uri="{BB962C8B-B14F-4D97-AF65-F5344CB8AC3E}">
        <p14:creationId xmlns:p14="http://schemas.microsoft.com/office/powerpoint/2010/main" val="8736011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1016</TotalTime>
  <Words>1229</Words>
  <Application>Microsoft Office PowerPoint</Application>
  <PresentationFormat>On-screen Show (4:3)</PresentationFormat>
  <Paragraphs>256</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Corbel</vt:lpstr>
      <vt:lpstr>Wingdings</vt:lpstr>
      <vt:lpstr>Wingdings 2</vt:lpstr>
      <vt:lpstr>Wingdings 3</vt:lpstr>
      <vt:lpstr>Module</vt:lpstr>
      <vt:lpstr>LIGHT DESIGN</vt:lpstr>
      <vt:lpstr>LIGHT DESIGN</vt:lpstr>
      <vt:lpstr>ESSENTIAL QUESTIONS</vt:lpstr>
      <vt:lpstr>LIGHT DESIGN</vt:lpstr>
      <vt:lpstr>SELECTIVE FOCUS</vt:lpstr>
      <vt:lpstr>MODELING</vt:lpstr>
      <vt:lpstr>MODELING, MOOD, STYLE</vt:lpstr>
      <vt:lpstr>LIGHT DESIGN</vt:lpstr>
      <vt:lpstr>PRACTICALS</vt:lpstr>
      <vt:lpstr>COLOR</vt:lpstr>
      <vt:lpstr>LIGHT SAFETY</vt:lpstr>
      <vt:lpstr>LIGHT FIXTURES</vt:lpstr>
      <vt:lpstr>LIGHT FIXTURES</vt:lpstr>
      <vt:lpstr>The Diviners – unfocused “specials”</vt:lpstr>
      <vt:lpstr>SPECIALS</vt:lpstr>
      <vt:lpstr>LIGHT FIXTURES</vt:lpstr>
      <vt:lpstr>LIGHT FIXTURES</vt:lpstr>
      <vt:lpstr>LIGHT FIXTURES</vt:lpstr>
      <vt:lpstr>LIGHT FIXTURES</vt:lpstr>
      <vt:lpstr>The Diviners – LED Cyc Lights</vt:lpstr>
      <vt:lpstr>LIGHT FIXTURES</vt:lpstr>
      <vt:lpstr>LIGHT ACCESSORIES</vt:lpstr>
      <vt:lpstr>The Diviners – Cloud Gobo</vt:lpstr>
      <vt:lpstr>LIGHT ACCESSORIES</vt:lpstr>
      <vt:lpstr>The Diviners –   Lightening Gobo &amp;          Water Gobo Rotator</vt:lpstr>
      <vt:lpstr>LIGHT ACCESSORIES</vt:lpstr>
      <vt:lpstr>LIGHT PLUGS</vt:lpstr>
      <vt:lpstr>LIGHT MAINTENANCE</vt:lpstr>
      <vt:lpstr>LIGHT DESIGN THEORY</vt:lpstr>
      <vt:lpstr> LIGHT DESIGN THEORY “THE MCCANDLESS SYSTEM” </vt:lpstr>
      <vt:lpstr>LIGHT DESIGN THEORY</vt:lpstr>
      <vt:lpstr>LIGHT DESIGN THEORY “THE MCCANDLESS SYSTEM”</vt:lpstr>
      <vt:lpstr>        LIGHT DESIGN THEORY </vt:lpstr>
      <vt:lpstr>LIGHT DESIGN THEORY</vt:lpstr>
      <vt:lpstr>LIGHT PRODUCTION</vt:lpstr>
    </vt:vector>
  </TitlesOfParts>
  <Company>Parkway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Parkway</dc:creator>
  <cp:lastModifiedBy>Owner</cp:lastModifiedBy>
  <cp:revision>84</cp:revision>
  <dcterms:created xsi:type="dcterms:W3CDTF">2014-03-25T16:42:25Z</dcterms:created>
  <dcterms:modified xsi:type="dcterms:W3CDTF">2015-07-26T19:32:24Z</dcterms:modified>
</cp:coreProperties>
</file>