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81" d="100"/>
          <a:sy n="181" d="100"/>
        </p:scale>
        <p:origin x="-120" y="-2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D728701E-CAF4-4159-9B3E-41C86DFFA30D}" type="datetimeFigureOut">
              <a:rPr lang="en-US" smtClean="0"/>
              <a:t>10/22/15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24388" y="2286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10/22/15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10/22/15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10/22/15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D728701E-CAF4-4159-9B3E-41C86DFFA30D}" type="datetimeFigureOut">
              <a:rPr lang="en-US" smtClean="0"/>
              <a:t>10/22/15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305" y="6423585"/>
            <a:ext cx="331694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D728701E-CAF4-4159-9B3E-41C86DFFA30D}" type="datetimeFigureOut">
              <a:rPr lang="en-US" smtClean="0"/>
              <a:t>10/22/15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990110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10/22/15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327212" y="4632792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4" y="228600"/>
            <a:ext cx="6387167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12262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10/22/15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46481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10/22/15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25907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4624388" y="4534726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D728701E-CAF4-4159-9B3E-41C86DFFA30D}" type="datetimeFigureOut">
              <a:rPr lang="en-US" smtClean="0"/>
              <a:t>10/22/15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750361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10/22/15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10/22/15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10/22/15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 rot="16200000">
            <a:off x="8593111" y="561668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10/22/15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D728701E-CAF4-4159-9B3E-41C86DFFA30D}" type="datetimeFigureOut">
              <a:rPr lang="en-US" smtClean="0"/>
              <a:t>10/22/15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tIns="45720" rIns="45720" anchor="t">
            <a:noAutofit/>
          </a:bodyPr>
          <a:lstStyle>
            <a:lvl1pPr marL="0" indent="0" algn="ctr">
              <a:spcBef>
                <a:spcPts val="600"/>
              </a:spcBef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8907" y="228600"/>
            <a:ext cx="820093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 anchorCtr="0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906" y="6248774"/>
            <a:ext cx="1474694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10/22/15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774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774"/>
            <a:ext cx="554038" cy="365125"/>
          </a:xfrm>
        </p:spPr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003612" y="3110754"/>
            <a:ext cx="26090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10/22/15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TextBox 11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10/22/15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10/22/15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4" name="Rectangle 13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10/22/15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10/22/15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YvmV51CUKkI" TargetMode="External"/><Relationship Id="rId4" Type="http://schemas.openxmlformats.org/officeDocument/2006/relationships/hyperlink" Target="https://youtu.be/HjOd-2g508k" TargetMode="External"/><Relationship Id="rId5" Type="http://schemas.openxmlformats.org/officeDocument/2006/relationships/hyperlink" Target="https://youtu.be/U-dJMbLJsI4" TargetMode="External"/><Relationship Id="rId1" Type="http://schemas.openxmlformats.org/officeDocument/2006/relationships/slideLayout" Target="../slideLayouts/slideLayout6.xml"/><Relationship Id="rId2" Type="http://schemas.openxmlformats.org/officeDocument/2006/relationships/hyperlink" Target="https://youtu.be/UKeXDmVFz18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Musical Theatre Dance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2119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</a:t>
            </a:r>
            <a:r>
              <a:rPr lang="en-US" dirty="0" smtClean="0"/>
              <a:t>Choreograph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600200"/>
            <a:ext cx="7556313" cy="4525963"/>
          </a:xfrm>
        </p:spPr>
        <p:txBody>
          <a:bodyPr>
            <a:normAutofit/>
          </a:bodyPr>
          <a:lstStyle/>
          <a:p>
            <a:r>
              <a:rPr lang="en-US" dirty="0"/>
              <a:t>1</a:t>
            </a:r>
            <a:r>
              <a:rPr lang="en-US" dirty="0" smtClean="0"/>
              <a:t>. Research social dances of the time period</a:t>
            </a:r>
          </a:p>
          <a:p>
            <a:r>
              <a:rPr lang="en-US" dirty="0"/>
              <a:t>2</a:t>
            </a:r>
            <a:r>
              <a:rPr lang="en-US" dirty="0" smtClean="0"/>
              <a:t>.  Try improvising to explore and find movement</a:t>
            </a:r>
          </a:p>
          <a:p>
            <a:r>
              <a:rPr lang="en-US" dirty="0"/>
              <a:t>3</a:t>
            </a:r>
            <a:r>
              <a:rPr lang="en-US" dirty="0" smtClean="0"/>
              <a:t>.  Be familiar with the Broadway or movie choreography</a:t>
            </a:r>
          </a:p>
          <a:p>
            <a:r>
              <a:rPr lang="en-US" dirty="0"/>
              <a:t>4</a:t>
            </a:r>
            <a:r>
              <a:rPr lang="en-US" dirty="0" smtClean="0"/>
              <a:t>. Create variations on a theme </a:t>
            </a:r>
          </a:p>
          <a:p>
            <a:r>
              <a:rPr lang="en-US" dirty="0"/>
              <a:t>5</a:t>
            </a:r>
            <a:r>
              <a:rPr lang="en-US" dirty="0" smtClean="0"/>
              <a:t>. Don’t be afraid to re-use movement</a:t>
            </a:r>
          </a:p>
          <a:p>
            <a:r>
              <a:rPr lang="en-US" dirty="0" smtClean="0"/>
              <a:t>6. Keep things simple</a:t>
            </a:r>
          </a:p>
          <a:p>
            <a:r>
              <a:rPr lang="en-US" dirty="0"/>
              <a:t>7</a:t>
            </a:r>
            <a:r>
              <a:rPr lang="en-US" dirty="0" smtClean="0"/>
              <a:t>. Consider how to use your stage space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81323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Choreography should….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1. Further the plot</a:t>
            </a:r>
          </a:p>
          <a:p>
            <a:r>
              <a:rPr lang="en-US" sz="3600" dirty="0" smtClean="0"/>
              <a:t>2. Introduce and give deeper analysis of characters</a:t>
            </a:r>
          </a:p>
          <a:p>
            <a:r>
              <a:rPr lang="en-US" sz="3600" dirty="0" smtClean="0"/>
              <a:t>3. Express emotion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820511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517" y="196407"/>
            <a:ext cx="7556313" cy="1116106"/>
          </a:xfrm>
        </p:spPr>
        <p:txBody>
          <a:bodyPr/>
          <a:lstStyle/>
          <a:p>
            <a:r>
              <a:rPr lang="en-US" dirty="0"/>
              <a:t>Basic Choreography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412742"/>
            <a:ext cx="3898669" cy="5109920"/>
          </a:xfrm>
        </p:spPr>
        <p:txBody>
          <a:bodyPr>
            <a:normAutofit/>
          </a:bodyPr>
          <a:lstStyle/>
          <a:p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position, 2</a:t>
            </a:r>
            <a:r>
              <a:rPr lang="en-US" baseline="30000" dirty="0"/>
              <a:t>nd</a:t>
            </a:r>
            <a:r>
              <a:rPr lang="en-US" dirty="0"/>
              <a:t> </a:t>
            </a:r>
            <a:r>
              <a:rPr lang="en-US" dirty="0" smtClean="0"/>
              <a:t>position, </a:t>
            </a:r>
            <a:r>
              <a:rPr lang="en-US" dirty="0"/>
              <a:t> </a:t>
            </a:r>
            <a:r>
              <a:rPr lang="en-US" dirty="0" smtClean="0"/>
              <a:t>            </a:t>
            </a:r>
            <a:r>
              <a:rPr lang="en-US" dirty="0" smtClean="0"/>
              <a:t>5</a:t>
            </a:r>
            <a:r>
              <a:rPr lang="en-US" baseline="30000" dirty="0" smtClean="0"/>
              <a:t>th</a:t>
            </a:r>
            <a:r>
              <a:rPr lang="en-US" dirty="0" smtClean="0"/>
              <a:t> position, Plié  (ballet)</a:t>
            </a:r>
          </a:p>
          <a:p>
            <a:r>
              <a:rPr lang="en-US" dirty="0" smtClean="0"/>
              <a:t>Step </a:t>
            </a:r>
            <a:r>
              <a:rPr lang="en-US" dirty="0"/>
              <a:t>touch, step point, step </a:t>
            </a:r>
            <a:r>
              <a:rPr lang="en-US" dirty="0" smtClean="0"/>
              <a:t>heel</a:t>
            </a:r>
          </a:p>
          <a:p>
            <a:r>
              <a:rPr lang="en-US" dirty="0"/>
              <a:t>Walks, Sways</a:t>
            </a:r>
          </a:p>
          <a:p>
            <a:r>
              <a:rPr lang="en-US" dirty="0" smtClean="0"/>
              <a:t>3</a:t>
            </a:r>
            <a:r>
              <a:rPr lang="en-US" dirty="0" smtClean="0"/>
              <a:t> </a:t>
            </a:r>
            <a:r>
              <a:rPr lang="en-US" dirty="0" smtClean="0"/>
              <a:t>step </a:t>
            </a:r>
            <a:r>
              <a:rPr lang="en-US" dirty="0" smtClean="0"/>
              <a:t>turn </a:t>
            </a:r>
          </a:p>
          <a:p>
            <a:r>
              <a:rPr lang="en-US" dirty="0" smtClean="0"/>
              <a:t>pivot turn</a:t>
            </a:r>
          </a:p>
          <a:p>
            <a:r>
              <a:rPr lang="en-US" dirty="0"/>
              <a:t>Push </a:t>
            </a:r>
            <a:r>
              <a:rPr lang="en-US" dirty="0" smtClean="0"/>
              <a:t>turn</a:t>
            </a:r>
            <a:endParaRPr lang="en-US" dirty="0" smtClean="0"/>
          </a:p>
          <a:p>
            <a:r>
              <a:rPr lang="en-US" dirty="0" smtClean="0"/>
              <a:t>Box </a:t>
            </a:r>
            <a:r>
              <a:rPr lang="en-US" dirty="0" smtClean="0"/>
              <a:t>step</a:t>
            </a:r>
          </a:p>
          <a:p>
            <a:r>
              <a:rPr lang="en-US" dirty="0"/>
              <a:t>Jazz square</a:t>
            </a:r>
          </a:p>
          <a:p>
            <a:r>
              <a:rPr lang="en-US" dirty="0" smtClean="0"/>
              <a:t>Grapevine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7838" y="1024445"/>
            <a:ext cx="4350391" cy="5683571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Ball </a:t>
            </a:r>
            <a:r>
              <a:rPr lang="en-US" dirty="0" smtClean="0"/>
              <a:t>change</a:t>
            </a:r>
          </a:p>
          <a:p>
            <a:r>
              <a:rPr lang="en-US" dirty="0"/>
              <a:t>K</a:t>
            </a:r>
            <a:r>
              <a:rPr lang="en-US" dirty="0" smtClean="0"/>
              <a:t>ick ball change</a:t>
            </a:r>
          </a:p>
          <a:p>
            <a:r>
              <a:rPr lang="en-US" dirty="0" smtClean="0"/>
              <a:t>Pique </a:t>
            </a:r>
            <a:r>
              <a:rPr lang="en-US" dirty="0" smtClean="0"/>
              <a:t>(turns</a:t>
            </a:r>
            <a:r>
              <a:rPr lang="en-US" dirty="0" smtClean="0"/>
              <a:t>)</a:t>
            </a:r>
          </a:p>
          <a:p>
            <a:r>
              <a:rPr lang="en-US" dirty="0" err="1"/>
              <a:t>Chaine</a:t>
            </a:r>
            <a:r>
              <a:rPr lang="en-US" dirty="0"/>
              <a:t> turns (ballet) </a:t>
            </a:r>
            <a:r>
              <a:rPr lang="en-US" dirty="0">
                <a:hlinkClick r:id="rId2"/>
              </a:rPr>
              <a:t>https://youtu.be/</a:t>
            </a:r>
            <a:r>
              <a:rPr lang="en-US" dirty="0" smtClean="0">
                <a:hlinkClick r:id="rId2"/>
              </a:rPr>
              <a:t>UKeXDmVFz18</a:t>
            </a:r>
            <a:endParaRPr lang="en-US" dirty="0" smtClean="0"/>
          </a:p>
          <a:p>
            <a:r>
              <a:rPr lang="en-US" dirty="0" smtClean="0"/>
              <a:t>Stage Leaps</a:t>
            </a:r>
          </a:p>
          <a:p>
            <a:r>
              <a:rPr lang="en-US" dirty="0" smtClean="0"/>
              <a:t>Arabesque</a:t>
            </a:r>
          </a:p>
          <a:p>
            <a:r>
              <a:rPr lang="en-US" dirty="0" smtClean="0"/>
              <a:t>Basic </a:t>
            </a:r>
            <a:r>
              <a:rPr lang="en-US" dirty="0"/>
              <a:t>Jumps (tuck jumps</a:t>
            </a:r>
            <a:r>
              <a:rPr lang="en-US" dirty="0" smtClean="0"/>
              <a:t>)</a:t>
            </a:r>
          </a:p>
          <a:p>
            <a:r>
              <a:rPr lang="en-US" dirty="0" smtClean="0"/>
              <a:t>Hitch </a:t>
            </a:r>
            <a:r>
              <a:rPr lang="en-US" dirty="0"/>
              <a:t>kicks  (jazz)</a:t>
            </a:r>
            <a:r>
              <a:rPr lang="en-US" dirty="0">
                <a:hlinkClick r:id="rId3"/>
              </a:rPr>
              <a:t>https://youtu.be/YvmV51CUKkI</a:t>
            </a:r>
            <a:endParaRPr lang="en-US" dirty="0"/>
          </a:p>
          <a:p>
            <a:r>
              <a:rPr lang="en-US" dirty="0"/>
              <a:t>Chasse (jazz) </a:t>
            </a:r>
            <a:endParaRPr lang="en-US" dirty="0" smtClean="0"/>
          </a:p>
          <a:p>
            <a:pPr lvl="1"/>
            <a:r>
              <a:rPr lang="en-US" dirty="0" smtClean="0">
                <a:hlinkClick r:id="rId4"/>
              </a:rPr>
              <a:t>https</a:t>
            </a:r>
            <a:r>
              <a:rPr lang="en-US" dirty="0">
                <a:hlinkClick r:id="rId4"/>
              </a:rPr>
              <a:t>://youtu.be/HjOd-</a:t>
            </a:r>
            <a:r>
              <a:rPr lang="en-US" dirty="0" smtClean="0">
                <a:hlinkClick r:id="rId4"/>
              </a:rPr>
              <a:t>2g508k</a:t>
            </a:r>
            <a:endParaRPr lang="en-US" dirty="0" smtClean="0"/>
          </a:p>
          <a:p>
            <a:r>
              <a:rPr lang="en-US" dirty="0">
                <a:hlinkClick r:id="rId5"/>
              </a:rPr>
              <a:t>https://youtu.be/U-</a:t>
            </a:r>
            <a:r>
              <a:rPr lang="en-US" dirty="0" smtClean="0">
                <a:hlinkClick r:id="rId5"/>
              </a:rPr>
              <a:t>dJMbLJsI4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2380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Origins – Ancient Beginnings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981200"/>
            <a:ext cx="8376861" cy="4144963"/>
          </a:xfrm>
        </p:spPr>
        <p:txBody>
          <a:bodyPr/>
          <a:lstStyle/>
          <a:p>
            <a:r>
              <a:rPr lang="en-US" sz="2800" dirty="0" smtClean="0"/>
              <a:t>Greeks – song + dialogue</a:t>
            </a:r>
          </a:p>
          <a:p>
            <a:r>
              <a:rPr lang="en-US" sz="2800" dirty="0" smtClean="0"/>
              <a:t>Romans – song + dialogue + dance routines for major characters </a:t>
            </a:r>
          </a:p>
          <a:p>
            <a:r>
              <a:rPr lang="en-US" sz="2800" dirty="0" smtClean="0"/>
              <a:t>To make dance steps more audible:   </a:t>
            </a:r>
            <a:r>
              <a:rPr lang="en-US" sz="2800" dirty="0" err="1" smtClean="0"/>
              <a:t>Scabilla</a:t>
            </a:r>
            <a:r>
              <a:rPr lang="en-US" sz="2800" dirty="0" smtClean="0"/>
              <a:t> (bits of metal) were nailed to bottom of sandals - 1</a:t>
            </a:r>
            <a:r>
              <a:rPr lang="en-US" sz="2800" baseline="30000" dirty="0" smtClean="0"/>
              <a:t>st</a:t>
            </a:r>
            <a:r>
              <a:rPr lang="en-US" sz="2800" dirty="0" smtClean="0"/>
              <a:t> tap shoes                     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42304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Origins – </a:t>
            </a:r>
            <a:r>
              <a:rPr lang="en-US" dirty="0" smtClean="0"/>
              <a:t>Minstrels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Review: Minstrel shows – white men blackened their faces with burnt cork and performed songs and skits that sentimentalized the slave life on Southern plantations</a:t>
            </a:r>
          </a:p>
          <a:p>
            <a:r>
              <a:rPr lang="en-US" dirty="0" smtClean="0"/>
              <a:t>Over time both white and black performers donned blackface and audiences of all colors loved it.</a:t>
            </a:r>
          </a:p>
          <a:p>
            <a:r>
              <a:rPr lang="en-US" dirty="0" smtClean="0"/>
              <a:t>Dance was the key element:</a:t>
            </a:r>
          </a:p>
          <a:p>
            <a:pPr lvl="1"/>
            <a:r>
              <a:rPr lang="en-US" dirty="0" err="1" smtClean="0"/>
              <a:t>Hardshoe</a:t>
            </a:r>
            <a:r>
              <a:rPr lang="en-US" dirty="0" smtClean="0"/>
              <a:t> and the shuffle</a:t>
            </a:r>
          </a:p>
          <a:p>
            <a:pPr lvl="1"/>
            <a:r>
              <a:rPr lang="en-US" dirty="0" smtClean="0"/>
              <a:t>Irish jigs and clog dancing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60951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Origins – </a:t>
            </a:r>
            <a:r>
              <a:rPr lang="en-US" dirty="0" smtClean="0"/>
              <a:t>The Black Crook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Review:  The Black Crook – 1</a:t>
            </a:r>
            <a:r>
              <a:rPr lang="en-US" baseline="30000" dirty="0" smtClean="0"/>
              <a:t>st</a:t>
            </a:r>
            <a:r>
              <a:rPr lang="en-US" dirty="0" smtClean="0"/>
              <a:t> musical (1866), a 5 </a:t>
            </a:r>
            <a:r>
              <a:rPr lang="en-US" dirty="0" err="1" smtClean="0"/>
              <a:t>hr</a:t>
            </a:r>
            <a:r>
              <a:rPr lang="en-US" dirty="0" smtClean="0"/>
              <a:t> long </a:t>
            </a:r>
            <a:r>
              <a:rPr lang="en-US" dirty="0" err="1" smtClean="0"/>
              <a:t>mishmosh</a:t>
            </a:r>
            <a:r>
              <a:rPr lang="en-US" dirty="0" smtClean="0"/>
              <a:t> that became an unprecedented hit</a:t>
            </a:r>
          </a:p>
          <a:p>
            <a:r>
              <a:rPr lang="en-US" dirty="0" smtClean="0"/>
              <a:t>Dance: Beginnings of BALLET</a:t>
            </a:r>
          </a:p>
          <a:p>
            <a:r>
              <a:rPr lang="en-US" dirty="0" smtClean="0"/>
              <a:t>100’s of fleshy </a:t>
            </a:r>
            <a:r>
              <a:rPr lang="en-US" dirty="0" err="1" smtClean="0"/>
              <a:t>ballerins</a:t>
            </a:r>
            <a:r>
              <a:rPr lang="en-US" dirty="0" smtClean="0"/>
              <a:t> in skin-colored tights singing “The March of the Amazons” while dancing about in a moonlit grotto.</a:t>
            </a:r>
          </a:p>
          <a:p>
            <a:r>
              <a:rPr lang="en-US" dirty="0" smtClean="0"/>
              <a:t>Age when women used </a:t>
            </a:r>
            <a:r>
              <a:rPr lang="en-US" dirty="0" err="1" smtClean="0"/>
              <a:t>butles</a:t>
            </a:r>
            <a:r>
              <a:rPr lang="en-US" dirty="0" smtClean="0"/>
              <a:t> and hoop skirts to hid their physiques = so this was most </a:t>
            </a:r>
            <a:r>
              <a:rPr lang="en-US" dirty="0" err="1" smtClean="0"/>
              <a:t>provcative</a:t>
            </a:r>
            <a:r>
              <a:rPr lang="en-US" dirty="0" smtClean="0"/>
              <a:t>!</a:t>
            </a:r>
            <a:endParaRPr lang="en-US" dirty="0"/>
          </a:p>
          <a:p>
            <a:r>
              <a:rPr lang="en-US" dirty="0" smtClean="0"/>
              <a:t>Ballet remained the norm in musical theatre through the end of the 19</a:t>
            </a:r>
            <a:r>
              <a:rPr lang="en-US" baseline="30000" dirty="0" smtClean="0"/>
              <a:t>th</a:t>
            </a:r>
            <a:r>
              <a:rPr lang="en-US" dirty="0" smtClean="0"/>
              <a:t> 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22671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Origins – </a:t>
            </a:r>
            <a:r>
              <a:rPr lang="en-US" dirty="0" err="1" smtClean="0"/>
              <a:t>Vaudville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Review:  </a:t>
            </a:r>
            <a:r>
              <a:rPr lang="en-US" dirty="0" err="1" smtClean="0"/>
              <a:t>Vaudville</a:t>
            </a:r>
            <a:r>
              <a:rPr lang="en-US" dirty="0" smtClean="0"/>
              <a:t> – a variety of dance, song, sketches, magic acts, animal acts, strong men/women, acrobats, etc.</a:t>
            </a:r>
          </a:p>
          <a:p>
            <a:r>
              <a:rPr lang="en-US" dirty="0" smtClean="0"/>
              <a:t>Dance: all combinations, varieties and styles</a:t>
            </a:r>
          </a:p>
          <a:p>
            <a:r>
              <a:rPr lang="en-US" dirty="0" smtClean="0"/>
              <a:t>Teens helped to popularize the latest dance steps</a:t>
            </a:r>
          </a:p>
          <a:p>
            <a:r>
              <a:rPr lang="en-US" dirty="0" err="1" smtClean="0"/>
              <a:t>Pavlova</a:t>
            </a:r>
            <a:r>
              <a:rPr lang="en-US" dirty="0" smtClean="0"/>
              <a:t> </a:t>
            </a:r>
            <a:r>
              <a:rPr lang="en-US" dirty="0" err="1" smtClean="0"/>
              <a:t>Gavotee</a:t>
            </a:r>
            <a:r>
              <a:rPr lang="en-US" dirty="0" smtClean="0"/>
              <a:t>, Fox Trot, The Hesitation </a:t>
            </a:r>
            <a:r>
              <a:rPr lang="en-US" dirty="0" err="1" smtClean="0"/>
              <a:t>Walts</a:t>
            </a:r>
            <a:r>
              <a:rPr lang="en-US" dirty="0" smtClean="0"/>
              <a:t>, The </a:t>
            </a:r>
            <a:r>
              <a:rPr lang="en-US" dirty="0" err="1" smtClean="0"/>
              <a:t>Maxixe</a:t>
            </a:r>
            <a:r>
              <a:rPr lang="en-US" dirty="0" smtClean="0"/>
              <a:t>, The Toddle and The Tango</a:t>
            </a:r>
          </a:p>
          <a:p>
            <a:r>
              <a:rPr lang="en-US" dirty="0" err="1" smtClean="0"/>
              <a:t>Hardshoe</a:t>
            </a:r>
            <a:r>
              <a:rPr lang="en-US" dirty="0" smtClean="0"/>
              <a:t> and Clog Dancing dev. Into TAP DANCING… gained popularity due to Bill “</a:t>
            </a:r>
            <a:r>
              <a:rPr lang="en-US" dirty="0" err="1"/>
              <a:t>B</a:t>
            </a:r>
            <a:r>
              <a:rPr lang="en-US" dirty="0" err="1" smtClean="0"/>
              <a:t>ojangles</a:t>
            </a:r>
            <a:r>
              <a:rPr lang="en-US" dirty="0" smtClean="0"/>
              <a:t>” Robinson</a:t>
            </a:r>
          </a:p>
        </p:txBody>
      </p:sp>
    </p:spTree>
    <p:extLst>
      <p:ext uri="{BB962C8B-B14F-4D97-AF65-F5344CB8AC3E}">
        <p14:creationId xmlns:p14="http://schemas.microsoft.com/office/powerpoint/2010/main" val="40556052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Origins – </a:t>
            </a:r>
            <a:r>
              <a:rPr lang="en-US" dirty="0" smtClean="0"/>
              <a:t>Follies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480374"/>
            <a:ext cx="7556313" cy="4645789"/>
          </a:xfrm>
        </p:spPr>
        <p:txBody>
          <a:bodyPr/>
          <a:lstStyle/>
          <a:p>
            <a:r>
              <a:rPr lang="en-US" dirty="0" smtClean="0"/>
              <a:t>Review:  Follies – introduced by </a:t>
            </a:r>
            <a:r>
              <a:rPr lang="en-US" dirty="0" err="1" smtClean="0"/>
              <a:t>Florenz</a:t>
            </a:r>
            <a:r>
              <a:rPr lang="en-US" dirty="0" smtClean="0"/>
              <a:t> </a:t>
            </a:r>
            <a:r>
              <a:rPr lang="en-US" dirty="0" err="1" smtClean="0"/>
              <a:t>Ziegeld</a:t>
            </a:r>
            <a:r>
              <a:rPr lang="en-US" dirty="0" smtClean="0"/>
              <a:t> (1907-1931) as a series of spectacular revues “glorifying the American Girl”</a:t>
            </a:r>
          </a:p>
          <a:p>
            <a:r>
              <a:rPr lang="en-US" dirty="0" smtClean="0"/>
              <a:t>Dance: NOT highly technical choreography but did require some talent and teaching. Dances were both energetic and graceful</a:t>
            </a:r>
          </a:p>
          <a:p>
            <a:r>
              <a:rPr lang="en-US" dirty="0" smtClean="0"/>
              <a:t>Chorus kick line created with geometric formations – still popular today</a:t>
            </a:r>
          </a:p>
          <a:p>
            <a:r>
              <a:rPr lang="en-US" dirty="0" smtClean="0"/>
              <a:t>Classify chorus dances according to height – set precedent as to define the look of the classic Broadway show girl</a:t>
            </a:r>
          </a:p>
          <a:p>
            <a:r>
              <a:rPr lang="en-US" dirty="0" smtClean="0"/>
              <a:t>It was here that a RESPECT for dance on Broadway rose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76890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New Era – OKLAHOMA!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Review: Oklahoma! – noted as the 1</a:t>
            </a:r>
            <a:r>
              <a:rPr lang="en-US" baseline="30000" dirty="0" smtClean="0"/>
              <a:t>st</a:t>
            </a:r>
            <a:r>
              <a:rPr lang="en-US" dirty="0" smtClean="0"/>
              <a:t> book musical (1943)</a:t>
            </a:r>
          </a:p>
          <a:p>
            <a:r>
              <a:rPr lang="en-US" dirty="0" smtClean="0"/>
              <a:t>Dance: most influential innovations of the use of dance</a:t>
            </a:r>
          </a:p>
          <a:p>
            <a:r>
              <a:rPr lang="en-US" dirty="0" smtClean="0"/>
              <a:t>Agnes </a:t>
            </a:r>
            <a:r>
              <a:rPr lang="en-US" dirty="0" smtClean="0"/>
              <a:t>De Mille </a:t>
            </a:r>
            <a:r>
              <a:rPr lang="en-US" dirty="0" smtClean="0"/>
              <a:t>– choreographer </a:t>
            </a:r>
            <a:r>
              <a:rPr lang="en-US" dirty="0" smtClean="0"/>
              <a:t>(1905-1993)</a:t>
            </a:r>
          </a:p>
          <a:p>
            <a:pPr lvl="1"/>
            <a:r>
              <a:rPr lang="en-US" dirty="0" smtClean="0"/>
              <a:t>“To dance is to be out of yourself. Larger, more beautiful, more powerful. This is power, it is glory on earth and it is yours for the taking”</a:t>
            </a:r>
            <a:endParaRPr lang="en-US" dirty="0" smtClean="0"/>
          </a:p>
          <a:p>
            <a:r>
              <a:rPr lang="en-US" dirty="0" smtClean="0"/>
              <a:t>Created dances that joined the songs and libretto, giving the show a power that no other musical comedy had shown before.</a:t>
            </a:r>
          </a:p>
          <a:p>
            <a:r>
              <a:rPr lang="en-US" dirty="0" smtClean="0"/>
              <a:t>Dream Ballet – created 1</a:t>
            </a:r>
            <a:r>
              <a:rPr lang="en-US" baseline="30000" dirty="0" smtClean="0"/>
              <a:t>st</a:t>
            </a:r>
            <a:r>
              <a:rPr lang="en-US" dirty="0" smtClean="0"/>
              <a:t> time here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66285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Choreographers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442802"/>
            <a:ext cx="7556313" cy="4683362"/>
          </a:xfrm>
        </p:spPr>
        <p:txBody>
          <a:bodyPr>
            <a:normAutofit/>
          </a:bodyPr>
          <a:lstStyle/>
          <a:p>
            <a:r>
              <a:rPr lang="en-US" dirty="0" smtClean="0"/>
              <a:t>Jerome Robbins – classical ballet training</a:t>
            </a:r>
          </a:p>
          <a:p>
            <a:pPr lvl="1"/>
            <a:r>
              <a:rPr lang="en-US" dirty="0" smtClean="0"/>
              <a:t>West Side Story (1957), Fiddler on the Roof (1964), a Funny Thing Happened on the Way to the Forum (1962)</a:t>
            </a:r>
            <a:endParaRPr lang="en-US" dirty="0"/>
          </a:p>
          <a:p>
            <a:r>
              <a:rPr lang="en-US" dirty="0" smtClean="0"/>
              <a:t>Bob Fosse – vaudeville &amp; nightclubs; trademark = playful sexuality</a:t>
            </a:r>
          </a:p>
          <a:p>
            <a:pPr lvl="1"/>
            <a:r>
              <a:rPr lang="en-US" dirty="0" smtClean="0"/>
              <a:t>Chicago (1975), Pippin (1972), Sweet Charity (1968)</a:t>
            </a:r>
          </a:p>
          <a:p>
            <a:r>
              <a:rPr lang="en-US" dirty="0" smtClean="0"/>
              <a:t>Gower Champion – Ballroom dancing training</a:t>
            </a:r>
          </a:p>
          <a:p>
            <a:pPr lvl="1"/>
            <a:r>
              <a:rPr lang="en-US" dirty="0" smtClean="0"/>
              <a:t>Bye Bye Birdie (1960), Carnival (1961), Hello Dolly (1964)</a:t>
            </a:r>
          </a:p>
          <a:p>
            <a:r>
              <a:rPr lang="en-US" dirty="0" smtClean="0"/>
              <a:t>Tommy Tune – musical comedy performer; trademark = </a:t>
            </a:r>
            <a:r>
              <a:rPr lang="en-US" dirty="0" smtClean="0"/>
              <a:t>razzmatazz </a:t>
            </a:r>
            <a:r>
              <a:rPr lang="en-US" dirty="0" smtClean="0"/>
              <a:t>with showstoppers</a:t>
            </a:r>
          </a:p>
          <a:p>
            <a:pPr lvl="1"/>
            <a:r>
              <a:rPr lang="en-US" dirty="0" smtClean="0"/>
              <a:t>Best Little </a:t>
            </a:r>
            <a:r>
              <a:rPr lang="en-US" dirty="0" smtClean="0"/>
              <a:t>Whorehouse </a:t>
            </a:r>
            <a:r>
              <a:rPr lang="en-US" dirty="0" smtClean="0"/>
              <a:t>in Texas (1978), Nine (1982), My One and Only (1983), Grand Hotel (1989)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203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Choreographer should…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Read the script</a:t>
            </a:r>
          </a:p>
          <a:p>
            <a:r>
              <a:rPr lang="en-US" dirty="0" smtClean="0"/>
              <a:t>2. Study the score (not just the libretto)</a:t>
            </a:r>
          </a:p>
          <a:p>
            <a:r>
              <a:rPr lang="en-US" dirty="0" smtClean="0"/>
              <a:t>3. Get a copy of the Broadway Soundtrack</a:t>
            </a:r>
          </a:p>
          <a:p>
            <a:r>
              <a:rPr lang="en-US" dirty="0" smtClean="0"/>
              <a:t>4. Discuss any cuts with the Musical Director</a:t>
            </a:r>
          </a:p>
          <a:p>
            <a:r>
              <a:rPr lang="en-US" dirty="0" smtClean="0"/>
              <a:t>5. Discuss each musical number with the Director</a:t>
            </a:r>
          </a:p>
          <a:p>
            <a:r>
              <a:rPr lang="en-US" dirty="0" smtClean="0"/>
              <a:t>6. Stay in touch with the Set Designer / and the set design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83180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Advantage.thmx</Template>
  <TotalTime>506</TotalTime>
  <Words>849</Words>
  <Application>Microsoft Macintosh PowerPoint</Application>
  <PresentationFormat>On-screen Show (4:3)</PresentationFormat>
  <Paragraphs>85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Advantage</vt:lpstr>
      <vt:lpstr>Musical Theatre Dance</vt:lpstr>
      <vt:lpstr>Origins – Ancient Beginnings</vt:lpstr>
      <vt:lpstr>Origins – Minstrels</vt:lpstr>
      <vt:lpstr>Origins – The Black Crook</vt:lpstr>
      <vt:lpstr>Origins – Vaudville</vt:lpstr>
      <vt:lpstr>Origins – Follies</vt:lpstr>
      <vt:lpstr>A New Era – OKLAHOMA!</vt:lpstr>
      <vt:lpstr>Choreographers</vt:lpstr>
      <vt:lpstr>A Choreographer should…</vt:lpstr>
      <vt:lpstr>How to Choreograph </vt:lpstr>
      <vt:lpstr>Choreography should….</vt:lpstr>
      <vt:lpstr>Basic Choreography</vt:lpstr>
    </vt:vector>
  </TitlesOfParts>
  <Company>Parkway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Musical Theatre Dance</dc:title>
  <dc:creator>Nicole Voss</dc:creator>
  <cp:lastModifiedBy>Nicole Voss</cp:lastModifiedBy>
  <cp:revision>16</cp:revision>
  <dcterms:created xsi:type="dcterms:W3CDTF">2015-10-19T13:13:26Z</dcterms:created>
  <dcterms:modified xsi:type="dcterms:W3CDTF">2015-10-22T16:13:50Z</dcterms:modified>
</cp:coreProperties>
</file>