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8" r:id="rId1"/>
  </p:sldMasterIdLst>
  <p:notesMasterIdLst>
    <p:notesMasterId r:id="rId15"/>
  </p:notesMasterIdLst>
  <p:handoutMasterIdLst>
    <p:handoutMasterId r:id="rId16"/>
  </p:handoutMasterIdLst>
  <p:sldIdLst>
    <p:sldId id="275" r:id="rId2"/>
    <p:sldId id="276" r:id="rId3"/>
    <p:sldId id="256" r:id="rId4"/>
    <p:sldId id="257" r:id="rId5"/>
    <p:sldId id="258" r:id="rId6"/>
    <p:sldId id="259" r:id="rId7"/>
    <p:sldId id="261" r:id="rId8"/>
    <p:sldId id="262" r:id="rId9"/>
    <p:sldId id="273" r:id="rId10"/>
    <p:sldId id="274" r:id="rId11"/>
    <p:sldId id="271" r:id="rId12"/>
    <p:sldId id="277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0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5F048-454D-46F5-A53B-C0F0D7D0F9BE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BBB00-103B-401C-98DA-0F052CFAB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3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A4608-D1FB-4D79-8A05-B3637E7FF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5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4608-D1FB-4D79-8A05-B3637E7FF8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6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751FEE-8AF1-41F8-85E9-4BF24567F6C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ORIENTATION TO THEATRE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887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1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REQUIREMENTS / GUIDELINES</a:t>
            </a:r>
            <a:r>
              <a:rPr lang="en-US" sz="2400" dirty="0">
                <a:solidFill>
                  <a:schemeClr val="bg1"/>
                </a:solidFill>
              </a:rPr>
              <a:t> of Improvisation: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1.  _______________________________		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2.  _______________________________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3.  _______________________________		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4.  _______________________________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		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u="sng" dirty="0">
                <a:solidFill>
                  <a:schemeClr val="bg1"/>
                </a:solidFill>
              </a:rPr>
              <a:t>CONDUCT / BEHAVIOR </a:t>
            </a:r>
            <a:r>
              <a:rPr lang="en-US" sz="2400" dirty="0">
                <a:solidFill>
                  <a:schemeClr val="bg1"/>
                </a:solidFill>
              </a:rPr>
              <a:t>of Improvisation:</a:t>
            </a:r>
            <a:r>
              <a:rPr lang="en-US" sz="2400" b="1" dirty="0">
                <a:solidFill>
                  <a:schemeClr val="bg1"/>
                </a:solidFill>
              </a:rPr>
              <a:t>			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___________________________________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2.  ___________________________________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047508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SCRIPT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09173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2+ CHARACTERS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1" y="1993261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COMPLETE STRUCTURE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622604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LIMITED PREPLANNING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81050" y="4569768"/>
            <a:ext cx="5314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ALWAYS GIVE AND </a:t>
            </a:r>
            <a:r>
              <a:rPr lang="en-US" sz="2400" dirty="0" smtClean="0"/>
              <a:t>TAKE - RESPECT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1" y="5088300"/>
            <a:ext cx="544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ABSOLUTELY NO BROWN BAGGING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71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48734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PERFORMANCE PROCEDURE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“­­­­­­­­_______________”  - moment before starting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This is the cue for the </a:t>
            </a:r>
            <a:r>
              <a:rPr lang="en-US" sz="2400" dirty="0">
                <a:solidFill>
                  <a:schemeClr val="bg1"/>
                </a:solidFill>
              </a:rPr>
              <a:t>actors and </a:t>
            </a:r>
            <a:r>
              <a:rPr lang="en-US" sz="2400" dirty="0" smtClean="0">
                <a:solidFill>
                  <a:schemeClr val="bg1"/>
                </a:solidFill>
              </a:rPr>
              <a:t>audience to get focused.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Audience: face forward, feet off chairs, sit up straight &amp; quiet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Actors:  Stage is set, actors set on/off stage, &amp; quiet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chemeClr val="bg1"/>
                </a:solidFill>
              </a:rPr>
              <a:t>“­­­­­­­­_______________”  - the </a:t>
            </a:r>
            <a:r>
              <a:rPr lang="en-US" sz="2400" dirty="0">
                <a:solidFill>
                  <a:schemeClr val="bg1"/>
                </a:solidFill>
              </a:rPr>
              <a:t>beginning of the </a:t>
            </a:r>
            <a:r>
              <a:rPr lang="en-US" sz="2400" dirty="0" smtClean="0">
                <a:solidFill>
                  <a:schemeClr val="bg1"/>
                </a:solidFill>
              </a:rPr>
              <a:t>action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ONE actor from the group will call “curtain” which signals the scene is beginning.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</a:t>
            </a:r>
            <a:r>
              <a:rPr lang="en-US" sz="2400" dirty="0" smtClean="0">
                <a:solidFill>
                  <a:schemeClr val="bg1"/>
                </a:solidFill>
              </a:rPr>
              <a:t>“­­­­­­­­________________”  - the </a:t>
            </a:r>
            <a:r>
              <a:rPr lang="en-US" sz="2400" dirty="0">
                <a:solidFill>
                  <a:schemeClr val="bg1"/>
                </a:solidFill>
              </a:rPr>
              <a:t>end of the </a:t>
            </a:r>
            <a:r>
              <a:rPr lang="en-US" sz="2400" dirty="0" smtClean="0">
                <a:solidFill>
                  <a:schemeClr val="bg1"/>
                </a:solidFill>
              </a:rPr>
              <a:t>action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ONE actor from the group will call “freeze” which signals the scene is over.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7939" y="106680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WARNING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84195" y="3093801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CURTAIN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84193" y="4622043"/>
            <a:ext cx="180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FREEZE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325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1.  </a:t>
            </a:r>
            <a:r>
              <a:rPr lang="en-US" sz="2400" b="1" dirty="0" smtClean="0">
                <a:solidFill>
                  <a:srgbClr val="FF0000"/>
                </a:solidFill>
              </a:rPr>
              <a:t>GIVE POSITIVE FEEDBACK</a:t>
            </a:r>
            <a:endParaRPr lang="en-US" sz="2400" b="1" dirty="0">
              <a:solidFill>
                <a:srgbClr val="FF0000"/>
              </a:solidFill>
            </a:endParaRPr>
          </a:p>
          <a:p>
            <a:pPr algn="l"/>
            <a:r>
              <a:rPr lang="en-US" dirty="0"/>
              <a:t>Remember that everyone needs positive reinforcement. Praise one or two things that the speaker or performer did well.... BE HONEST.</a:t>
            </a:r>
            <a:endParaRPr lang="en-US" sz="800" dirty="0"/>
          </a:p>
          <a:p>
            <a:pPr algn="l"/>
            <a:r>
              <a:rPr lang="en-US" sz="800" dirty="0"/>
              <a:t> </a:t>
            </a:r>
          </a:p>
          <a:p>
            <a:pPr algn="l"/>
            <a:r>
              <a:rPr lang="en-US" sz="800" dirty="0"/>
              <a:t> 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Be specific!</a:t>
            </a:r>
            <a:endParaRPr lang="en-US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Talk directly to the actor!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“I liked the voice you chose for your character. It really sounded like an cranky old man. Good job!”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“I really believed you were a little toddler! Your actions, voice and movement looked like a little child!”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Oral critiques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9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2. GIVE CONSTRUCTIVE CRITICISM</a:t>
            </a:r>
          </a:p>
          <a:p>
            <a:pPr algn="l"/>
            <a:r>
              <a:rPr lang="en-US" dirty="0"/>
              <a:t>Try to avoid overwhelming the speaker or performer by identifying everything that you think he/she did wrong.  Give only one or two criticisms.</a:t>
            </a:r>
            <a:endParaRPr lang="en-US" sz="800" dirty="0"/>
          </a:p>
          <a:p>
            <a:pPr algn="l"/>
            <a:r>
              <a:rPr lang="en-US" sz="800" dirty="0"/>
              <a:t> 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Suggest Improvements!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Be Specific!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Talk directly to the actor!</a:t>
            </a:r>
            <a:endParaRPr lang="en-US" sz="2400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“When you had the split scene, it was very difficult to hear what was going on. Maybe have one group freeze while the other performs so we can </a:t>
            </a:r>
            <a:r>
              <a:rPr lang="en-US" dirty="0" smtClean="0"/>
              <a:t>hear </a:t>
            </a:r>
            <a:r>
              <a:rPr lang="en-US" dirty="0" smtClean="0"/>
              <a:t>them, then return to the other action.”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Oral critiques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85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What is theatre?</a:t>
            </a:r>
          </a:p>
          <a:p>
            <a:endParaRPr lang="en-US" sz="3600" dirty="0" smtClean="0"/>
          </a:p>
          <a:p>
            <a:r>
              <a:rPr lang="en-US" sz="3600" dirty="0" smtClean="0"/>
              <a:t>What does it mean to be part of an ensemble?</a:t>
            </a:r>
          </a:p>
          <a:p>
            <a:endParaRPr lang="en-US" sz="3600" dirty="0"/>
          </a:p>
          <a:p>
            <a:r>
              <a:rPr lang="en-US" sz="3600" dirty="0" smtClean="0"/>
              <a:t>In what ways does etiquette apply for an actor or audience member?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5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381001"/>
            <a:ext cx="8763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What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n-US" sz="2400" b="1" u="sng" dirty="0">
                <a:solidFill>
                  <a:schemeClr val="bg1"/>
                </a:solidFill>
                <a:latin typeface="Georgia" panose="02040502050405020303" pitchFamily="18" charset="0"/>
              </a:rPr>
              <a:t>THEATRE</a:t>
            </a:r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 </a:t>
            </a:r>
            <a:endParaRPr lang="en-US" sz="24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Theatre is</a:t>
            </a:r>
            <a:r>
              <a:rPr lang="en-US" sz="2400" u="sng" dirty="0"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n-US" sz="2400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    _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because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it is a product of </a:t>
            </a:r>
            <a:r>
              <a:rPr lang="en-US" sz="2400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 __                            _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,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 which it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can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be </a:t>
            </a:r>
            <a:r>
              <a:rPr lang="en-US" sz="2400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        ____        __ 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by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others.</a:t>
            </a:r>
          </a:p>
          <a:p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 </a:t>
            </a:r>
            <a:endParaRPr lang="en-US" sz="24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Theatre is both a…</a:t>
            </a:r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___________expression </a:t>
            </a:r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(actors, audience, playwright</a:t>
            </a: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)  and a 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_________expression  </a:t>
            </a:r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(technicians / artists)</a:t>
            </a:r>
          </a:p>
          <a:p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“Theatre becomes art when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						________________________________”</a:t>
            </a:r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Georgia" panose="02040502050405020303" pitchFamily="18" charset="0"/>
              </a:rPr>
              <a:t> </a:t>
            </a:r>
            <a:r>
              <a:rPr lang="en-US" sz="2400" b="1" dirty="0" smtClean="0">
                <a:latin typeface="Georgia" panose="02040502050405020303" pitchFamily="18" charset="0"/>
              </a:rPr>
              <a:t>  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718" y="1574245"/>
            <a:ext cx="941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ART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0424" y="1562872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OUR EXPRESSION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5879" y="2133601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INTERPRETED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6631" y="3505201"/>
            <a:ext cx="1955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Georgia" panose="02040502050405020303" pitchFamily="18" charset="0"/>
              </a:rPr>
              <a:t>PERSONAL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6631" y="4151279"/>
            <a:ext cx="1421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VISUAL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4119" y="5506215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Georgia" panose="02040502050405020303" pitchFamily="18" charset="0"/>
              </a:rPr>
              <a:t>IT IS ACTED OUT FOR AN AUDIENCE</a:t>
            </a:r>
            <a:endParaRPr lang="en-US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8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51344"/>
            <a:ext cx="8305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Theatre has many </a:t>
            </a: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similarities</a:t>
            </a:r>
            <a:r>
              <a:rPr lang="en-US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to </a:t>
            </a: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playing sports or games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.</a:t>
            </a:r>
          </a:p>
          <a:p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Audience	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 	 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____________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Stage	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	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	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 ____________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Costumes	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	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 ____________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____________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	Coach</a:t>
            </a:r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____________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		Players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____________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 		Equipment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____________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is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		Playbook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200" y="211646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SPECTATORS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259800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FIELD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3200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UNIFORMS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64365" y="367937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DIRECTOR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77617" y="4267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ACTORS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64365" y="4796136"/>
            <a:ext cx="1371600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2400" dirty="0" smtClean="0"/>
              <a:t>PROPS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73889" y="5300872"/>
            <a:ext cx="1352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SCRIPT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976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1"/>
            <a:ext cx="88392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ACTING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u="sng" dirty="0">
                <a:solidFill>
                  <a:schemeClr val="bg1"/>
                </a:solidFill>
              </a:rPr>
              <a:t>GOAL</a:t>
            </a:r>
            <a:r>
              <a:rPr lang="en-US" sz="2400" dirty="0">
                <a:solidFill>
                  <a:schemeClr val="bg1"/>
                </a:solidFill>
              </a:rPr>
              <a:t> of acting is to  </a:t>
            </a:r>
            <a:r>
              <a:rPr lang="en-US" sz="2400" dirty="0" smtClean="0">
                <a:solidFill>
                  <a:schemeClr val="bg1"/>
                </a:solidFill>
              </a:rPr>
              <a:t>___________________   </a:t>
            </a:r>
            <a:r>
              <a:rPr lang="en-US" sz="2400" dirty="0">
                <a:solidFill>
                  <a:schemeClr val="bg1"/>
                </a:solidFill>
              </a:rPr>
              <a:t>in a manner or way </a:t>
            </a:r>
            <a:r>
              <a:rPr lang="en-US" sz="2400" dirty="0" smtClean="0">
                <a:solidFill>
                  <a:schemeClr val="bg1"/>
                </a:solidFill>
              </a:rPr>
              <a:t>in which the </a:t>
            </a:r>
            <a:r>
              <a:rPr lang="en-US" sz="2400" dirty="0">
                <a:solidFill>
                  <a:schemeClr val="bg1"/>
                </a:solidFill>
              </a:rPr>
              <a:t>audience can understand, accept and become emotionally involved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“</a:t>
            </a:r>
            <a:r>
              <a:rPr lang="en-US" sz="2400" dirty="0">
                <a:solidFill>
                  <a:schemeClr val="bg1"/>
                </a:solidFill>
              </a:rPr>
              <a:t>TO ACT MEANS TO </a:t>
            </a:r>
            <a:r>
              <a:rPr lang="en-US" sz="2400" dirty="0" smtClean="0">
                <a:solidFill>
                  <a:schemeClr val="bg1"/>
                </a:solidFill>
              </a:rPr>
              <a:t>____”       </a:t>
            </a:r>
            <a:r>
              <a:rPr lang="en-US" sz="2400" dirty="0">
                <a:solidFill>
                  <a:schemeClr val="bg1"/>
                </a:solidFill>
              </a:rPr>
              <a:t>“SHOW,  DON’T  </a:t>
            </a:r>
            <a:r>
              <a:rPr lang="en-US" sz="2400" dirty="0" smtClean="0">
                <a:solidFill>
                  <a:schemeClr val="bg1"/>
                </a:solidFill>
              </a:rPr>
              <a:t>_______”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ABOVE </a:t>
            </a:r>
            <a:r>
              <a:rPr lang="en-US" sz="2400" b="1" dirty="0" smtClean="0">
                <a:solidFill>
                  <a:schemeClr val="bg1"/>
                </a:solidFill>
              </a:rPr>
              <a:t>ALL</a:t>
            </a:r>
            <a:r>
              <a:rPr lang="en-US" sz="2400" b="1" dirty="0" smtClean="0">
                <a:solidFill>
                  <a:schemeClr val="bg1"/>
                </a:solidFill>
              </a:rPr>
              <a:t>, remember that…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________________________________________________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9500" y="1524002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SOLVE A PROBLEM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00146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17196" y="4001466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TELL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410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THEATRE IS A REFLECTION OF REAL LIFE!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633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0237"/>
            <a:ext cx="8534400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RULES</a:t>
            </a:r>
            <a:r>
              <a:rPr lang="en-US" sz="2800" dirty="0">
                <a:solidFill>
                  <a:schemeClr val="bg1"/>
                </a:solidFill>
              </a:rPr>
              <a:t> of acting: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_____________	</a:t>
            </a:r>
            <a:r>
              <a:rPr lang="en-US" sz="2400" dirty="0" smtClean="0">
                <a:solidFill>
                  <a:schemeClr val="bg1"/>
                </a:solidFill>
              </a:rPr>
              <a:t>	___________________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_____________	</a:t>
            </a:r>
            <a:r>
              <a:rPr lang="en-US" sz="2400" dirty="0" smtClean="0">
                <a:solidFill>
                  <a:schemeClr val="bg1"/>
                </a:solidFill>
              </a:rPr>
              <a:t>	___________________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3.   </a:t>
            </a:r>
            <a:r>
              <a:rPr lang="en-US" sz="2400" dirty="0" smtClean="0">
                <a:solidFill>
                  <a:schemeClr val="bg1"/>
                </a:solidFill>
              </a:rPr>
              <a:t>_____________	</a:t>
            </a:r>
            <a:r>
              <a:rPr lang="en-US" sz="2400" dirty="0" smtClean="0">
                <a:solidFill>
                  <a:schemeClr val="bg1"/>
                </a:solidFill>
              </a:rPr>
              <a:t>	___________________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4.  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________________________  	_________________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b="1" u="sng" dirty="0">
                <a:solidFill>
                  <a:schemeClr val="bg1"/>
                </a:solidFill>
              </a:rPr>
              <a:t>ACTOR’S JOB</a:t>
            </a:r>
            <a:r>
              <a:rPr lang="en-US" sz="2400" dirty="0">
                <a:solidFill>
                  <a:schemeClr val="bg1"/>
                </a:solidFill>
              </a:rPr>
              <a:t> is to get the audience to </a:t>
            </a:r>
            <a:r>
              <a:rPr lang="en-US" sz="2400" dirty="0" smtClean="0">
                <a:solidFill>
                  <a:schemeClr val="bg1"/>
                </a:solidFill>
              </a:rPr>
              <a:t>_______________, ____________ </a:t>
            </a:r>
            <a:r>
              <a:rPr lang="en-US" sz="2400" dirty="0">
                <a:solidFill>
                  <a:schemeClr val="bg1"/>
                </a:solidFill>
              </a:rPr>
              <a:t>, &amp;  </a:t>
            </a:r>
            <a:r>
              <a:rPr lang="en-US" sz="2400" dirty="0" smtClean="0">
                <a:solidFill>
                  <a:schemeClr val="bg1"/>
                </a:solidFill>
              </a:rPr>
              <a:t>to  </a:t>
            </a:r>
            <a:r>
              <a:rPr lang="en-US" sz="2400" dirty="0" smtClean="0">
                <a:solidFill>
                  <a:schemeClr val="bg1"/>
                </a:solidFill>
              </a:rPr>
              <a:t>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b="1" u="sng" dirty="0">
                <a:solidFill>
                  <a:schemeClr val="bg1"/>
                </a:solidFill>
              </a:rPr>
              <a:t>AUDIENCE’S JOB</a:t>
            </a:r>
            <a:r>
              <a:rPr lang="en-US" sz="2400" dirty="0">
                <a:solidFill>
                  <a:schemeClr val="bg1"/>
                </a:solidFill>
              </a:rPr>
              <a:t> is to be   </a:t>
            </a:r>
            <a:r>
              <a:rPr lang="en-US" sz="2400" dirty="0" smtClean="0">
                <a:solidFill>
                  <a:schemeClr val="bg1"/>
                </a:solidFill>
              </a:rPr>
              <a:t>____________, to </a:t>
            </a:r>
            <a:r>
              <a:rPr lang="en-US" sz="2400" dirty="0" smtClean="0">
                <a:solidFill>
                  <a:schemeClr val="bg1"/>
                </a:solidFill>
              </a:rPr>
              <a:t>________________ </a:t>
            </a:r>
            <a:r>
              <a:rPr lang="en-US" sz="2400" dirty="0">
                <a:solidFill>
                  <a:schemeClr val="bg1"/>
                </a:solidFill>
              </a:rPr>
              <a:t>, &amp;  </a:t>
            </a:r>
            <a:r>
              <a:rPr lang="en-US" sz="2400" dirty="0" smtClean="0">
                <a:solidFill>
                  <a:schemeClr val="bg1"/>
                </a:solidFill>
              </a:rPr>
              <a:t>to </a:t>
            </a:r>
            <a:r>
              <a:rPr lang="en-US" sz="2400" dirty="0" smtClean="0">
                <a:solidFill>
                  <a:schemeClr val="bg1"/>
                </a:solidFill>
              </a:rPr>
              <a:t>____________  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2279" y="937143"/>
            <a:ext cx="1177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DO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04081" y="147143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THINK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22279" y="197864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BE AWARE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41612" y="2574007"/>
            <a:ext cx="4171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HAVE ENSEMBLENESS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68171" y="155980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 BE MENTALLY INVOLVED)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13579" y="999234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 BE PHYSICALLY INVOLVED)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74424" y="2127732"/>
            <a:ext cx="407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 BE FOCUSED-</a:t>
            </a:r>
            <a:r>
              <a:rPr lang="en-US" sz="1400" dirty="0" smtClean="0"/>
              <a:t>STAY IN CHARACTER)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851779" y="2620173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 HAVE TEAMWORK)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13912" y="3535187"/>
            <a:ext cx="2323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UNDERSTAND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8838" y="406140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BELIEVE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361554" y="406140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RESPOND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80515" y="5671912"/>
            <a:ext cx="2323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UNDERSTAND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885631" y="570872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RESPOND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723831" y="5207243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ATTENTIVE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24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763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What is </a:t>
            </a:r>
            <a:r>
              <a:rPr lang="en-US" sz="2800" b="1" u="sng" dirty="0">
                <a:solidFill>
                  <a:schemeClr val="bg1"/>
                </a:solidFill>
              </a:rPr>
              <a:t>ENSEMBLENESS?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Ensembleness </a:t>
            </a:r>
            <a:r>
              <a:rPr lang="en-US" sz="2400" dirty="0">
                <a:solidFill>
                  <a:schemeClr val="bg1"/>
                </a:solidFill>
              </a:rPr>
              <a:t>is </a:t>
            </a:r>
            <a:r>
              <a:rPr lang="en-US" sz="2400" dirty="0" smtClean="0">
                <a:solidFill>
                  <a:schemeClr val="bg1"/>
                </a:solidFill>
              </a:rPr>
              <a:t>_____________ 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Actors</a:t>
            </a:r>
            <a:r>
              <a:rPr lang="en-US" sz="2400" dirty="0" smtClean="0">
                <a:solidFill>
                  <a:schemeClr val="bg1"/>
                </a:solidFill>
              </a:rPr>
              <a:t>____________________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to solve the problem of the scene.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Ensembleness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requires each actor to rely on  _______</a:t>
            </a:r>
            <a:r>
              <a:rPr lang="en-US" sz="2400" b="1" dirty="0" smtClean="0">
                <a:solidFill>
                  <a:schemeClr val="bg1"/>
                </a:solidFill>
              </a:rPr>
              <a:t> , _</a:t>
            </a:r>
            <a:r>
              <a:rPr lang="en-US" sz="2400" dirty="0" smtClean="0">
                <a:solidFill>
                  <a:schemeClr val="bg1"/>
                </a:solidFill>
              </a:rPr>
              <a:t>_________ , and </a:t>
            </a:r>
            <a:r>
              <a:rPr lang="en-US" sz="2400" dirty="0" smtClean="0">
                <a:solidFill>
                  <a:schemeClr val="bg1"/>
                </a:solidFill>
              </a:rPr>
              <a:t>_________________  </a:t>
            </a:r>
            <a:r>
              <a:rPr lang="en-US" sz="2400" dirty="0" smtClean="0">
                <a:solidFill>
                  <a:schemeClr val="bg1"/>
                </a:solidFill>
              </a:rPr>
              <a:t>from each other.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TRUSTING 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_________  </a:t>
            </a:r>
            <a:r>
              <a:rPr lang="en-US" sz="2400" dirty="0">
                <a:solidFill>
                  <a:schemeClr val="bg1"/>
                </a:solidFill>
              </a:rPr>
              <a:t>will foster self-confidence and allow you to improvise freely.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TRUSTING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_________ </a:t>
            </a:r>
            <a:r>
              <a:rPr lang="en-US" sz="2400" dirty="0">
                <a:solidFill>
                  <a:schemeClr val="bg1"/>
                </a:solidFill>
              </a:rPr>
              <a:t>will result in a creative, safe working environment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There </a:t>
            </a:r>
            <a:r>
              <a:rPr lang="en-US" dirty="0">
                <a:solidFill>
                  <a:schemeClr val="bg1"/>
                </a:solidFill>
              </a:rPr>
              <a:t>is nothing quite so frightening as being </a:t>
            </a:r>
            <a:r>
              <a:rPr lang="en-US" dirty="0" smtClean="0">
                <a:solidFill>
                  <a:schemeClr val="bg1"/>
                </a:solidFill>
              </a:rPr>
              <a:t>onstage with </a:t>
            </a:r>
            <a:r>
              <a:rPr lang="en-US" dirty="0">
                <a:solidFill>
                  <a:schemeClr val="bg1"/>
                </a:solidFill>
              </a:rPr>
              <a:t>an actor 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who </a:t>
            </a:r>
            <a:r>
              <a:rPr lang="en-US" dirty="0">
                <a:solidFill>
                  <a:schemeClr val="bg1"/>
                </a:solidFill>
              </a:rPr>
              <a:t>has broken your trust.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00300" y="1219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TEAMWORK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1219199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WORK TOGETHER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57900" y="26611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TRUST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1839" y="318836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SUPPORT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21408" y="3188364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COOPERATION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30808" y="3962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YOURSELF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768138" y="505103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09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87025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Good </a:t>
            </a:r>
            <a:r>
              <a:rPr lang="en-US" sz="2400" b="1" dirty="0">
                <a:solidFill>
                  <a:schemeClr val="bg1"/>
                </a:solidFill>
              </a:rPr>
              <a:t>ENSEMBLENESS</a:t>
            </a:r>
            <a:r>
              <a:rPr lang="en-US" sz="2400" dirty="0">
                <a:solidFill>
                  <a:schemeClr val="bg1"/>
                </a:solidFill>
              </a:rPr>
              <a:t> will allow actors to 	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_______ and  _______  </a:t>
            </a:r>
            <a:r>
              <a:rPr lang="en-US" sz="2400" dirty="0">
                <a:solidFill>
                  <a:schemeClr val="bg1"/>
                </a:solidFill>
              </a:rPr>
              <a:t>on stage together.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In order to </a:t>
            </a:r>
            <a:r>
              <a:rPr lang="en-US" sz="2400" b="1" dirty="0">
                <a:solidFill>
                  <a:schemeClr val="bg1"/>
                </a:solidFill>
              </a:rPr>
              <a:t>GIVE and TAKE</a:t>
            </a:r>
            <a:r>
              <a:rPr lang="en-US" sz="2400" dirty="0">
                <a:solidFill>
                  <a:schemeClr val="bg1"/>
                </a:solidFill>
              </a:rPr>
              <a:t> on stage actors should: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		1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		2.  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		3.  _________________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If  you </a:t>
            </a:r>
            <a:r>
              <a:rPr lang="en-US" sz="2400" dirty="0">
                <a:solidFill>
                  <a:schemeClr val="bg1"/>
                </a:solidFill>
              </a:rPr>
              <a:t>are </a:t>
            </a:r>
            <a:r>
              <a:rPr lang="en-US" sz="2400" b="1" dirty="0">
                <a:solidFill>
                  <a:schemeClr val="bg1"/>
                </a:solidFill>
              </a:rPr>
              <a:t>not working together,</a:t>
            </a:r>
            <a:r>
              <a:rPr lang="en-US" sz="2400" dirty="0">
                <a:solidFill>
                  <a:schemeClr val="bg1"/>
                </a:solidFill>
              </a:rPr>
              <a:t> then you are </a:t>
            </a:r>
            <a:r>
              <a:rPr lang="en-US" sz="2400" b="1" dirty="0">
                <a:solidFill>
                  <a:schemeClr val="bg1"/>
                </a:solidFill>
              </a:rPr>
              <a:t>working against</a:t>
            </a:r>
            <a:r>
              <a:rPr lang="en-US" sz="2400" dirty="0">
                <a:solidFill>
                  <a:schemeClr val="bg1"/>
                </a:solidFill>
              </a:rPr>
              <a:t> one another”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2635" y="1139588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GIVE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90901" y="1143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TAKE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14651" y="2971800"/>
            <a:ext cx="323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EYE CONTACT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886217" y="4038601"/>
            <a:ext cx="3143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SHARE THE STAGE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14651" y="3464086"/>
            <a:ext cx="323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LISTEN TO OTHERS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29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458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What is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u="sng" dirty="0">
                <a:solidFill>
                  <a:schemeClr val="bg1"/>
                </a:solidFill>
              </a:rPr>
              <a:t>IMPROVISATION?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Improvisation is ______________________________.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PURPOSE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of Improvisation:	1.  ________________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			2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__________________________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STRUCTURE</a:t>
            </a:r>
            <a:r>
              <a:rPr lang="en-US" sz="2400" dirty="0">
                <a:solidFill>
                  <a:schemeClr val="bg1"/>
                </a:solidFill>
              </a:rPr>
              <a:t> of Improvisation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1.________</a:t>
            </a:r>
            <a:r>
              <a:rPr lang="en-US" sz="2400" dirty="0">
                <a:solidFill>
                  <a:schemeClr val="bg1"/>
                </a:solidFill>
              </a:rPr>
              <a:t>	      </a:t>
            </a:r>
            <a:r>
              <a:rPr lang="en-US" sz="2400" dirty="0" smtClean="0">
                <a:solidFill>
                  <a:schemeClr val="bg1"/>
                </a:solidFill>
              </a:rPr>
              <a:t>	2</a:t>
            </a:r>
            <a:r>
              <a:rPr lang="en-US" sz="2400" dirty="0">
                <a:solidFill>
                  <a:schemeClr val="bg1"/>
                </a:solidFill>
              </a:rPr>
              <a:t>.  ________	    3.  </a:t>
            </a:r>
            <a:r>
              <a:rPr lang="en-US" sz="2400" dirty="0" smtClean="0">
                <a:solidFill>
                  <a:schemeClr val="bg1"/>
                </a:solidFill>
              </a:rPr>
              <a:t>_________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4</a:t>
            </a:r>
            <a:r>
              <a:rPr lang="en-US" sz="2400" dirty="0">
                <a:solidFill>
                  <a:schemeClr val="bg1"/>
                </a:solidFill>
              </a:rPr>
              <a:t>.  ________			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5.  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6.  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7.  ________      </a:t>
            </a:r>
            <a:r>
              <a:rPr lang="en-US" sz="2400" dirty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>
                <a:solidFill>
                  <a:schemeClr val="bg1"/>
                </a:solidFill>
              </a:rPr>
              <a:t>    ________   </a:t>
            </a:r>
            <a:r>
              <a:rPr lang="en-US" sz="2400" dirty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>
                <a:solidFill>
                  <a:schemeClr val="bg1"/>
                </a:solidFill>
              </a:rPr>
              <a:t>   _______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228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8526" y="1009889"/>
            <a:ext cx="57957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ACTING ON THE SPUR-OF-THE MOMENT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5343099" y="172399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ENTERTAIN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78875" y="218565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STRENGTHEN ACTOR SKILLS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1" y="2971800"/>
            <a:ext cx="1985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BEGINNING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561522" y="2971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MIDDLE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24187" y="299574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0391" y="379682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WHO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76785" y="4267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0391" y="478620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0391" y="5354316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CONFLICT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1900" y="486685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Develop the conflict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43199" y="483581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Resolve the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43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1328</TotalTime>
  <Words>279</Words>
  <Application>Microsoft Office PowerPoint</Application>
  <PresentationFormat>On-screen Show (4:3)</PresentationFormat>
  <Paragraphs>204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ORIENTATION TO THEATRE</vt:lpstr>
      <vt:lpstr>ESSENTIAL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Oral critiques</vt:lpstr>
      <vt:lpstr>Oral critiques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Parkway</dc:creator>
  <cp:lastModifiedBy>Windows User</cp:lastModifiedBy>
  <cp:revision>52</cp:revision>
  <dcterms:created xsi:type="dcterms:W3CDTF">2014-01-16T20:00:54Z</dcterms:created>
  <dcterms:modified xsi:type="dcterms:W3CDTF">2014-08-19T15:27:16Z</dcterms:modified>
</cp:coreProperties>
</file>