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2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8" r:id="rId9"/>
    <p:sldId id="263" r:id="rId10"/>
    <p:sldId id="265" r:id="rId11"/>
    <p:sldId id="266" r:id="rId12"/>
    <p:sldId id="281" r:id="rId13"/>
    <p:sldId id="283" r:id="rId14"/>
    <p:sldId id="282" r:id="rId15"/>
    <p:sldId id="271" r:id="rId16"/>
    <p:sldId id="269" r:id="rId17"/>
    <p:sldId id="267" r:id="rId18"/>
    <p:sldId id="270" r:id="rId19"/>
    <p:sldId id="275" r:id="rId20"/>
    <p:sldId id="272" r:id="rId21"/>
    <p:sldId id="273" r:id="rId22"/>
    <p:sldId id="274" r:id="rId23"/>
    <p:sldId id="280" r:id="rId24"/>
    <p:sldId id="279" r:id="rId25"/>
    <p:sldId id="277" r:id="rId26"/>
    <p:sldId id="276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357563-7C0A-D148-B042-C35958B4C9D4}">
          <p14:sldIdLst>
            <p14:sldId id="256"/>
            <p14:sldId id="258"/>
            <p14:sldId id="259"/>
            <p14:sldId id="260"/>
            <p14:sldId id="262"/>
            <p14:sldId id="261"/>
            <p14:sldId id="264"/>
            <p14:sldId id="268"/>
            <p14:sldId id="263"/>
            <p14:sldId id="265"/>
            <p14:sldId id="266"/>
            <p14:sldId id="281"/>
            <p14:sldId id="283"/>
            <p14:sldId id="282"/>
            <p14:sldId id="271"/>
            <p14:sldId id="269"/>
            <p14:sldId id="267"/>
            <p14:sldId id="270"/>
            <p14:sldId id="275"/>
            <p14:sldId id="272"/>
            <p14:sldId id="273"/>
            <p14:sldId id="274"/>
            <p14:sldId id="280"/>
            <p14:sldId id="279"/>
            <p14:sldId id="277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4.jp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33.jpeg"/><Relationship Id="rId2" Type="http://schemas.openxmlformats.org/officeDocument/2006/relationships/audio" Target="../media/media1.wav"/><Relationship Id="rId16" Type="http://schemas.openxmlformats.org/officeDocument/2006/relationships/image" Target="../media/image3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4.xml"/><Relationship Id="rId5" Type="http://schemas.microsoft.com/office/2007/relationships/media" Target="../media/media3.wav"/><Relationship Id="rId15" Type="http://schemas.openxmlformats.org/officeDocument/2006/relationships/image" Target="../media/image36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lUXbtzCJj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aEspfwrdk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e5nZCVXUk3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spG3J4ODJSQ" TargetMode="External"/><Relationship Id="rId4" Type="http://schemas.openxmlformats.org/officeDocument/2006/relationships/hyperlink" Target="http://youtu.be/KA6R1DMb-Z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PLAY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THEATRE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2095550"/>
            <a:ext cx="4546813" cy="271293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4" y="4555247"/>
            <a:ext cx="5619661" cy="19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35" y="1828800"/>
            <a:ext cx="3124972" cy="4887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2396359"/>
            <a:ext cx="290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3-CIRCUIT STRIP LIGHTS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1310" y="4272455"/>
            <a:ext cx="252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 STRIP LIGHTS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22159" y="1505634"/>
            <a:ext cx="156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614"/>
            <a:ext cx="8229600" cy="1066800"/>
          </a:xfrm>
        </p:spPr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8" y="2332753"/>
            <a:ext cx="1485900" cy="14859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5" y="2158020"/>
            <a:ext cx="1660633" cy="1660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39" y="2232468"/>
            <a:ext cx="1586185" cy="1586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36" y="2079629"/>
            <a:ext cx="1891862" cy="189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2" y="4856743"/>
            <a:ext cx="1638047" cy="170039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00" y="4980764"/>
            <a:ext cx="2032631" cy="1626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36" y="4703954"/>
            <a:ext cx="1700814" cy="1853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5588" y="1718441"/>
            <a:ext cx="386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GOBO                    </a:t>
            </a:r>
            <a:r>
              <a:rPr lang="en-US" dirty="0" err="1" smtClean="0"/>
              <a:t>GOBO</a:t>
            </a:r>
            <a:r>
              <a:rPr lang="en-US" dirty="0" smtClean="0"/>
              <a:t>  HOLDER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39559" y="1718441"/>
            <a:ext cx="35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GEL                       </a:t>
            </a:r>
            <a:r>
              <a:rPr lang="en-US" dirty="0" err="1" smtClean="0"/>
              <a:t>GEL</a:t>
            </a:r>
            <a:r>
              <a:rPr lang="en-US" dirty="0" smtClean="0"/>
              <a:t> FRAME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16692" y="4367048"/>
            <a:ext cx="149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HAT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75100" y="4367048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BARN DOORS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19798" y="4334622"/>
            <a:ext cx="109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08" y="889664"/>
            <a:ext cx="2948096" cy="2105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5" y="2995448"/>
            <a:ext cx="3959088" cy="263459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38" y="2995448"/>
            <a:ext cx="3495566" cy="34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2886"/>
            <a:ext cx="5317006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b="1" u="sng" dirty="0"/>
              <a:t>SOUND REINFORCEMENT</a:t>
            </a:r>
            <a:r>
              <a:rPr lang="en-US" sz="2800" dirty="0"/>
              <a:t>	</a:t>
            </a:r>
          </a:p>
          <a:p>
            <a:r>
              <a:rPr lang="en-US" sz="2800" dirty="0"/>
              <a:t>Microphones</a:t>
            </a:r>
          </a:p>
          <a:p>
            <a:pPr lvl="1"/>
            <a:r>
              <a:rPr lang="en-US" sz="2800" dirty="0"/>
              <a:t>Body </a:t>
            </a:r>
            <a:r>
              <a:rPr lang="en-US" sz="2800" dirty="0" err="1"/>
              <a:t>mics</a:t>
            </a:r>
            <a:endParaRPr lang="en-US" sz="2800" dirty="0"/>
          </a:p>
          <a:p>
            <a:pPr lvl="1"/>
            <a:r>
              <a:rPr lang="en-US" sz="2800" dirty="0"/>
              <a:t>Hand held </a:t>
            </a:r>
            <a:r>
              <a:rPr lang="en-US" sz="2800" dirty="0" err="1"/>
              <a:t>mics</a:t>
            </a:r>
            <a:endParaRPr lang="en-US" sz="2800" dirty="0"/>
          </a:p>
          <a:p>
            <a:pPr lvl="1"/>
            <a:r>
              <a:rPr lang="en-US" sz="2800" dirty="0"/>
              <a:t>Hanging </a:t>
            </a:r>
            <a:r>
              <a:rPr lang="en-US" sz="2800" dirty="0" err="1"/>
              <a:t>mics</a:t>
            </a:r>
            <a:endParaRPr lang="en-US" sz="2800" dirty="0"/>
          </a:p>
          <a:p>
            <a:pPr lvl="1"/>
            <a:r>
              <a:rPr lang="en-US" sz="2800" dirty="0"/>
              <a:t>Floor </a:t>
            </a:r>
            <a:r>
              <a:rPr lang="en-US" sz="2800" dirty="0" err="1"/>
              <a:t>mics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06" y="4556235"/>
            <a:ext cx="2912594" cy="182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56" y="2502048"/>
            <a:ext cx="2224524" cy="23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552"/>
            <a:ext cx="8229600" cy="1066800"/>
          </a:xfrm>
        </p:spPr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05304"/>
            <a:ext cx="5859515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b="1" u="sng" dirty="0"/>
              <a:t>SOUND </a:t>
            </a:r>
            <a:r>
              <a:rPr lang="en-US" sz="2800" b="1" u="sng" dirty="0" smtClean="0"/>
              <a:t>REPRODUCTION</a:t>
            </a:r>
          </a:p>
          <a:p>
            <a:pPr marL="109728" indent="0">
              <a:buNone/>
            </a:pPr>
            <a:endParaRPr lang="en-US" sz="1000" b="1" u="sng" dirty="0"/>
          </a:p>
          <a:p>
            <a:r>
              <a:rPr lang="en-US" sz="2800" dirty="0"/>
              <a:t>Recorded</a:t>
            </a:r>
          </a:p>
          <a:p>
            <a:r>
              <a:rPr lang="en-US" sz="2800" dirty="0"/>
              <a:t>live</a:t>
            </a:r>
          </a:p>
          <a:p>
            <a:pPr marL="109728" indent="0">
              <a:buNone/>
            </a:pPr>
            <a:endParaRPr lang="en-US" sz="2800" b="1" u="sng" dirty="0"/>
          </a:p>
          <a:p>
            <a:r>
              <a:rPr lang="en-US" sz="2800" dirty="0"/>
              <a:t>Music</a:t>
            </a:r>
          </a:p>
          <a:p>
            <a:r>
              <a:rPr lang="en-US" sz="2800" dirty="0"/>
              <a:t>Sound effects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16" y="3565286"/>
            <a:ext cx="1817706" cy="2960434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8" y="4250727"/>
            <a:ext cx="2330668" cy="1817921"/>
          </a:xfrm>
          <a:prstGeom prst="rect">
            <a:avLst/>
          </a:prstGeom>
        </p:spPr>
      </p:pic>
      <p:pic>
        <p:nvPicPr>
          <p:cNvPr id="9" name="MS90007506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49664" y="2241331"/>
            <a:ext cx="609600" cy="609600"/>
          </a:xfrm>
          <a:prstGeom prst="rect">
            <a:avLst/>
          </a:prstGeom>
        </p:spPr>
      </p:pic>
      <p:pic>
        <p:nvPicPr>
          <p:cNvPr id="10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07115" y="1500352"/>
            <a:ext cx="609600" cy="609600"/>
          </a:xfrm>
          <a:prstGeom prst="rect">
            <a:avLst/>
          </a:prstGeom>
        </p:spPr>
      </p:pic>
      <p:pic>
        <p:nvPicPr>
          <p:cNvPr id="11" name="MS900388289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58969" y="1923219"/>
            <a:ext cx="609600" cy="609600"/>
          </a:xfrm>
          <a:prstGeom prst="rect">
            <a:avLst/>
          </a:prstGeom>
        </p:spPr>
      </p:pic>
      <p:pic>
        <p:nvPicPr>
          <p:cNvPr id="12" name="MS900431077[1]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95800" y="3260486"/>
            <a:ext cx="609600" cy="609600"/>
          </a:xfrm>
          <a:prstGeom prst="rect">
            <a:avLst/>
          </a:prstGeom>
        </p:spPr>
      </p:pic>
      <p:pic>
        <p:nvPicPr>
          <p:cNvPr id="13" name="MS900431068[1]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30175" y="2850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480848"/>
            <a:ext cx="8229600" cy="1066800"/>
          </a:xfrm>
        </p:spPr>
        <p:txBody>
          <a:bodyPr/>
          <a:lstStyle/>
          <a:p>
            <a:r>
              <a:rPr lang="en-US" dirty="0" smtClean="0"/>
              <a:t>COSTUME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834"/>
            <a:ext cx="9144000" cy="5502166"/>
          </a:xfrm>
        </p:spPr>
      </p:pic>
    </p:spTree>
    <p:extLst>
      <p:ext uri="{BB962C8B-B14F-4D97-AF65-F5344CB8AC3E}">
        <p14:creationId xmlns:p14="http://schemas.microsoft.com/office/powerpoint/2010/main" val="27920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5" y="465083"/>
            <a:ext cx="8229600" cy="1066800"/>
          </a:xfrm>
        </p:spPr>
        <p:txBody>
          <a:bodyPr/>
          <a:lstStyle/>
          <a:p>
            <a:r>
              <a:rPr lang="en-US" dirty="0" smtClean="0"/>
              <a:t>COSTUME RESEARCH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" y="1387367"/>
            <a:ext cx="9067042" cy="567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4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COSTUME RENDERINGS</a:t>
            </a:r>
            <a:endParaRPr lang="en-US" dirty="0"/>
          </a:p>
        </p:txBody>
      </p:sp>
      <p:pic>
        <p:nvPicPr>
          <p:cNvPr id="8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6400"/>
            <a:ext cx="5105400" cy="4771150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1828800"/>
            <a:ext cx="4038600" cy="488731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Color sketch of costume design</a:t>
            </a:r>
          </a:p>
          <a:p>
            <a:endParaRPr lang="en-US" dirty="0" smtClean="0"/>
          </a:p>
          <a:p>
            <a:r>
              <a:rPr lang="en-US" dirty="0" smtClean="0"/>
              <a:t>Shows all clothing, shoes, and any accessories worn by the character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Attach swatches of the materials used to create the costume at the top of the color rendering.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1" y="480849"/>
            <a:ext cx="8229600" cy="1066800"/>
          </a:xfrm>
        </p:spPr>
        <p:txBody>
          <a:bodyPr/>
          <a:lstStyle/>
          <a:p>
            <a:r>
              <a:rPr lang="en-US" dirty="0" smtClean="0"/>
              <a:t>COSTUME PRODUCTION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70" y="1166649"/>
            <a:ext cx="9269470" cy="540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MAKEUP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45" y="1676400"/>
            <a:ext cx="6491890" cy="48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62"/>
            <a:ext cx="9260794" cy="5923130"/>
          </a:xfrm>
        </p:spPr>
      </p:pic>
      <p:sp>
        <p:nvSpPr>
          <p:cNvPr id="6" name="TextBox 5"/>
          <p:cNvSpPr txBox="1"/>
          <p:nvPr/>
        </p:nvSpPr>
        <p:spPr>
          <a:xfrm>
            <a:off x="839245" y="2306471"/>
            <a:ext cx="21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TECH DIRECTOR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0997" y="1760561"/>
            <a:ext cx="24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PRODUCER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2065" y="2306472"/>
            <a:ext cx="20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DIRECTOR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7152" y="2306472"/>
            <a:ext cx="299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BUSINESS MANAGER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383" y="3466531"/>
            <a:ext cx="1630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030A0"/>
                </a:solidFill>
              </a:rPr>
              <a:t>Production Stage Manager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3539" y="3466531"/>
            <a:ext cx="1419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Company Stage Manager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4137" y="4653887"/>
            <a:ext cx="113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ACTORS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878" y="5513696"/>
            <a:ext cx="12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CREWS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632" y="5172501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USHERS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632" y="5528187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Audience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1124" y="2837781"/>
            <a:ext cx="461665" cy="18224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House Manager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09574" y="3260831"/>
            <a:ext cx="461665" cy="13347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Publicist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87152" y="5172501"/>
            <a:ext cx="1023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TICKETS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6383" y="5581599"/>
            <a:ext cx="65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ADS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663" y="3014248"/>
            <a:ext cx="461665" cy="2059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Scenic Designer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8210" y="2914879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Master Carpenter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8400" y="3241540"/>
            <a:ext cx="461665" cy="18325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Sound Designer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99901" y="2864122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Makeup Designer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4463" y="2939184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Costume  Designer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54244" y="2928233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Properties Designer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61053" y="2893214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Lighting Designer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73358" y="959944"/>
            <a:ext cx="204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PLAY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5" y="609600"/>
            <a:ext cx="8229600" cy="1066800"/>
          </a:xfrm>
        </p:spPr>
        <p:txBody>
          <a:bodyPr/>
          <a:lstStyle/>
          <a:p>
            <a:r>
              <a:rPr lang="en-US" dirty="0" smtClean="0"/>
              <a:t>MAKEUP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5" y="2424585"/>
            <a:ext cx="3549300" cy="3910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854" y="1676400"/>
            <a:ext cx="2065283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7492" y="1685441"/>
            <a:ext cx="31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 “STRAIGHT”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06" y="2424585"/>
            <a:ext cx="4414609" cy="27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MAKEUP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71" y="1882664"/>
            <a:ext cx="3294336" cy="334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5847" y="3369301"/>
            <a:ext cx="225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3-D MAKEUP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66" y="4232042"/>
            <a:ext cx="3252250" cy="363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0" y="2126942"/>
            <a:ext cx="2453440" cy="3263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3360" y="1491734"/>
            <a:ext cx="250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MAKEUP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1" y="2580765"/>
            <a:ext cx="2693933" cy="4040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753845"/>
            <a:ext cx="3302875" cy="3694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3473" y="2065283"/>
            <a:ext cx="15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0538" y="2065283"/>
            <a:ext cx="156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91" y="611147"/>
            <a:ext cx="3342947" cy="3752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3264482"/>
            <a:ext cx="4367048" cy="29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86" y="1478867"/>
            <a:ext cx="2209800" cy="20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31" y="484945"/>
            <a:ext cx="2014110" cy="1066800"/>
          </a:xfrm>
        </p:spPr>
        <p:txBody>
          <a:bodyPr/>
          <a:lstStyle/>
          <a:p>
            <a:r>
              <a:rPr lang="en-US" dirty="0" smtClean="0"/>
              <a:t>PROPS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1" y="1236435"/>
            <a:ext cx="3473588" cy="2296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" y="1854790"/>
            <a:ext cx="1974731" cy="189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28" y="4099331"/>
            <a:ext cx="1707974" cy="243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31" y="4657670"/>
            <a:ext cx="2066868" cy="1838434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3" y="4531491"/>
            <a:ext cx="2882504" cy="2562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9393" y="867103"/>
            <a:ext cx="275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SCENIC PROPS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5031" y="3957145"/>
            <a:ext cx="175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PERISHABLE PROPS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35517" y="4083566"/>
            <a:ext cx="170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HAND PROPS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0664" y="1630280"/>
            <a:ext cx="22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DECRORATIVE PROPS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3245" y="4099331"/>
            <a:ext cx="298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 EFFECT PROPS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096"/>
            <a:ext cx="8229600" cy="1066800"/>
          </a:xfrm>
        </p:spPr>
        <p:txBody>
          <a:bodyPr/>
          <a:lstStyle/>
          <a:p>
            <a:r>
              <a:rPr lang="en-US" dirty="0" smtClean="0"/>
              <a:t>PUBLICITY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85218"/>
            <a:ext cx="2739034" cy="4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30" y="2385218"/>
            <a:ext cx="2823013" cy="4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32" y="2385219"/>
            <a:ext cx="2975052" cy="4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PUBLICITY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" y="2175640"/>
            <a:ext cx="2876437" cy="449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53" y="2211501"/>
            <a:ext cx="2832289" cy="445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73" y="2195666"/>
            <a:ext cx="2858102" cy="44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366"/>
            <a:ext cx="4038600" cy="1392620"/>
          </a:xfrm>
        </p:spPr>
        <p:txBody>
          <a:bodyPr>
            <a:normAutofit/>
          </a:bodyPr>
          <a:lstStyle/>
          <a:p>
            <a:r>
              <a:rPr lang="en-US" dirty="0" smtClean="0"/>
              <a:t>POSTERS SHOULD HAVE…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Theatre Company presenting</a:t>
            </a:r>
          </a:p>
          <a:p>
            <a:r>
              <a:rPr lang="en-US" dirty="0" smtClean="0"/>
              <a:t>Title of play</a:t>
            </a:r>
          </a:p>
          <a:p>
            <a:r>
              <a:rPr lang="en-US" dirty="0" smtClean="0"/>
              <a:t>Playwright</a:t>
            </a:r>
          </a:p>
          <a:p>
            <a:r>
              <a:rPr lang="en-US" dirty="0" smtClean="0"/>
              <a:t>Dates of Production</a:t>
            </a:r>
          </a:p>
          <a:p>
            <a:r>
              <a:rPr lang="en-US" dirty="0" smtClean="0"/>
              <a:t>Time of show</a:t>
            </a:r>
          </a:p>
          <a:p>
            <a:r>
              <a:rPr lang="en-US" dirty="0" smtClean="0"/>
              <a:t>Place its presented</a:t>
            </a:r>
          </a:p>
          <a:p>
            <a:r>
              <a:rPr lang="en-US" dirty="0" smtClean="0"/>
              <a:t>Ticket Prices</a:t>
            </a:r>
          </a:p>
          <a:p>
            <a:r>
              <a:rPr lang="en-US" dirty="0" smtClean="0"/>
              <a:t>Box Office Phone</a:t>
            </a:r>
          </a:p>
          <a:p>
            <a:r>
              <a:rPr lang="en-US" dirty="0" smtClean="0"/>
              <a:t>Producer</a:t>
            </a:r>
          </a:p>
          <a:p>
            <a:endParaRPr lang="en-US" dirty="0"/>
          </a:p>
          <a:p>
            <a:r>
              <a:rPr lang="en-US" dirty="0"/>
              <a:t>Eye catching logo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262"/>
            <a:ext cx="4067175" cy="640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79"/>
            <a:ext cx="9260794" cy="5923130"/>
          </a:xfrm>
        </p:spPr>
      </p:pic>
      <p:sp>
        <p:nvSpPr>
          <p:cNvPr id="6" name="TextBox 5"/>
          <p:cNvSpPr txBox="1"/>
          <p:nvPr/>
        </p:nvSpPr>
        <p:spPr>
          <a:xfrm>
            <a:off x="839245" y="2306471"/>
            <a:ext cx="21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TECH DIRECTOR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0997" y="1661123"/>
            <a:ext cx="24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PRODUCER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2065" y="2306472"/>
            <a:ext cx="20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DIRECTOR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7152" y="2306472"/>
            <a:ext cx="2363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BUSINESS MANAGER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383" y="3465547"/>
            <a:ext cx="1630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030A0"/>
                </a:solidFill>
              </a:rPr>
              <a:t>Production Stage Manager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3539" y="3466531"/>
            <a:ext cx="1419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Company Stage Manager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4137" y="4653887"/>
            <a:ext cx="113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ACTORS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878" y="5513696"/>
            <a:ext cx="12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CREWS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632" y="5172501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USHERS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632" y="5528187"/>
            <a:ext cx="121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Audience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1124" y="2837781"/>
            <a:ext cx="461665" cy="18224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House Manager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09574" y="3260831"/>
            <a:ext cx="461665" cy="13347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Publicist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87152" y="5172501"/>
            <a:ext cx="1023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TICKETS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6383" y="5581599"/>
            <a:ext cx="65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ADS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663" y="3014248"/>
            <a:ext cx="461665" cy="2059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Scenic Designer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8210" y="2914879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Master Carpenter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8400" y="3241540"/>
            <a:ext cx="461665" cy="18325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Sound Designer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99901" y="2864122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Makeup Designer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4463" y="2939184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Costume  Designer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54244" y="2928233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Properties Designer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61053" y="2893214"/>
            <a:ext cx="461665" cy="22099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Lighting Designer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41083" y="1647475"/>
            <a:ext cx="1978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choreographer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523" y="1004650"/>
            <a:ext cx="1405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conductor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6608" y="1351462"/>
            <a:ext cx="18835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 smtClean="0">
                <a:solidFill>
                  <a:srgbClr val="FF0000"/>
                </a:solidFill>
              </a:rPr>
              <a:t>ocal director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8" name="Elbow Connector 47"/>
          <p:cNvCxnSpPr/>
          <p:nvPr/>
        </p:nvCxnSpPr>
        <p:spPr>
          <a:xfrm rot="16200000" flipH="1">
            <a:off x="2470154" y="1709641"/>
            <a:ext cx="900756" cy="6006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5400000" flipH="1" flipV="1">
            <a:off x="5676779" y="1784105"/>
            <a:ext cx="1086377" cy="26613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520007" y="1832141"/>
            <a:ext cx="419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5400000">
            <a:off x="8421538" y="1973392"/>
            <a:ext cx="658997" cy="376494"/>
          </a:xfrm>
          <a:prstGeom prst="bentConnector3">
            <a:avLst>
              <a:gd name="adj1" fmla="val 1017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31753" y="850762"/>
            <a:ext cx="204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MUSICAL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935"/>
            <a:ext cx="3705367" cy="1066800"/>
          </a:xfrm>
        </p:spPr>
        <p:txBody>
          <a:bodyPr/>
          <a:lstStyle/>
          <a:p>
            <a:r>
              <a:rPr lang="en-US" dirty="0" smtClean="0"/>
              <a:t>SCENERY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21" y="1524735"/>
            <a:ext cx="9333421" cy="5333265"/>
          </a:xfrm>
        </p:spPr>
      </p:pic>
      <p:sp>
        <p:nvSpPr>
          <p:cNvPr id="3" name="TextBox 2"/>
          <p:cNvSpPr txBox="1"/>
          <p:nvPr/>
        </p:nvSpPr>
        <p:spPr>
          <a:xfrm>
            <a:off x="7662042" y="1155403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Noises Off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407" y="59539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indent="0">
              <a:buNone/>
            </a:pPr>
            <a:r>
              <a:rPr lang="en-US" dirty="0">
                <a:solidFill>
                  <a:schemeClr val="bg1"/>
                </a:solidFill>
              </a:rPr>
              <a:t>MARY POPPINS 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http://youtu.be/QlUXbtzCJjU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7959" y="59539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indent="0">
              <a:buNone/>
            </a:pPr>
            <a:r>
              <a:rPr lang="en-US" u="sng" dirty="0" err="1">
                <a:solidFill>
                  <a:schemeClr val="bg1"/>
                </a:solidFill>
              </a:rPr>
              <a:t>Newsies</a:t>
            </a:r>
            <a:endParaRPr lang="en-US" u="sng" dirty="0">
              <a:solidFill>
                <a:schemeClr val="bg1"/>
              </a:solidFill>
            </a:endParaRPr>
          </a:p>
          <a:p>
            <a:pPr marL="457200" indent="-342900"/>
            <a:r>
              <a:rPr lang="en-US" dirty="0">
                <a:solidFill>
                  <a:schemeClr val="bg1"/>
                </a:solidFill>
                <a:hlinkClick r:id="rId4"/>
              </a:rPr>
              <a:t>http://youtu.be/aEspfwrdkrs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179"/>
            <a:ext cx="8229600" cy="935632"/>
          </a:xfrm>
        </p:spPr>
        <p:txBody>
          <a:bodyPr/>
          <a:lstStyle/>
          <a:p>
            <a:r>
              <a:rPr lang="en-US" dirty="0" smtClean="0"/>
              <a:t>STOCK SCENERY - Flats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01" y="1557057"/>
            <a:ext cx="1894565" cy="35115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1900" dirty="0" smtClean="0"/>
              <a:t>WALL FLAT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52" y="1941944"/>
            <a:ext cx="1965347" cy="425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41944"/>
            <a:ext cx="2571751" cy="4302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633" y="6244493"/>
            <a:ext cx="781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Hard Cover: “Hollywood Flat”    Soft Cover: “Broadway Flat”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06" y="1990147"/>
            <a:ext cx="2122949" cy="4206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8317" y="1572612"/>
            <a:ext cx="194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 FLAT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1452" y="1557057"/>
            <a:ext cx="176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DOOR 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484626"/>
            <a:ext cx="881292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STOCK SCENERY – Platforms &amp; Wagons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9048"/>
            <a:ext cx="2932386" cy="180231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u="sng" dirty="0" smtClean="0"/>
              <a:t>Wagon</a:t>
            </a:r>
          </a:p>
          <a:p>
            <a:r>
              <a:rPr lang="en-US" dirty="0" smtClean="0"/>
              <a:t>Add Casters</a:t>
            </a:r>
          </a:p>
          <a:p>
            <a:r>
              <a:rPr lang="en-US" dirty="0" smtClean="0"/>
              <a:t>Movable scenery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81" y="4698123"/>
            <a:ext cx="1227970" cy="162416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64" y="1543543"/>
            <a:ext cx="4133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47" y="3279228"/>
            <a:ext cx="2663803" cy="329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1076" y="1929799"/>
            <a:ext cx="25777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800" b="1" u="sng" dirty="0"/>
              <a:t>Platform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Stationary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Elevated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STOCK SCENERY </a:t>
            </a:r>
            <a:r>
              <a:rPr lang="en-US" dirty="0"/>
              <a:t>- </a:t>
            </a:r>
            <a:r>
              <a:rPr lang="en-US" dirty="0" smtClean="0"/>
              <a:t>Stairs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" y="3042744"/>
            <a:ext cx="4162096" cy="3531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27" y="3053533"/>
            <a:ext cx="4061728" cy="3521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869" y="2222938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Dependent</a:t>
            </a:r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2979" y="2222938"/>
            <a:ext cx="288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579"/>
            <a:ext cx="8229600" cy="1066800"/>
          </a:xfrm>
        </p:spPr>
        <p:txBody>
          <a:bodyPr>
            <a:normAutofit/>
          </a:bodyPr>
          <a:lstStyle/>
          <a:p>
            <a:pPr marL="114300"/>
            <a:r>
              <a:rPr lang="en-US" dirty="0" smtClean="0"/>
              <a:t>LIGHTING 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734"/>
            <a:ext cx="9327963" cy="5323266"/>
          </a:xfrm>
        </p:spPr>
      </p:pic>
      <p:sp>
        <p:nvSpPr>
          <p:cNvPr id="3" name="Rectangle 2"/>
          <p:cNvSpPr/>
          <p:nvPr/>
        </p:nvSpPr>
        <p:spPr>
          <a:xfrm>
            <a:off x="4572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LION KING 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http://youtu.be/e5nZCVXUk3I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4603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indent="0">
              <a:buNone/>
            </a:pPr>
            <a:r>
              <a:rPr lang="en-US" i="1" dirty="0">
                <a:solidFill>
                  <a:schemeClr val="bg1"/>
                </a:solidFill>
              </a:rPr>
              <a:t>Cell Block Tango” – Chicago</a:t>
            </a:r>
          </a:p>
          <a:p>
            <a:pPr marL="118872" indent="0">
              <a:buNone/>
            </a:pPr>
            <a:r>
              <a:rPr lang="en-US" i="1" dirty="0">
                <a:solidFill>
                  <a:schemeClr val="bg1"/>
                </a:solidFill>
                <a:hlinkClick r:id="rId4"/>
              </a:rPr>
              <a:t>http://youtu.be/KA6R1DMb-Z8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8603" y="5186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indent="0">
              <a:buNone/>
            </a:pPr>
            <a:r>
              <a:rPr lang="en-US" u="sng" dirty="0">
                <a:solidFill>
                  <a:schemeClr val="bg1"/>
                </a:solidFill>
              </a:rPr>
              <a:t>Billy Elliot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sz="1600" dirty="0">
                <a:solidFill>
                  <a:schemeClr val="bg1"/>
                </a:solidFill>
              </a:rPr>
              <a:t>“Lights the Lights”</a:t>
            </a: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http://youtu.be/spG3J4ODJSQ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20" y="679937"/>
            <a:ext cx="2638092" cy="32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021"/>
            <a:ext cx="8229600" cy="1066800"/>
          </a:xfrm>
        </p:spPr>
        <p:txBody>
          <a:bodyPr/>
          <a:lstStyle/>
          <a:p>
            <a:r>
              <a:rPr lang="en-US" dirty="0" err="1" smtClean="0"/>
              <a:t>lIGHTING</a:t>
            </a:r>
            <a:endParaRPr lang="en-US" dirty="0"/>
          </a:p>
        </p:txBody>
      </p:sp>
      <p:pic>
        <p:nvPicPr>
          <p:cNvPr id="6" name="Picture 5" descr="Fresn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" y="1762699"/>
            <a:ext cx="1960841" cy="20568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0" y="3884443"/>
            <a:ext cx="25527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2" y="2853470"/>
            <a:ext cx="2485292" cy="2485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" y="4444390"/>
            <a:ext cx="2413610" cy="2413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1189" y="1912858"/>
            <a:ext cx="128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FRESNEL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482" y="4444390"/>
            <a:ext cx="140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 CAN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45948" y="2853470"/>
            <a:ext cx="130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SCOOP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02350" y="4490556"/>
            <a:ext cx="174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6X9 ELLIPSOIDAL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0372" y="1308538"/>
            <a:ext cx="138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2510</TotalTime>
  <Words>308</Words>
  <Application>Microsoft Office PowerPoint</Application>
  <PresentationFormat>On-screen Show (4:3)</PresentationFormat>
  <Paragraphs>149</Paragraphs>
  <Slides>27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Georgia</vt:lpstr>
      <vt:lpstr>Trebuchet MS</vt:lpstr>
      <vt:lpstr>Wingdings 2</vt:lpstr>
      <vt:lpstr>Urban</vt:lpstr>
      <vt:lpstr>PLAY PRODUCTION</vt:lpstr>
      <vt:lpstr>PowerPoint Presentation</vt:lpstr>
      <vt:lpstr>PowerPoint Presentation</vt:lpstr>
      <vt:lpstr>SCENERY</vt:lpstr>
      <vt:lpstr>STOCK SCENERY - Flats</vt:lpstr>
      <vt:lpstr>STOCK SCENERY – Platforms &amp; Wagons </vt:lpstr>
      <vt:lpstr>STOCK SCENERY - Stairs</vt:lpstr>
      <vt:lpstr>LIGHTING  </vt:lpstr>
      <vt:lpstr>lIGHTING</vt:lpstr>
      <vt:lpstr>LIGHTING</vt:lpstr>
      <vt:lpstr>LIGHTING</vt:lpstr>
      <vt:lpstr>SOUND</vt:lpstr>
      <vt:lpstr>SOUND</vt:lpstr>
      <vt:lpstr>SOUND</vt:lpstr>
      <vt:lpstr>COSTUME</vt:lpstr>
      <vt:lpstr>COSTUME RESEARCH</vt:lpstr>
      <vt:lpstr>COSTUME RENDERINGS</vt:lpstr>
      <vt:lpstr>COSTUME PRODUCTION</vt:lpstr>
      <vt:lpstr>MAKEUP</vt:lpstr>
      <vt:lpstr>MAKEUP</vt:lpstr>
      <vt:lpstr>MAKEUP</vt:lpstr>
      <vt:lpstr>MAKEUP</vt:lpstr>
      <vt:lpstr>PROPERTIES</vt:lpstr>
      <vt:lpstr>PROPS</vt:lpstr>
      <vt:lpstr>PUBLICITY</vt:lpstr>
      <vt:lpstr>PUBLICITY</vt:lpstr>
      <vt:lpstr>POSTERS SHOULD HAVE…</vt:lpstr>
    </vt:vector>
  </TitlesOfParts>
  <Company>Parkway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Voss</dc:creator>
  <cp:lastModifiedBy>Nicole Voss</cp:lastModifiedBy>
  <cp:revision>50</cp:revision>
  <dcterms:created xsi:type="dcterms:W3CDTF">2014-04-04T14:04:30Z</dcterms:created>
  <dcterms:modified xsi:type="dcterms:W3CDTF">2016-03-16T17:54:11Z</dcterms:modified>
</cp:coreProperties>
</file>