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0" r:id="rId3"/>
    <p:sldId id="258" r:id="rId4"/>
    <p:sldId id="281" r:id="rId5"/>
    <p:sldId id="259" r:id="rId6"/>
    <p:sldId id="264" r:id="rId7"/>
    <p:sldId id="261" r:id="rId8"/>
    <p:sldId id="262" r:id="rId9"/>
    <p:sldId id="263" r:id="rId10"/>
    <p:sldId id="265" r:id="rId11"/>
    <p:sldId id="268" r:id="rId12"/>
    <p:sldId id="271" r:id="rId13"/>
    <p:sldId id="269" r:id="rId14"/>
    <p:sldId id="270" r:id="rId15"/>
    <p:sldId id="272" r:id="rId16"/>
    <p:sldId id="274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3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1568D-E587-46B7-A985-17398E221FCD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5AD4-E0CF-4BCF-9165-68107687DBA7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ZO3wBJViM" TargetMode="External"/><Relationship Id="rId2" Type="http://schemas.openxmlformats.org/officeDocument/2006/relationships/hyperlink" Target="https://youtu.be/C5WpXp8ct4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DUXVAg7oWg" TargetMode="External"/><Relationship Id="rId2" Type="http://schemas.openxmlformats.org/officeDocument/2006/relationships/hyperlink" Target="https://youtu.be/8SRy5ngHSh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Il0-Wc_c_4" TargetMode="External"/><Relationship Id="rId5" Type="http://schemas.openxmlformats.org/officeDocument/2006/relationships/hyperlink" Target="https://youtu.be/QAWWiYy_frY" TargetMode="External"/><Relationship Id="rId4" Type="http://schemas.openxmlformats.org/officeDocument/2006/relationships/hyperlink" Target="https://youtu.be/FInW3HCY9V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6slyYuGA4to" TargetMode="External"/><Relationship Id="rId4" Type="http://schemas.openxmlformats.org/officeDocument/2006/relationships/hyperlink" Target="https://youtu.be/CoE5Y6peV9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Rm4uiALzT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yIDC_dNUTw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jDcWAWRRH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3w4I-KElxQ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EicdkW295c" TargetMode="External"/><Relationship Id="rId2" Type="http://schemas.openxmlformats.org/officeDocument/2006/relationships/hyperlink" Target="https://youtu.be/hlTisI_HS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Revues, Operas &amp; Musicals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Differences, Similarities and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916"/>
            <a:ext cx="7125113" cy="924475"/>
          </a:xfrm>
        </p:spPr>
        <p:txBody>
          <a:bodyPr/>
          <a:lstStyle/>
          <a:p>
            <a:r>
              <a:rPr lang="en-US" b="1" dirty="0" smtClean="0"/>
              <a:t>MUSICALS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8800"/>
            <a:ext cx="2514599" cy="4051437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combination of music, dance, song, acting, technical aspects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5519738" cy="55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8762999" cy="924475"/>
          </a:xfrm>
        </p:spPr>
        <p:txBody>
          <a:bodyPr/>
          <a:lstStyle/>
          <a:p>
            <a:r>
              <a:rPr lang="en-US" b="1" dirty="0" smtClean="0"/>
              <a:t>MUSICALS – </a:t>
            </a:r>
            <a:r>
              <a:rPr lang="en-US" b="1" dirty="0" smtClean="0">
                <a:solidFill>
                  <a:srgbClr val="FFC000"/>
                </a:solidFill>
              </a:rPr>
              <a:t>VARIETY OF SOURCES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1905000" cy="4038600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play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novel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2209800"/>
            <a:ext cx="6553200" cy="4267200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/>
              <a:t>Hello</a:t>
            </a:r>
            <a:r>
              <a:rPr lang="en-US" sz="2000" dirty="0"/>
              <a:t>, Dolly! </a:t>
            </a:r>
            <a:r>
              <a:rPr lang="en-US" sz="2000" dirty="0" smtClean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Thornton </a:t>
            </a:r>
            <a:r>
              <a:rPr lang="en-US" sz="2000" dirty="0">
                <a:solidFill>
                  <a:srgbClr val="FFC000"/>
                </a:solidFill>
              </a:rPr>
              <a:t>Wilder's 1938 farce </a:t>
            </a:r>
            <a:r>
              <a:rPr lang="en-US" sz="2000" i="1" dirty="0">
                <a:solidFill>
                  <a:srgbClr val="FFC000"/>
                </a:solidFill>
              </a:rPr>
              <a:t>The Merchant of </a:t>
            </a:r>
            <a:r>
              <a:rPr lang="en-US" sz="2000" i="1" dirty="0" smtClean="0">
                <a:solidFill>
                  <a:srgbClr val="FFC000"/>
                </a:solidFill>
              </a:rPr>
              <a:t>Yonkers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which was retitled,  “The Matchmaker”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/>
              <a:t>Kiss </a:t>
            </a:r>
            <a:r>
              <a:rPr lang="en-US" sz="2000" dirty="0"/>
              <a:t>Me </a:t>
            </a:r>
            <a:r>
              <a:rPr lang="en-US" sz="2000" dirty="0" smtClean="0"/>
              <a:t>Kate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W. Shakespeare’s Taming </a:t>
            </a:r>
            <a:r>
              <a:rPr lang="en-US" sz="2000" dirty="0">
                <a:solidFill>
                  <a:srgbClr val="FFC000"/>
                </a:solidFill>
              </a:rPr>
              <a:t>of the </a:t>
            </a:r>
            <a:r>
              <a:rPr lang="en-US" sz="2000" dirty="0" smtClean="0">
                <a:solidFill>
                  <a:srgbClr val="FFC000"/>
                </a:solidFill>
              </a:rPr>
              <a:t>Shrew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Oliver!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Oliver Twist by Charles Dickens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My </a:t>
            </a:r>
            <a:r>
              <a:rPr lang="en-US" sz="2000" dirty="0"/>
              <a:t>Fair Lady </a:t>
            </a:r>
            <a:r>
              <a:rPr lang="en-US" sz="20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Pygmalion by George Bernard Shaw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5724"/>
            <a:ext cx="8534400" cy="924475"/>
          </a:xfrm>
        </p:spPr>
        <p:txBody>
          <a:bodyPr/>
          <a:lstStyle/>
          <a:p>
            <a:r>
              <a:rPr lang="en-US" b="1" dirty="0"/>
              <a:t>MUSICALS – </a:t>
            </a:r>
            <a:r>
              <a:rPr lang="en-US" b="1" dirty="0">
                <a:solidFill>
                  <a:srgbClr val="FFC000"/>
                </a:solidFill>
              </a:rPr>
              <a:t>VARIETY OF SOURCES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2133601" cy="319405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stories			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poems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828800"/>
            <a:ext cx="6248400" cy="4743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Fiddler on the Roof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C000"/>
                </a:solidFill>
              </a:rPr>
              <a:t>Tevye</a:t>
            </a:r>
            <a:r>
              <a:rPr lang="en-US" sz="2000" i="1" dirty="0" smtClean="0">
                <a:solidFill>
                  <a:srgbClr val="FFC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and his Daughters</a:t>
            </a:r>
            <a:r>
              <a:rPr lang="en-US" sz="2000" dirty="0">
                <a:solidFill>
                  <a:srgbClr val="FFC000"/>
                </a:solidFill>
              </a:rPr>
              <a:t> (or </a:t>
            </a:r>
            <a:r>
              <a:rPr lang="en-US" sz="2000" i="1" dirty="0" err="1">
                <a:solidFill>
                  <a:srgbClr val="FFC000"/>
                </a:solidFill>
              </a:rPr>
              <a:t>Tevye</a:t>
            </a:r>
            <a:r>
              <a:rPr lang="en-US" sz="2000" i="1" dirty="0">
                <a:solidFill>
                  <a:srgbClr val="FFC000"/>
                </a:solidFill>
              </a:rPr>
              <a:t> the Dairyman</a:t>
            </a:r>
            <a:r>
              <a:rPr lang="en-US" sz="2000" dirty="0">
                <a:solidFill>
                  <a:srgbClr val="FFC000"/>
                </a:solidFill>
              </a:rPr>
              <a:t>) and other tales by </a:t>
            </a:r>
            <a:r>
              <a:rPr lang="en-US" sz="2000" dirty="0" err="1">
                <a:solidFill>
                  <a:srgbClr val="FFC000"/>
                </a:solidFill>
              </a:rPr>
              <a:t>Sholem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Aleichem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Cinderella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based </a:t>
            </a:r>
            <a:r>
              <a:rPr lang="en-US" sz="2000" dirty="0">
                <a:solidFill>
                  <a:srgbClr val="FFC000"/>
                </a:solidFill>
              </a:rPr>
              <a:t>on </a:t>
            </a:r>
            <a:r>
              <a:rPr lang="en-US" sz="2000" dirty="0" smtClean="0">
                <a:solidFill>
                  <a:srgbClr val="FFC000"/>
                </a:solidFill>
              </a:rPr>
              <a:t>the fable</a:t>
            </a:r>
            <a:r>
              <a:rPr lang="fr-FR" sz="2000" dirty="0" smtClean="0">
                <a:solidFill>
                  <a:srgbClr val="FFC000"/>
                </a:solidFill>
              </a:rPr>
              <a:t>, </a:t>
            </a:r>
            <a:r>
              <a:rPr lang="fr-FR" sz="2000" dirty="0" err="1">
                <a:solidFill>
                  <a:srgbClr val="FFC000"/>
                </a:solidFill>
              </a:rPr>
              <a:t>particularly</a:t>
            </a:r>
            <a:r>
              <a:rPr lang="fr-FR" sz="2000" dirty="0">
                <a:solidFill>
                  <a:srgbClr val="FFC000"/>
                </a:solidFill>
              </a:rPr>
              <a:t> the French </a:t>
            </a:r>
            <a:r>
              <a:rPr lang="fr-FR" sz="2000" dirty="0" smtClean="0">
                <a:solidFill>
                  <a:srgbClr val="FFC000"/>
                </a:solidFill>
              </a:rPr>
              <a:t>version </a:t>
            </a:r>
            <a:r>
              <a:rPr lang="fr-FR" sz="2000" i="1" dirty="0" smtClean="0">
                <a:solidFill>
                  <a:srgbClr val="FFC000"/>
                </a:solidFill>
              </a:rPr>
              <a:t>Cendrillon</a:t>
            </a:r>
            <a:r>
              <a:rPr lang="fr-FR" sz="2000" i="1" dirty="0">
                <a:solidFill>
                  <a:srgbClr val="FFC000"/>
                </a:solidFill>
              </a:rPr>
              <a:t>, ou la Petite Pantoufle de Verre</a:t>
            </a:r>
            <a:r>
              <a:rPr lang="fr-FR" sz="2000" dirty="0">
                <a:solidFill>
                  <a:srgbClr val="FFC000"/>
                </a:solidFill>
              </a:rPr>
              <a:t>, by Charles Perrault. </a:t>
            </a:r>
            <a:endParaRPr lang="fr-FR" sz="20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Cats </a:t>
            </a:r>
            <a:r>
              <a:rPr lang="en-US" sz="2000" dirty="0" smtClean="0"/>
              <a:t> </a:t>
            </a:r>
            <a:r>
              <a:rPr lang="en-US" sz="2000" dirty="0"/>
              <a:t> </a:t>
            </a:r>
            <a:endParaRPr lang="en-US" sz="20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rgbClr val="FFC000"/>
                </a:solidFill>
              </a:rPr>
              <a:t>Old </a:t>
            </a:r>
            <a:r>
              <a:rPr lang="en-US" sz="2000" i="1" dirty="0">
                <a:solidFill>
                  <a:srgbClr val="FFC000"/>
                </a:solidFill>
              </a:rPr>
              <a:t>Possum's Book of Practical Cats</a:t>
            </a:r>
            <a:r>
              <a:rPr lang="en-US" sz="2000" dirty="0">
                <a:solidFill>
                  <a:srgbClr val="FFC000"/>
                </a:solidFill>
              </a:rPr>
              <a:t> by T. S. </a:t>
            </a:r>
            <a:r>
              <a:rPr lang="en-US" sz="2000" dirty="0" smtClean="0">
                <a:solidFill>
                  <a:srgbClr val="FFC000"/>
                </a:solidFill>
              </a:rPr>
              <a:t>Eliot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4" y="304800"/>
            <a:ext cx="8762999" cy="924475"/>
          </a:xfrm>
        </p:spPr>
        <p:txBody>
          <a:bodyPr/>
          <a:lstStyle/>
          <a:p>
            <a:r>
              <a:rPr lang="en-US" b="1" dirty="0" smtClean="0"/>
              <a:t>MUSICALS – </a:t>
            </a:r>
            <a:r>
              <a:rPr lang="en-US" b="1" dirty="0" smtClean="0">
                <a:solidFill>
                  <a:srgbClr val="FFC000"/>
                </a:solidFill>
              </a:rPr>
              <a:t>VARIETY OF SOURCES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2438400" cy="487680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Film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		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life </a:t>
            </a:r>
            <a:r>
              <a:rPr lang="en-US" sz="2400" dirty="0"/>
              <a:t>of a </a:t>
            </a:r>
            <a:r>
              <a:rPr lang="en-US" sz="2400" dirty="0" smtClean="0"/>
              <a:t>person/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752600"/>
            <a:ext cx="6477000" cy="5105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Promises</a:t>
            </a:r>
            <a:r>
              <a:rPr lang="en-US" sz="2000" dirty="0"/>
              <a:t>, Promises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1960 </a:t>
            </a:r>
            <a:r>
              <a:rPr lang="en-US" sz="2000" dirty="0" err="1" smtClean="0">
                <a:solidFill>
                  <a:srgbClr val="FFC000"/>
                </a:solidFill>
              </a:rPr>
              <a:t>film,The</a:t>
            </a:r>
            <a:r>
              <a:rPr lang="en-US" sz="2000" dirty="0" smtClean="0">
                <a:solidFill>
                  <a:srgbClr val="FFC000"/>
                </a:solidFill>
              </a:rPr>
              <a:t> Apartment by Billy Wilder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Wiz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1939 film The Wizard </a:t>
            </a:r>
            <a:r>
              <a:rPr lang="en-US" sz="2000" dirty="0">
                <a:solidFill>
                  <a:srgbClr val="FFC000"/>
                </a:solidFill>
              </a:rPr>
              <a:t>of </a:t>
            </a:r>
            <a:r>
              <a:rPr lang="en-US" sz="2000" dirty="0" smtClean="0">
                <a:solidFill>
                  <a:srgbClr val="FFC000"/>
                </a:solidFill>
              </a:rPr>
              <a:t>Oz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/>
              <a:t>Funny </a:t>
            </a:r>
            <a:r>
              <a:rPr lang="en-US" sz="2000" dirty="0"/>
              <a:t>Girl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based </a:t>
            </a:r>
            <a:r>
              <a:rPr lang="en-US" sz="2000" dirty="0">
                <a:solidFill>
                  <a:srgbClr val="FFC000"/>
                </a:solidFill>
              </a:rPr>
              <a:t>on the life and career of Broadway, film star, and comedienne Fanny Brice and her stormy </a:t>
            </a:r>
            <a:r>
              <a:rPr lang="en-US" sz="2000" dirty="0" smtClean="0">
                <a:solidFill>
                  <a:srgbClr val="FFC000"/>
                </a:solidFill>
              </a:rPr>
              <a:t>relationship with  gambler</a:t>
            </a:r>
            <a:r>
              <a:rPr lang="en-US" sz="2000" dirty="0">
                <a:solidFill>
                  <a:srgbClr val="FFC000"/>
                </a:solidFill>
              </a:rPr>
              <a:t> </a:t>
            </a:r>
            <a:r>
              <a:rPr lang="en-US" sz="2000" dirty="0" smtClean="0">
                <a:solidFill>
                  <a:srgbClr val="FFC000"/>
                </a:solidFill>
              </a:rPr>
              <a:t> Nick </a:t>
            </a:r>
            <a:r>
              <a:rPr lang="en-US" sz="2000" dirty="0" err="1">
                <a:solidFill>
                  <a:srgbClr val="FFC000"/>
                </a:solidFill>
              </a:rPr>
              <a:t>Arnstein</a:t>
            </a:r>
            <a:r>
              <a:rPr lang="en-US" sz="2000" dirty="0">
                <a:solidFill>
                  <a:srgbClr val="FFC000"/>
                </a:solidFill>
              </a:rPr>
              <a:t>. Its original title was </a:t>
            </a:r>
            <a:r>
              <a:rPr lang="en-US" sz="2000" i="1" dirty="0">
                <a:solidFill>
                  <a:srgbClr val="FFC000"/>
                </a:solidFill>
              </a:rPr>
              <a:t>My </a:t>
            </a:r>
            <a:r>
              <a:rPr lang="en-US" sz="2000" i="1" dirty="0" smtClean="0">
                <a:solidFill>
                  <a:srgbClr val="FFC000"/>
                </a:solidFill>
              </a:rPr>
              <a:t>Man</a:t>
            </a:r>
            <a:endParaRPr lang="en-US" sz="2000" dirty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/>
              <a:t>Sunday </a:t>
            </a:r>
            <a:r>
              <a:rPr lang="en-US" sz="2000" dirty="0"/>
              <a:t>in the Park with </a:t>
            </a:r>
            <a:r>
              <a:rPr lang="en-US" sz="2000" dirty="0" smtClean="0"/>
              <a:t>George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is based on the life of artist, George Seurat and his painting: "</a:t>
            </a:r>
            <a:r>
              <a:rPr lang="en-US" sz="2000" dirty="0">
                <a:solidFill>
                  <a:srgbClr val="FFC000"/>
                </a:solidFill>
              </a:rPr>
              <a:t>A Sunday Afternoon on the Island of La Grande </a:t>
            </a:r>
            <a:r>
              <a:rPr lang="en-US" sz="2000" dirty="0" err="1">
                <a:solidFill>
                  <a:srgbClr val="FFC000"/>
                </a:solidFill>
              </a:rPr>
              <a:t>Jatte</a:t>
            </a:r>
            <a:r>
              <a:rPr lang="en-US" sz="2000" dirty="0" smtClean="0">
                <a:solidFill>
                  <a:srgbClr val="FFC000"/>
                </a:solidFill>
              </a:rPr>
              <a:t>"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8762999" cy="924475"/>
          </a:xfrm>
        </p:spPr>
        <p:txBody>
          <a:bodyPr/>
          <a:lstStyle/>
          <a:p>
            <a:r>
              <a:rPr lang="en-US" b="1" dirty="0" smtClean="0"/>
              <a:t>MUSICALS – </a:t>
            </a:r>
            <a:r>
              <a:rPr lang="en-US" b="1" dirty="0" smtClean="0">
                <a:solidFill>
                  <a:srgbClr val="FFC000"/>
                </a:solidFill>
              </a:rPr>
              <a:t>VARIETY OF SOURCES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876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history</a:t>
            </a:r>
            <a:r>
              <a:rPr lang="en-US" sz="2400" dirty="0"/>
              <a:t>	</a:t>
            </a: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		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comic </a:t>
            </a:r>
            <a:r>
              <a:rPr lang="en-US" sz="2400" dirty="0"/>
              <a:t>strip		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original </a:t>
            </a:r>
            <a:r>
              <a:rPr lang="en-US" sz="2400" dirty="0"/>
              <a:t>concept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438400"/>
            <a:ext cx="5943600" cy="4419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1776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based </a:t>
            </a:r>
            <a:r>
              <a:rPr lang="en-US" sz="2000" dirty="0">
                <a:solidFill>
                  <a:srgbClr val="FFC000"/>
                </a:solidFill>
              </a:rPr>
              <a:t>on the events surrounding the signing of the Declaration of Independence</a:t>
            </a:r>
            <a:r>
              <a:rPr lang="en-US" sz="2000" dirty="0" smtClean="0">
                <a:solidFill>
                  <a:srgbClr val="FFC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Li’lAbner</a:t>
            </a:r>
            <a:r>
              <a:rPr lang="en-US" sz="2000" dirty="0" smtClean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i="1" dirty="0" err="1" smtClean="0">
                <a:solidFill>
                  <a:srgbClr val="FFC000"/>
                </a:solidFill>
              </a:rPr>
              <a:t>Li'l</a:t>
            </a:r>
            <a:r>
              <a:rPr lang="en-US" sz="2000" i="1" dirty="0" smtClean="0">
                <a:solidFill>
                  <a:srgbClr val="FFC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Abner</a:t>
            </a:r>
            <a:r>
              <a:rPr lang="en-US" sz="2000" dirty="0">
                <a:solidFill>
                  <a:srgbClr val="FFC000"/>
                </a:solidFill>
              </a:rPr>
              <a:t> by Al </a:t>
            </a:r>
            <a:r>
              <a:rPr lang="en-US" sz="2000" dirty="0" smtClean="0">
                <a:solidFill>
                  <a:srgbClr val="FFC000"/>
                </a:solidFill>
              </a:rPr>
              <a:t>Capp; hillbillies</a:t>
            </a:r>
            <a:r>
              <a:rPr lang="en-US" sz="2000" dirty="0">
                <a:solidFill>
                  <a:srgbClr val="FFC000"/>
                </a:solidFill>
              </a:rPr>
              <a:t>, </a:t>
            </a:r>
            <a:r>
              <a:rPr lang="en-US" sz="2000" dirty="0" smtClean="0">
                <a:solidFill>
                  <a:srgbClr val="FFC000"/>
                </a:solidFill>
              </a:rPr>
              <a:t>satiric</a:t>
            </a:r>
            <a:r>
              <a:rPr lang="en-US" sz="2000" dirty="0">
                <a:solidFill>
                  <a:srgbClr val="FFC000"/>
                </a:solidFill>
              </a:rPr>
              <a:t> </a:t>
            </a:r>
            <a:r>
              <a:rPr lang="en-US" sz="2000" dirty="0" smtClean="0">
                <a:solidFill>
                  <a:srgbClr val="FFC000"/>
                </a:solidFill>
              </a:rPr>
              <a:t>topics </a:t>
            </a:r>
            <a:r>
              <a:rPr lang="en-US" sz="2000" dirty="0">
                <a:solidFill>
                  <a:srgbClr val="FFC000"/>
                </a:solidFill>
              </a:rPr>
              <a:t>ranging from American politics and incompetence in </a:t>
            </a:r>
            <a:r>
              <a:rPr lang="en-US" sz="2000" dirty="0" smtClean="0">
                <a:solidFill>
                  <a:srgbClr val="FFC000"/>
                </a:solidFill>
              </a:rPr>
              <a:t>the United </a:t>
            </a:r>
            <a:r>
              <a:rPr lang="en-US" sz="2000" dirty="0">
                <a:solidFill>
                  <a:srgbClr val="FFC000"/>
                </a:solidFill>
              </a:rPr>
              <a:t>States </a:t>
            </a:r>
            <a:r>
              <a:rPr lang="en-US" sz="2000" dirty="0" smtClean="0">
                <a:solidFill>
                  <a:srgbClr val="FFC000"/>
                </a:solidFill>
              </a:rPr>
              <a:t>federal gov.</a:t>
            </a:r>
            <a:r>
              <a:rPr lang="en-US" sz="2000" dirty="0">
                <a:solidFill>
                  <a:srgbClr val="FFC000"/>
                </a:solidFill>
              </a:rPr>
              <a:t> to propriety and gender roles</a:t>
            </a:r>
            <a:r>
              <a:rPr lang="en-US" sz="2000" dirty="0" smtClean="0">
                <a:solidFill>
                  <a:srgbClr val="FFC00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Company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concept </a:t>
            </a:r>
            <a:r>
              <a:rPr lang="en-US" sz="2000" dirty="0">
                <a:solidFill>
                  <a:srgbClr val="FFC000"/>
                </a:solidFill>
              </a:rPr>
              <a:t>musical composed of </a:t>
            </a:r>
            <a:r>
              <a:rPr lang="en-US" sz="2000" dirty="0" smtClean="0">
                <a:solidFill>
                  <a:srgbClr val="FFC000"/>
                </a:solidFill>
              </a:rPr>
              <a:t>short vignettes</a:t>
            </a:r>
            <a:r>
              <a:rPr lang="en-US" sz="2000" dirty="0">
                <a:solidFill>
                  <a:srgbClr val="FFC000"/>
                </a:solidFill>
              </a:rPr>
              <a:t>, presented in no particular chronological order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53555" cy="924475"/>
          </a:xfrm>
        </p:spPr>
        <p:txBody>
          <a:bodyPr/>
          <a:lstStyle/>
          <a:p>
            <a:r>
              <a:rPr lang="en-US" b="1" dirty="0" smtClean="0"/>
              <a:t>MUSICALS - </a:t>
            </a:r>
            <a:r>
              <a:rPr lang="en-US" b="1" dirty="0" smtClean="0">
                <a:solidFill>
                  <a:srgbClr val="FFC000"/>
                </a:solidFill>
              </a:rPr>
              <a:t>PRESENTATIONAL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8153399" cy="520303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does </a:t>
            </a:r>
            <a:r>
              <a:rPr lang="en-US" sz="2200" dirty="0"/>
              <a:t>not represent or imitate real life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presented to the audience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suggested scenery for locations...little attempt at illusion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dialogue is related through songs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orchestra and conductor visible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dancers appear for no reason but to add talent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elaborate, large and spectacle shows			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FFC000"/>
                </a:solidFill>
              </a:rPr>
              <a:t>42nd street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FFC000"/>
                </a:solidFill>
              </a:rPr>
              <a:t>La </a:t>
            </a:r>
            <a:r>
              <a:rPr lang="en-US" sz="2100" dirty="0">
                <a:solidFill>
                  <a:srgbClr val="FFC000"/>
                </a:solidFill>
              </a:rPr>
              <a:t>Cage aux </a:t>
            </a:r>
            <a:r>
              <a:rPr lang="en-US" sz="2100" dirty="0" err="1" smtClean="0">
                <a:solidFill>
                  <a:srgbClr val="FFC000"/>
                </a:solidFill>
              </a:rPr>
              <a:t>Folles</a:t>
            </a:r>
            <a:endParaRPr lang="en-US" sz="2100" dirty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/>
              <a:t>simple, small and inexpensive shows		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The </a:t>
            </a:r>
            <a:r>
              <a:rPr lang="en-US" sz="2000" dirty="0" err="1" smtClean="0">
                <a:solidFill>
                  <a:srgbClr val="FFC000"/>
                </a:solidFill>
              </a:rPr>
              <a:t>Fantasticks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C000"/>
                </a:solidFill>
              </a:rPr>
              <a:t>You’re </a:t>
            </a:r>
            <a:r>
              <a:rPr lang="en-US" sz="2000" dirty="0">
                <a:solidFill>
                  <a:srgbClr val="FFC000"/>
                </a:solidFill>
              </a:rPr>
              <a:t>A Good Man Charlie </a:t>
            </a:r>
            <a:r>
              <a:rPr lang="en-US" sz="2000" dirty="0" smtClean="0">
                <a:solidFill>
                  <a:srgbClr val="FFC000"/>
                </a:solidFill>
              </a:rPr>
              <a:t>Brown</a:t>
            </a:r>
            <a:endParaRPr lang="en-US" sz="20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MUSICALS – </a:t>
            </a:r>
            <a:r>
              <a:rPr lang="en-US" b="1" dirty="0">
                <a:solidFill>
                  <a:srgbClr val="FFC000"/>
                </a:solidFill>
              </a:rPr>
              <a:t>COLLABORATIVE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Book writer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Director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Composer		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Lyricist			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Producer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Choreographer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Actors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Dancers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Designers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8534400" cy="924475"/>
          </a:xfrm>
        </p:spPr>
        <p:txBody>
          <a:bodyPr/>
          <a:lstStyle/>
          <a:p>
            <a:r>
              <a:rPr lang="en-US" b="1" dirty="0" smtClean="0"/>
              <a:t>MUSICALS – </a:t>
            </a:r>
            <a:br>
              <a:rPr lang="en-US" b="1" dirty="0" smtClean="0"/>
            </a:br>
            <a:r>
              <a:rPr lang="en-US" b="1" dirty="0" smtClean="0">
                <a:solidFill>
                  <a:srgbClr val="FFC000"/>
                </a:solidFill>
              </a:rPr>
              <a:t>MULTI-TALENTED PERFORMERS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act</a:t>
            </a:r>
            <a:r>
              <a:rPr lang="en-US" sz="2400" dirty="0"/>
              <a:t>, sing and dance.......  plus........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be funny  </a:t>
            </a:r>
            <a:r>
              <a:rPr lang="en-US" sz="2400" dirty="0">
                <a:solidFill>
                  <a:srgbClr val="FFC000"/>
                </a:solidFill>
              </a:rPr>
              <a:t>(Forum)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play instruments  </a:t>
            </a:r>
            <a:r>
              <a:rPr lang="en-US" sz="2400" dirty="0">
                <a:solidFill>
                  <a:srgbClr val="FFC000"/>
                </a:solidFill>
              </a:rPr>
              <a:t>(Fiddler, Singing in Rain)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skate </a:t>
            </a:r>
            <a:r>
              <a:rPr lang="en-US" sz="2400" dirty="0">
                <a:solidFill>
                  <a:srgbClr val="FFC000"/>
                </a:solidFill>
              </a:rPr>
              <a:t> (Starlight Express)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juggle, trapeze  </a:t>
            </a:r>
            <a:r>
              <a:rPr lang="en-US" sz="2400" dirty="0">
                <a:solidFill>
                  <a:srgbClr val="FFC000"/>
                </a:solidFill>
              </a:rPr>
              <a:t>(Barnum)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1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MUSICALS – </a:t>
            </a:r>
            <a:r>
              <a:rPr lang="en-US" b="1" dirty="0" smtClean="0">
                <a:solidFill>
                  <a:srgbClr val="FFC000"/>
                </a:solidFill>
              </a:rPr>
              <a:t>GENRES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 </a:t>
            </a:r>
          </a:p>
          <a:p>
            <a:pPr marL="0" lvl="0" indent="0">
              <a:buNone/>
            </a:pPr>
            <a:r>
              <a:rPr lang="en-US" sz="3100" u="sng" dirty="0" smtClean="0"/>
              <a:t>COMEDY</a:t>
            </a:r>
            <a:endParaRPr lang="en-US" sz="31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/>
              <a:t>humorous </a:t>
            </a:r>
            <a:r>
              <a:rPr lang="en-US" sz="3100" dirty="0"/>
              <a:t>with exaggerations, full of surprises and happy endings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FFC000"/>
                </a:solidFill>
              </a:rPr>
              <a:t>Dirty </a:t>
            </a:r>
            <a:r>
              <a:rPr lang="en-US" sz="3100" dirty="0">
                <a:solidFill>
                  <a:srgbClr val="FFC000"/>
                </a:solidFill>
              </a:rPr>
              <a:t>Rotten Scoundrels  </a:t>
            </a:r>
            <a:r>
              <a:rPr lang="en-US" sz="3100" dirty="0">
                <a:solidFill>
                  <a:srgbClr val="FFC000"/>
                </a:solidFill>
                <a:hlinkClick r:id="rId2"/>
              </a:rPr>
              <a:t>https://</a:t>
            </a:r>
            <a:r>
              <a:rPr lang="en-US" sz="3100" dirty="0" smtClean="0">
                <a:solidFill>
                  <a:srgbClr val="FFC000"/>
                </a:solidFill>
                <a:hlinkClick r:id="rId2"/>
              </a:rPr>
              <a:t>youtu.be/C5WpXp8ct4c</a:t>
            </a:r>
            <a:endParaRPr lang="en-US" sz="31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pPr marL="0" lvl="0" indent="0">
              <a:buNone/>
            </a:pPr>
            <a:r>
              <a:rPr lang="en-US" sz="3100" u="sng" dirty="0" smtClean="0"/>
              <a:t>ROMANTIC COMEDY</a:t>
            </a:r>
            <a:endParaRPr lang="en-US" sz="31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/>
              <a:t>same </a:t>
            </a:r>
            <a:r>
              <a:rPr lang="en-US" sz="3100" dirty="0"/>
              <a:t>as above with love relationship subplots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 smtClean="0">
                <a:solidFill>
                  <a:srgbClr val="FFC000"/>
                </a:solidFill>
              </a:rPr>
              <a:t>How To Succeed in Business Without Really Trying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rgbClr val="FFC000"/>
                </a:solidFill>
                <a:hlinkClick r:id="rId3"/>
              </a:rPr>
              <a:t>https://</a:t>
            </a:r>
            <a:r>
              <a:rPr lang="en-US" sz="3100" dirty="0" smtClean="0">
                <a:solidFill>
                  <a:srgbClr val="FFC000"/>
                </a:solidFill>
                <a:hlinkClick r:id="rId3"/>
              </a:rPr>
              <a:t>youtu.be/QWZO3wBJViM</a:t>
            </a:r>
            <a:endParaRPr lang="en-US" sz="3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3100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http://plaza-theatre.com/image.asp?PID=2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5717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othill.edu/theatre/archives/succeed/images/howto2.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148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b="1" dirty="0"/>
              <a:t>MUSICALS – </a:t>
            </a:r>
            <a:r>
              <a:rPr lang="en-US" b="1" dirty="0">
                <a:solidFill>
                  <a:srgbClr val="FFC000"/>
                </a:solidFill>
              </a:rPr>
              <a:t>GENRES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172200" cy="48006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400" u="sng" dirty="0" smtClean="0"/>
              <a:t>FARCE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misunderstandings and mistaken ID, improbable comic actions, funny chases and happy endings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</a:rPr>
              <a:t>A Funny Thing Happened On the Way To The Forum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2"/>
              </a:rPr>
              <a:t>youtu.be/8SRy5ngHShA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/>
              <a:t>FANTASY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takes </a:t>
            </a:r>
            <a:r>
              <a:rPr lang="en-US" sz="2400" dirty="0"/>
              <a:t>audience away from reality to unrealistic environments with strange and </a:t>
            </a:r>
            <a:r>
              <a:rPr lang="en-US" sz="2400" dirty="0" smtClean="0"/>
              <a:t>unusual characters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The Little Mermaid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3"/>
              </a:rPr>
              <a:t>youtu.be/2DUXVAg7oWg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www.thelittletheatre.org/wp-content/uploads/a-funny-thing-happen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1475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roadwaymusicalhome.com/images/poster/little-mermai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73" y="3699164"/>
            <a:ext cx="1921492" cy="29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REVUES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7361"/>
            <a:ext cx="8229600" cy="45172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Song, dance, music, comedy acts, sketches, specialty numbers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 plot or idea to tie show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Sometimes a theme</a:t>
            </a:r>
          </a:p>
          <a:p>
            <a:pPr marL="400050" lvl="1" indent="0">
              <a:buNone/>
            </a:pPr>
            <a:endParaRPr lang="en-US" sz="2600" dirty="0" smtClean="0"/>
          </a:p>
          <a:p>
            <a:pPr marL="400050" lvl="1" indent="0">
              <a:buNone/>
            </a:pPr>
            <a:r>
              <a:rPr lang="en-US" sz="2600" dirty="0" smtClean="0"/>
              <a:t>2 Types:</a:t>
            </a:r>
          </a:p>
          <a:p>
            <a:pPr marL="0" indent="0">
              <a:buNone/>
            </a:pPr>
            <a:endParaRPr lang="en-US" sz="1100" dirty="0"/>
          </a:p>
          <a:p>
            <a:pPr marL="800100" lvl="2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1. Vaudeville</a:t>
            </a:r>
          </a:p>
          <a:p>
            <a:pPr marL="800100" lvl="2" indent="0">
              <a:buNone/>
            </a:pPr>
            <a:endParaRPr lang="en-US" sz="1000" dirty="0">
              <a:solidFill>
                <a:srgbClr val="FFC000"/>
              </a:solidFill>
            </a:endParaRPr>
          </a:p>
          <a:p>
            <a:pPr marL="800100" lvl="2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2. Burlesque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upload.wikimedia.org/wikipedia/en/2/2a/SweeneyTodd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21" y="3886200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3.northern.edu/wild/th100/OfTheeIS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738"/>
            <a:ext cx="1725421" cy="28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r>
              <a:rPr lang="en-US" b="1" dirty="0"/>
              <a:t>MUSICALS – </a:t>
            </a:r>
            <a:r>
              <a:rPr lang="en-US" b="1" dirty="0">
                <a:solidFill>
                  <a:srgbClr val="FFC000"/>
                </a:solidFill>
              </a:rPr>
              <a:t>GENRES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6324600" cy="482203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400" u="sng" dirty="0" smtClean="0"/>
              <a:t>SATIRE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makes </a:t>
            </a:r>
            <a:r>
              <a:rPr lang="en-US" sz="2400" dirty="0"/>
              <a:t>fun of customs, beliefs or institutions of a particular time period or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Of </a:t>
            </a:r>
            <a:r>
              <a:rPr lang="en-US" sz="2400" dirty="0">
                <a:solidFill>
                  <a:srgbClr val="FFC000"/>
                </a:solidFill>
              </a:rPr>
              <a:t>Thee I Sing.... satirizes American </a:t>
            </a:r>
            <a:r>
              <a:rPr lang="en-US" sz="2400" dirty="0" smtClean="0">
                <a:solidFill>
                  <a:srgbClr val="FFC000"/>
                </a:solidFill>
              </a:rPr>
              <a:t>politics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4"/>
              </a:rPr>
              <a:t>youtu.be/FInW3HCY9VU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u="sng" dirty="0" smtClean="0"/>
              <a:t>MELODRAMA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complicated </a:t>
            </a:r>
            <a:r>
              <a:rPr lang="en-US" sz="2400" dirty="0"/>
              <a:t>plot with contrived activities, characters include a hero, heroine and villain;  </a:t>
            </a:r>
            <a:r>
              <a:rPr lang="en-US" sz="2400" dirty="0" smtClean="0"/>
              <a:t>good </a:t>
            </a:r>
            <a:r>
              <a:rPr lang="en-US" sz="2400" dirty="0"/>
              <a:t>overcomes evil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Sweeney Todd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hlinkClick r:id="rId5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5"/>
              </a:rPr>
              <a:t>youtu.be/QAWWiYy_frY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C000"/>
                </a:solidFill>
                <a:hlinkClick r:id="rId6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6"/>
              </a:rPr>
              <a:t>youtu.be/QIl0-Wc_c_4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AutoShape 4" descr="Image result for sweeney todd broadw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weeney todd broadw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ressonlake.com/wp-content/uploads/2013/10/west-side-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2128540" cy="24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mericaskeswick.org/filerequest/37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21285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b="1" dirty="0"/>
              <a:t>MUSICALS – </a:t>
            </a:r>
            <a:r>
              <a:rPr lang="en-US" b="1" dirty="0">
                <a:solidFill>
                  <a:srgbClr val="FFC000"/>
                </a:solidFill>
              </a:rPr>
              <a:t>GENRES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019800" cy="4724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u="sng" dirty="0" smtClean="0"/>
              <a:t>TRAGEDY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unhappy ending where the protagonist “falls” to death or despair, well rounded characters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West Side 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  <a:hlinkClick r:id="rId4"/>
              </a:rPr>
              <a:t>https</a:t>
            </a:r>
            <a:r>
              <a:rPr lang="en-US" sz="2400" dirty="0">
                <a:solidFill>
                  <a:srgbClr val="FFC000"/>
                </a:solidFill>
                <a:hlinkClick r:id="rId4"/>
              </a:rPr>
              <a:t>://</a:t>
            </a:r>
            <a:r>
              <a:rPr lang="en-US" sz="2400" dirty="0" smtClean="0">
                <a:solidFill>
                  <a:srgbClr val="FFC000"/>
                </a:solidFill>
                <a:hlinkClick r:id="rId4"/>
              </a:rPr>
              <a:t>youtu.be/CoE5Y6peV9E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/>
              <a:t>DRAMA</a:t>
            </a:r>
            <a:endParaRPr lang="en-US" sz="2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	serious storyline, but is not tragic or melodramatic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Fiddler on the Roof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youtu.be/6slyYuGA4to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REVUES - Vaudeville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3886200"/>
            <a:ext cx="7620000" cy="24384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 smtClean="0"/>
              <a:t>unrelated </a:t>
            </a:r>
            <a:r>
              <a:rPr lang="en-US" sz="2800" dirty="0"/>
              <a:t>acts of comedians, singers, dancers, sketches, trained animals, </a:t>
            </a:r>
            <a:r>
              <a:rPr lang="en-US" sz="2800" dirty="0" smtClean="0"/>
              <a:t>magicians, jugglers</a:t>
            </a:r>
            <a:r>
              <a:rPr lang="en-US" sz="2800" dirty="0"/>
              <a:t>, acrobats and </a:t>
            </a:r>
            <a:r>
              <a:rPr lang="en-US" sz="2800" dirty="0" smtClean="0"/>
              <a:t>well… anything!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900" dirty="0">
                <a:hlinkClick r:id="rId2"/>
              </a:rPr>
              <a:t>https://</a:t>
            </a:r>
            <a:r>
              <a:rPr lang="en-US" sz="1900" dirty="0" smtClean="0">
                <a:hlinkClick r:id="rId2"/>
              </a:rPr>
              <a:t>youtu.be/Rm4uiALzTcs</a:t>
            </a:r>
            <a:endParaRPr lang="en-US" sz="1900" dirty="0" smtClean="0"/>
          </a:p>
          <a:p>
            <a:pPr marL="0" lv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832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REVUES - Burlesque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2724357" cy="405143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Began as a satirical parody of a play or custom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Later featured beautiful women in skimpy costumes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224790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800"/>
            <a:ext cx="22479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REVUES - modern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8001000" cy="3679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ype </a:t>
            </a:r>
            <a:r>
              <a:rPr lang="en-US" dirty="0"/>
              <a:t>of multi-act popular theatrical entertainment that combines music, dance and sketches. </a:t>
            </a:r>
            <a:r>
              <a:rPr lang="en-US" dirty="0" smtClean="0"/>
              <a:t>Though </a:t>
            </a:r>
            <a:r>
              <a:rPr lang="en-US" dirty="0"/>
              <a:t>most famous for their visual spectacle, revues frequently satirized contemporary figures, news or </a:t>
            </a:r>
            <a:r>
              <a:rPr lang="en-US" dirty="0" smtClean="0"/>
              <a:t>literature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Examples</a:t>
            </a:r>
            <a:r>
              <a:rPr lang="en-US" dirty="0" smtClean="0"/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C000"/>
                </a:solidFill>
              </a:rPr>
              <a:t>Ain’t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Misbehavin</a:t>
            </a:r>
            <a:r>
              <a:rPr lang="en-US" dirty="0" smtClean="0">
                <a:solidFill>
                  <a:srgbClr val="FFC000"/>
                </a:solidFill>
              </a:rPr>
              <a:t>’</a:t>
            </a:r>
            <a:r>
              <a:rPr lang="en-US" dirty="0">
                <a:solidFill>
                  <a:srgbClr val="FFC000"/>
                </a:solidFill>
              </a:rPr>
              <a:t>		</a:t>
            </a:r>
            <a:endParaRPr lang="en-US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Side </a:t>
            </a:r>
            <a:r>
              <a:rPr lang="en-US" dirty="0">
                <a:solidFill>
                  <a:srgbClr val="FFC000"/>
                </a:solidFill>
              </a:rPr>
              <a:t>By Side By Sondheim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7999"/>
            <a:ext cx="4419600" cy="2943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599152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</a:rPr>
              <a:t>Smokey Joe’s Cafe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C000"/>
                </a:solidFill>
                <a:hlinkClick r:id="rId3"/>
              </a:rPr>
              <a:t>https://youtu.be/ByIDC_dNUTw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OPERAS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572000" cy="36790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Music and singing 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 Types: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Operettas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Grand Operas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C000"/>
                </a:solidFill>
              </a:rPr>
              <a:t>Light/Comic </a:t>
            </a: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590800"/>
            <a:ext cx="5566781" cy="274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525" y="5562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“What’s Opera, Doc</a:t>
            </a:r>
            <a:r>
              <a:rPr lang="en-US" dirty="0"/>
              <a:t>?”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youtu.be/6jDcWAWRRHo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OPERETTAS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599" cy="4745839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7400" dirty="0" smtClean="0"/>
              <a:t>Oldest </a:t>
            </a:r>
            <a:r>
              <a:rPr lang="en-US" sz="7400" dirty="0"/>
              <a:t>Form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7400" dirty="0"/>
              <a:t>Includes dialogue and humor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7400" dirty="0"/>
              <a:t>Plot:  unhappy or unfulfilled romances between Kings and commoners;  may appear trivial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7400" dirty="0"/>
              <a:t>Melodic music = well trained, semi-operatic voices required</a:t>
            </a:r>
          </a:p>
          <a:p>
            <a:pPr marL="0" indent="0">
              <a:buNone/>
            </a:pPr>
            <a:r>
              <a:rPr lang="en-US" sz="7400" dirty="0"/>
              <a:t> </a:t>
            </a:r>
          </a:p>
          <a:p>
            <a:pPr marL="0" indent="0">
              <a:buNone/>
            </a:pPr>
            <a:r>
              <a:rPr lang="en-US" sz="7400" dirty="0"/>
              <a:t>	Examples: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srgbClr val="FFC000"/>
                </a:solidFill>
              </a:rPr>
              <a:t>The Student Prince in </a:t>
            </a:r>
            <a:r>
              <a:rPr lang="en-US" sz="7400" dirty="0" smtClean="0">
                <a:solidFill>
                  <a:srgbClr val="FFC000"/>
                </a:solidFill>
              </a:rPr>
              <a:t>Old Heidelberg</a:t>
            </a:r>
            <a:r>
              <a:rPr lang="en-US" sz="7400" dirty="0">
                <a:solidFill>
                  <a:srgbClr val="FFC000"/>
                </a:solidFill>
              </a:rPr>
              <a:t>	</a:t>
            </a:r>
            <a:endParaRPr lang="en-US" sz="7400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7400" dirty="0" smtClean="0">
                <a:solidFill>
                  <a:srgbClr val="FFC000"/>
                </a:solidFill>
              </a:rPr>
              <a:t>Bitter </a:t>
            </a:r>
            <a:r>
              <a:rPr lang="en-US" sz="7400" dirty="0">
                <a:solidFill>
                  <a:srgbClr val="FFC000"/>
                </a:solidFill>
              </a:rPr>
              <a:t>Sweet		</a:t>
            </a:r>
            <a:endParaRPr lang="en-US" sz="7400" dirty="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7400" dirty="0" smtClean="0">
                <a:solidFill>
                  <a:srgbClr val="FFC000"/>
                </a:solidFill>
              </a:rPr>
              <a:t>The </a:t>
            </a:r>
            <a:r>
              <a:rPr lang="en-US" sz="7400" dirty="0">
                <a:solidFill>
                  <a:srgbClr val="FFC000"/>
                </a:solidFill>
              </a:rPr>
              <a:t>Vagabond King</a:t>
            </a:r>
          </a:p>
          <a:p>
            <a:pPr marL="0" indent="0">
              <a:buNone/>
            </a:pPr>
            <a:r>
              <a:rPr lang="en-US" sz="31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68" y="0"/>
            <a:ext cx="3333750" cy="26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GRAND OPERAS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9" y="914400"/>
            <a:ext cx="2438401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Large spectacles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Lavish costumes, set, special effects</a:t>
            </a:r>
            <a:r>
              <a:rPr lang="en-US" sz="2400" dirty="0"/>
              <a:t>	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Plots based on or around historic events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60960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 smtClean="0"/>
              <a:t>Aida - Giuseppe Verdi - Arena di Verona 2012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FFC000"/>
                </a:solidFill>
                <a:hlinkClick r:id="rId3"/>
              </a:rPr>
              <a:t>youtu.be/l3w4I-KElxQ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8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LIGHT/COMIC OPERA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324557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Wit</a:t>
            </a:r>
            <a:r>
              <a:rPr lang="en-US" sz="2400" dirty="0"/>
              <a:t>, humor and </a:t>
            </a:r>
            <a:r>
              <a:rPr lang="en-US" sz="2400" dirty="0" smtClean="0"/>
              <a:t>dialogue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Usually a happy ending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Examples</a:t>
            </a:r>
            <a:r>
              <a:rPr lang="en-US" sz="2400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The </a:t>
            </a:r>
            <a:r>
              <a:rPr lang="en-US" sz="2400" dirty="0">
                <a:solidFill>
                  <a:srgbClr val="FFC000"/>
                </a:solidFill>
              </a:rPr>
              <a:t>Mikado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H.M.S</a:t>
            </a:r>
            <a:r>
              <a:rPr lang="en-US" sz="2400" dirty="0">
                <a:solidFill>
                  <a:srgbClr val="FFC000"/>
                </a:solidFill>
              </a:rPr>
              <a:t>. Pinafore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000"/>
                </a:solidFill>
              </a:rPr>
              <a:t>The  </a:t>
            </a:r>
            <a:r>
              <a:rPr lang="en-US" sz="2400" dirty="0">
                <a:solidFill>
                  <a:srgbClr val="FFC000"/>
                </a:solidFill>
              </a:rPr>
              <a:t>Pirates of </a:t>
            </a:r>
            <a:r>
              <a:rPr lang="en-US" sz="2400" dirty="0" err="1" smtClean="0">
                <a:solidFill>
                  <a:srgbClr val="FFC000"/>
                </a:solidFill>
              </a:rPr>
              <a:t>Penzance</a:t>
            </a:r>
            <a:r>
              <a:rPr lang="en-US" sz="2400" dirty="0">
                <a:solidFill>
                  <a:srgbClr val="FFC000"/>
                </a:solidFill>
              </a:rPr>
              <a:t>  </a:t>
            </a:r>
            <a:r>
              <a:rPr lang="en-US" sz="2000" dirty="0">
                <a:solidFill>
                  <a:srgbClr val="FFC000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rgbClr val="FFC000"/>
                </a:solidFill>
                <a:hlinkClick r:id="rId2"/>
              </a:rPr>
              <a:t>youtu.be/hlTisI_HSgw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FFC000"/>
                </a:solidFill>
                <a:hlinkClick r:id="rId3"/>
              </a:rPr>
              <a:t>youtu.be/IEicdkW295c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3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487</Words>
  <Application>Microsoft Office PowerPoint</Application>
  <PresentationFormat>On-screen Show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Courier New</vt:lpstr>
      <vt:lpstr>Trebuchet MS</vt:lpstr>
      <vt:lpstr>Verdana</vt:lpstr>
      <vt:lpstr>Wingdings</vt:lpstr>
      <vt:lpstr>Wingdings 2</vt:lpstr>
      <vt:lpstr>Summer</vt:lpstr>
      <vt:lpstr>Revues, Operas &amp; Musicals</vt:lpstr>
      <vt:lpstr>REVUES</vt:lpstr>
      <vt:lpstr>REVUES - Vaudeville</vt:lpstr>
      <vt:lpstr>REVUES - Burlesque</vt:lpstr>
      <vt:lpstr>REVUES - modern</vt:lpstr>
      <vt:lpstr>OPERAS</vt:lpstr>
      <vt:lpstr>OPERETTAS</vt:lpstr>
      <vt:lpstr>GRAND OPERAS</vt:lpstr>
      <vt:lpstr>LIGHT/COMIC OPERA</vt:lpstr>
      <vt:lpstr>MUSICALS</vt:lpstr>
      <vt:lpstr>MUSICALS – VARIETY OF SOURCES</vt:lpstr>
      <vt:lpstr>MUSICALS – VARIETY OF SOURCES</vt:lpstr>
      <vt:lpstr>MUSICALS – VARIETY OF SOURCES</vt:lpstr>
      <vt:lpstr>MUSICALS – VARIETY OF SOURCES</vt:lpstr>
      <vt:lpstr>MUSICALS - PRESENTATIONAL</vt:lpstr>
      <vt:lpstr>MUSICALS – COLLABORATIVE </vt:lpstr>
      <vt:lpstr>MUSICALS –  MULTI-TALENTED PERFORMERS</vt:lpstr>
      <vt:lpstr>MUSICALS – GENRES</vt:lpstr>
      <vt:lpstr>MUSICALS – GENRES</vt:lpstr>
      <vt:lpstr>MUSICALS – GENRES</vt:lpstr>
      <vt:lpstr>MUSICALS – GENRES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Parkway Schools</dc:creator>
  <cp:lastModifiedBy>Nicole Voss</cp:lastModifiedBy>
  <cp:revision>50</cp:revision>
  <dcterms:created xsi:type="dcterms:W3CDTF">2015-08-04T21:33:26Z</dcterms:created>
  <dcterms:modified xsi:type="dcterms:W3CDTF">2016-08-17T14:07:09Z</dcterms:modified>
</cp:coreProperties>
</file>