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9710-BEBC-4311-A79C-98B57B702515}" type="datetimeFigureOut">
              <a:rPr lang="en-US" smtClean="0"/>
              <a:t>9/27/16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B21-50C1-4650-A0E6-42D4CA348E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9710-BEBC-4311-A79C-98B57B702515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B21-50C1-4650-A0E6-42D4CA348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9710-BEBC-4311-A79C-98B57B702515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B21-50C1-4650-A0E6-42D4CA348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9710-BEBC-4311-A79C-98B57B702515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B21-50C1-4650-A0E6-42D4CA348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9710-BEBC-4311-A79C-98B57B702515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B21-50C1-4650-A0E6-42D4CA348E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9710-BEBC-4311-A79C-98B57B702515}" type="datetimeFigureOut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B21-50C1-4650-A0E6-42D4CA348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9710-BEBC-4311-A79C-98B57B702515}" type="datetimeFigureOut">
              <a:rPr lang="en-US" smtClean="0"/>
              <a:t>9/27/16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B21-50C1-4650-A0E6-42D4CA348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9710-BEBC-4311-A79C-98B57B702515}" type="datetimeFigureOut">
              <a:rPr lang="en-US" smtClean="0"/>
              <a:t>9/27/16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58B21-50C1-4650-A0E6-42D4CA348E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9710-BEBC-4311-A79C-98B57B702515}" type="datetimeFigureOut">
              <a:rPr lang="en-US" smtClean="0"/>
              <a:t>9/27/16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B21-50C1-4650-A0E6-42D4CA348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9710-BEBC-4311-A79C-98B57B702515}" type="datetimeFigureOut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8E58B21-50C1-4650-A0E6-42D4CA348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A769710-BEBC-4311-A79C-98B57B702515}" type="datetimeFigureOut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B21-50C1-4650-A0E6-42D4CA348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A769710-BEBC-4311-A79C-98B57B702515}" type="datetimeFigureOut">
              <a:rPr lang="en-US" smtClean="0"/>
              <a:t>9/27/16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E58B21-50C1-4650-A0E6-42D4CA348E2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xu7sRdRrm_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TorVIsFiZMg" TargetMode="External"/><Relationship Id="rId3" Type="http://schemas.openxmlformats.org/officeDocument/2006/relationships/hyperlink" Target="https://www.youtube.com/watch?v=xU2-a97iqz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_jgIezosVA" TargetMode="External"/><Relationship Id="rId4" Type="http://schemas.openxmlformats.org/officeDocument/2006/relationships/hyperlink" Target="https://www.youtube.com/watch?v=2s13X66BFd8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mhZ2X9znPx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3JYAXydDfFI" TargetMode="Externa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IUFsurgNU9M" TargetMode="Externa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sBiJ5tgeH84" TargetMode="Externa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j7TT4jnnWys" TargetMode="Externa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KeJ-YWUr3ME" TargetMode="Externa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1izigJX1pxI" TargetMode="Externa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4_eD1btsIAE" TargetMode="Externa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rGyfw3yiMT4" TargetMode="Externa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SINGING AUDITIONS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982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Important Song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Songs can provide development of the plot</a:t>
            </a:r>
          </a:p>
          <a:p>
            <a:pPr lvl="1"/>
            <a:r>
              <a:rPr lang="en-US" dirty="0"/>
              <a:t>Needed by the audience for better plot understanding of the </a:t>
            </a:r>
            <a:r>
              <a:rPr lang="en-US" dirty="0" smtClean="0"/>
              <a:t>story</a:t>
            </a:r>
          </a:p>
          <a:p>
            <a:r>
              <a:rPr lang="en-US" dirty="0" smtClean="0"/>
              <a:t>Sets mood &amp; atmosphere</a:t>
            </a:r>
          </a:p>
          <a:p>
            <a:r>
              <a:rPr lang="en-US" dirty="0" smtClean="0"/>
              <a:t>Develop personality of the character</a:t>
            </a:r>
          </a:p>
          <a:p>
            <a:pPr marL="448056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Give a look into the future</a:t>
            </a:r>
          </a:p>
          <a:p>
            <a:pPr lvl="1"/>
            <a:r>
              <a:rPr lang="en-US" dirty="0"/>
              <a:t>Ex. Something’s Coming from West Side Story</a:t>
            </a:r>
          </a:p>
          <a:p>
            <a:endParaRPr lang="en-US" dirty="0" smtClean="0"/>
          </a:p>
          <a:p>
            <a:r>
              <a:rPr lang="en-US" dirty="0" smtClean="0"/>
              <a:t>Comment on an important theme or social issue</a:t>
            </a:r>
          </a:p>
          <a:p>
            <a:r>
              <a:rPr lang="en-US" dirty="0" smtClean="0"/>
              <a:t>Soliloquy- Allows audience to hear the inner most thoughts of a character</a:t>
            </a:r>
          </a:p>
          <a:p>
            <a:pPr lvl="1"/>
            <a:r>
              <a:rPr lang="en-US" dirty="0" smtClean="0"/>
              <a:t>Ex. So In Love from Kiss Me Kate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953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www.youtube.com/watch?v=xu7sRdRrm_w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0245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Lyrics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35052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Musicals are often written by two people</a:t>
            </a:r>
          </a:p>
          <a:p>
            <a:pPr lvl="1"/>
            <a:r>
              <a:rPr lang="en-US" dirty="0" smtClean="0"/>
              <a:t>Composer-Music</a:t>
            </a:r>
          </a:p>
          <a:p>
            <a:pPr lvl="1"/>
            <a:r>
              <a:rPr lang="en-US" dirty="0" smtClean="0"/>
              <a:t>Lyricist- Words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95600"/>
            <a:ext cx="8153400" cy="3810000"/>
          </a:xfrm>
        </p:spPr>
        <p:txBody>
          <a:bodyPr>
            <a:normAutofit fontScale="70000" lnSpcReduction="20000"/>
          </a:bodyPr>
          <a:lstStyle/>
          <a:p>
            <a:pPr marL="36576" indent="0" algn="ctr">
              <a:buNone/>
            </a:pPr>
            <a:r>
              <a:rPr lang="en-US" u="sng" dirty="0" smtClean="0"/>
              <a:t>How to interpret/analyze a song</a:t>
            </a:r>
          </a:p>
          <a:p>
            <a:r>
              <a:rPr lang="en-US" dirty="0"/>
              <a:t>Song Construction</a:t>
            </a:r>
          </a:p>
          <a:p>
            <a:pPr lvl="1"/>
            <a:r>
              <a:rPr lang="en-US" dirty="0"/>
              <a:t>Songs are composed in different </a:t>
            </a:r>
            <a:r>
              <a:rPr lang="en-US" dirty="0" smtClean="0"/>
              <a:t>ways</a:t>
            </a:r>
          </a:p>
          <a:p>
            <a:r>
              <a:rPr lang="en-US" dirty="0" smtClean="0"/>
              <a:t>Most common in simple two-part forms</a:t>
            </a:r>
          </a:p>
          <a:p>
            <a:pPr lvl="1"/>
            <a:r>
              <a:rPr lang="en-US" dirty="0"/>
              <a:t>Verse- leads into the chorus</a:t>
            </a:r>
          </a:p>
          <a:p>
            <a:pPr lvl="3"/>
            <a:r>
              <a:rPr lang="en-US" dirty="0"/>
              <a:t>Words specific to situations</a:t>
            </a:r>
          </a:p>
          <a:p>
            <a:pPr lvl="3"/>
            <a:r>
              <a:rPr lang="en-US" dirty="0"/>
              <a:t>Connected to character </a:t>
            </a:r>
          </a:p>
          <a:p>
            <a:pPr lvl="1"/>
            <a:r>
              <a:rPr lang="en-US" dirty="0"/>
              <a:t>Chorus</a:t>
            </a:r>
          </a:p>
          <a:p>
            <a:pPr lvl="2"/>
            <a:r>
              <a:rPr lang="en-US" dirty="0"/>
              <a:t>Words are more general</a:t>
            </a:r>
          </a:p>
          <a:p>
            <a:pPr lvl="2"/>
            <a:r>
              <a:rPr lang="en-US" dirty="0"/>
              <a:t>Connected to a big idea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Songs should help move the plot</a:t>
            </a:r>
          </a:p>
          <a:p>
            <a:pPr lvl="2"/>
            <a:r>
              <a:rPr lang="en-US" dirty="0" smtClean="0"/>
              <a:t>Beginning tells listener what song is about and gets them</a:t>
            </a:r>
          </a:p>
          <a:p>
            <a:pPr lvl="2"/>
            <a:r>
              <a:rPr lang="en-US" dirty="0" smtClean="0"/>
              <a:t>Middle develops song’s subject matter </a:t>
            </a:r>
          </a:p>
          <a:p>
            <a:pPr lvl="2"/>
            <a:r>
              <a:rPr lang="en-US" dirty="0" smtClean="0"/>
              <a:t>Ending that provides satisfactory provocative conclusion</a:t>
            </a:r>
          </a:p>
          <a:p>
            <a:pPr marL="749808" lvl="2" indent="0">
              <a:buNone/>
            </a:pPr>
            <a:endParaRPr lang="en-US" dirty="0" smtClean="0"/>
          </a:p>
          <a:p>
            <a:pPr marL="74980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555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Musical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73" y="1600200"/>
            <a:ext cx="3886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Written by composer</a:t>
            </a:r>
          </a:p>
          <a:p>
            <a:pPr lvl="1"/>
            <a:r>
              <a:rPr lang="en-US" dirty="0" smtClean="0"/>
              <a:t>Overture</a:t>
            </a:r>
          </a:p>
          <a:p>
            <a:pPr lvl="2"/>
            <a:r>
              <a:rPr lang="en-US" dirty="0" smtClean="0"/>
              <a:t>Through composed- new material, may or may not be used later in show</a:t>
            </a:r>
          </a:p>
          <a:p>
            <a:pPr lvl="2"/>
            <a:r>
              <a:rPr lang="en-US" dirty="0"/>
              <a:t>Medley-Contains the themes of best numbers in the show</a:t>
            </a:r>
          </a:p>
          <a:p>
            <a:pPr lvl="3"/>
            <a:r>
              <a:rPr lang="en-US" dirty="0"/>
              <a:t>Ex. South Pacific, Guys &amp; Dolls, Oklahoma, West Side Story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Quiets the audience, arouses interest, puts audience in correct frame of mind</a:t>
            </a:r>
          </a:p>
          <a:p>
            <a:pPr lvl="2"/>
            <a:r>
              <a:rPr lang="en-US" dirty="0" smtClean="0"/>
              <a:t>Some newer musicals have done away with overtures</a:t>
            </a:r>
          </a:p>
          <a:p>
            <a:pPr lvl="3"/>
            <a:r>
              <a:rPr lang="en-US" dirty="0" smtClean="0"/>
              <a:t>Ex. Grease, Evita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entr’acte </a:t>
            </a:r>
          </a:p>
          <a:p>
            <a:pPr lvl="1"/>
            <a:r>
              <a:rPr lang="en-US" dirty="0"/>
              <a:t>Usually repeats parts of Act 1 songs</a:t>
            </a:r>
          </a:p>
          <a:p>
            <a:pPr lvl="1"/>
            <a:r>
              <a:rPr lang="en-US" dirty="0"/>
              <a:t>Can call the audience back to their seats for beginning of second act</a:t>
            </a:r>
          </a:p>
          <a:p>
            <a:endParaRPr lang="en-US" dirty="0" smtClean="0"/>
          </a:p>
          <a:p>
            <a:r>
              <a:rPr lang="en-US" dirty="0" smtClean="0"/>
              <a:t>Curtain Calls</a:t>
            </a:r>
          </a:p>
          <a:p>
            <a:pPr lvl="1"/>
            <a:r>
              <a:rPr lang="en-US" dirty="0" smtClean="0"/>
              <a:t>Return of the best songs in the show</a:t>
            </a:r>
          </a:p>
          <a:p>
            <a:pPr lvl="1"/>
            <a:r>
              <a:rPr lang="en-US" dirty="0" smtClean="0"/>
              <a:t>Send the audience home humming these tunes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8582" y="5410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Entr’acte</a:t>
            </a:r>
            <a:r>
              <a:rPr lang="en-US" dirty="0" smtClean="0"/>
              <a:t>: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www.youtube.com/watch?v=TorVIsFiZMg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8582" y="609599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Curtain Call</a:t>
            </a:r>
            <a:r>
              <a:rPr lang="en-US" dirty="0" smtClean="0"/>
              <a:t>: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www.youtube.com/watch?v=xU2-a97iqzE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51186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Musical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858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Music for songs</a:t>
            </a:r>
          </a:p>
          <a:p>
            <a:pPr lvl="1"/>
            <a:r>
              <a:rPr lang="en-US" dirty="0"/>
              <a:t>Written for different vocal ranges</a:t>
            </a:r>
          </a:p>
          <a:p>
            <a:pPr lvl="2"/>
            <a:r>
              <a:rPr lang="en-US" dirty="0"/>
              <a:t>Soprano</a:t>
            </a:r>
          </a:p>
          <a:p>
            <a:pPr lvl="2"/>
            <a:r>
              <a:rPr lang="en-US" dirty="0"/>
              <a:t>Mezzo soprano</a:t>
            </a:r>
          </a:p>
          <a:p>
            <a:pPr lvl="2"/>
            <a:r>
              <a:rPr lang="en-US" dirty="0"/>
              <a:t>Alto or lower contralto</a:t>
            </a:r>
          </a:p>
          <a:p>
            <a:pPr lvl="2"/>
            <a:r>
              <a:rPr lang="en-US" dirty="0"/>
              <a:t>Tenor</a:t>
            </a:r>
          </a:p>
          <a:p>
            <a:pPr lvl="2"/>
            <a:r>
              <a:rPr lang="en-US" dirty="0"/>
              <a:t>Baritone</a:t>
            </a:r>
          </a:p>
          <a:p>
            <a:pPr lvl="2"/>
            <a:r>
              <a:rPr lang="en-US" dirty="0" smtClean="0"/>
              <a:t>Bass</a:t>
            </a:r>
          </a:p>
          <a:p>
            <a:pPr lvl="1"/>
            <a:r>
              <a:rPr lang="en-US" dirty="0" smtClean="0"/>
              <a:t>Belter- not a vocal range but a quality of vocal sound</a:t>
            </a:r>
          </a:p>
          <a:p>
            <a:pPr lvl="2"/>
            <a:r>
              <a:rPr lang="en-US" dirty="0" smtClean="0"/>
              <a:t>Not considered a healthy sound</a:t>
            </a:r>
          </a:p>
          <a:p>
            <a:pPr lvl="1">
              <a:buClr>
                <a:srgbClr val="7A7A7A"/>
              </a:buClr>
            </a:pPr>
            <a:r>
              <a:rPr lang="en-US" dirty="0">
                <a:solidFill>
                  <a:srgbClr val="FFFFFF"/>
                </a:solidFill>
              </a:rPr>
              <a:t>Songs can be written for two, three or more may be sung in unison/harmony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16311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Musical Score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3600" dirty="0" smtClean="0"/>
              <a:t>Musical Forms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4144818" cy="3581399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Variety </a:t>
            </a:r>
            <a:r>
              <a:rPr lang="en-US" dirty="0"/>
              <a:t>in forms</a:t>
            </a:r>
          </a:p>
          <a:p>
            <a:pPr lvl="2"/>
            <a:r>
              <a:rPr lang="en-US" dirty="0"/>
              <a:t>AABA-Most Common</a:t>
            </a:r>
          </a:p>
          <a:p>
            <a:pPr lvl="3"/>
            <a:r>
              <a:rPr lang="en-US" dirty="0"/>
              <a:t>A- Initial statement of melody</a:t>
            </a:r>
          </a:p>
          <a:p>
            <a:pPr lvl="3"/>
            <a:r>
              <a:rPr lang="en-US" dirty="0"/>
              <a:t>A- Repetition of the melody</a:t>
            </a:r>
          </a:p>
          <a:p>
            <a:pPr lvl="3"/>
            <a:r>
              <a:rPr lang="en-US" dirty="0"/>
              <a:t>B- Different melody, called bridge or release</a:t>
            </a:r>
          </a:p>
          <a:p>
            <a:pPr lvl="3"/>
            <a:r>
              <a:rPr lang="en-US" dirty="0"/>
              <a:t>A- Return of the first melody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hard, fast rules</a:t>
            </a:r>
          </a:p>
          <a:p>
            <a:pPr lvl="2"/>
            <a:r>
              <a:rPr lang="en-US" dirty="0"/>
              <a:t>ABAC (</a:t>
            </a:r>
            <a:r>
              <a:rPr lang="en-US" sz="1600" dirty="0"/>
              <a:t>C= new melody)</a:t>
            </a:r>
          </a:p>
          <a:p>
            <a:pPr lvl="2"/>
            <a:r>
              <a:rPr lang="en-US" dirty="0"/>
              <a:t>ABAB</a:t>
            </a:r>
          </a:p>
          <a:p>
            <a:pPr lvl="2"/>
            <a:r>
              <a:rPr lang="en-US" dirty="0" smtClean="0"/>
              <a:t>AABB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199"/>
            <a:ext cx="4572000" cy="458192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Construction of phrases-song formulas</a:t>
            </a:r>
          </a:p>
          <a:p>
            <a:pPr lvl="1"/>
            <a:r>
              <a:rPr lang="en-US" dirty="0"/>
              <a:t>Chorus often has 32 measures divided into 4-8 measures</a:t>
            </a:r>
          </a:p>
          <a:p>
            <a:pPr lvl="1"/>
            <a:r>
              <a:rPr lang="en-US" dirty="0"/>
              <a:t>Background music for dialogue and action </a:t>
            </a:r>
          </a:p>
          <a:p>
            <a:pPr lvl="2"/>
            <a:r>
              <a:rPr lang="en-US" dirty="0"/>
              <a:t>Reinforces the dramatic situation by heightening emotion</a:t>
            </a:r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05200" y="556943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www.youtube.com/watch?v=mhZ2X9znPxM</a:t>
            </a:r>
            <a:endParaRPr lang="en-US" sz="1600" dirty="0" smtClean="0"/>
          </a:p>
          <a:p>
            <a:r>
              <a:rPr lang="en-US" sz="1600" dirty="0" smtClean="0"/>
              <a:t>Fly Me to The Moon- Frank Sinatra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4923103"/>
            <a:ext cx="56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www.youtube.com/watch?v=L_jgIezosVA</a:t>
            </a:r>
            <a:endParaRPr lang="en-US" sz="1600" dirty="0" smtClean="0"/>
          </a:p>
          <a:p>
            <a:r>
              <a:rPr lang="en-US" sz="1600" dirty="0" smtClean="0"/>
              <a:t>Moon River-Andy Williams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505200" y="4343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www.youtube.com/watch?v=2s13X66BFd8</a:t>
            </a:r>
            <a:endParaRPr lang="en-US" sz="1600" dirty="0" smtClean="0"/>
          </a:p>
          <a:p>
            <a:r>
              <a:rPr lang="en-US" sz="1600" dirty="0" err="1" smtClean="0"/>
              <a:t>Flinstones</a:t>
            </a:r>
            <a:r>
              <a:rPr lang="en-US" sz="1600" dirty="0" smtClean="0"/>
              <a:t> Theme Song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03056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Musical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Scene </a:t>
            </a:r>
            <a:r>
              <a:rPr lang="en-US" dirty="0"/>
              <a:t>change</a:t>
            </a:r>
          </a:p>
          <a:p>
            <a:pPr lvl="2"/>
            <a:r>
              <a:rPr lang="en-US" dirty="0"/>
              <a:t>Bridge or segue music</a:t>
            </a:r>
          </a:p>
          <a:p>
            <a:pPr lvl="3"/>
            <a:r>
              <a:rPr lang="en-US" dirty="0"/>
              <a:t>New music or music from last scene that helps set the mood for the next scene</a:t>
            </a:r>
          </a:p>
          <a:p>
            <a:pPr lvl="2"/>
            <a:r>
              <a:rPr lang="en-US" dirty="0"/>
              <a:t>Crossover or throwaway music</a:t>
            </a:r>
          </a:p>
          <a:p>
            <a:pPr lvl="3"/>
            <a:r>
              <a:rPr lang="en-US" dirty="0"/>
              <a:t>Performers move across stage while a scene change happens upstage</a:t>
            </a:r>
          </a:p>
          <a:p>
            <a:pPr lvl="3"/>
            <a:r>
              <a:rPr lang="en-US" dirty="0"/>
              <a:t>Throwaway has same purpose which is to hold audience attention while a scene change takes place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Dance (Ballet) Music</a:t>
            </a:r>
          </a:p>
          <a:p>
            <a:pPr lvl="2"/>
            <a:r>
              <a:rPr lang="en-US" dirty="0" smtClean="0"/>
              <a:t>Arranged by a dance arranger from music in the score</a:t>
            </a:r>
          </a:p>
          <a:p>
            <a:pPr lvl="2"/>
            <a:r>
              <a:rPr lang="en-US" dirty="0" smtClean="0"/>
              <a:t>Collaborated effort of the composer, choreographer, and musical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952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Ballad </a:t>
            </a:r>
            <a:r>
              <a:rPr lang="en-US" sz="2400" dirty="0"/>
              <a:t>– Common</a:t>
            </a:r>
          </a:p>
          <a:p>
            <a:pPr lvl="2"/>
            <a:r>
              <a:rPr lang="en-US" dirty="0"/>
              <a:t>Smooth flowing and usually </a:t>
            </a:r>
            <a:r>
              <a:rPr lang="en-US" dirty="0" smtClean="0"/>
              <a:t>romantic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ex. If Ever I Would Leave </a:t>
            </a:r>
            <a:r>
              <a:rPr lang="en-US" dirty="0" smtClean="0"/>
              <a:t>You</a:t>
            </a:r>
          </a:p>
          <a:p>
            <a:pPr lvl="2"/>
            <a:endParaRPr lang="en-US" dirty="0"/>
          </a:p>
          <a:p>
            <a:pPr lvl="2"/>
            <a:r>
              <a:rPr lang="en-US" dirty="0">
                <a:hlinkClick r:id="rId2"/>
              </a:rPr>
              <a:t>https://youtu.be/3JYAXydDfFI</a:t>
            </a:r>
            <a:endParaRPr lang="en-US" dirty="0"/>
          </a:p>
          <a:p>
            <a:pPr marL="749808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14400"/>
            <a:ext cx="3565060" cy="5105400"/>
          </a:xfrm>
        </p:spPr>
      </p:pic>
    </p:spTree>
    <p:extLst>
      <p:ext uri="{BB962C8B-B14F-4D97-AF65-F5344CB8AC3E}">
        <p14:creationId xmlns:p14="http://schemas.microsoft.com/office/powerpoint/2010/main" val="88795417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Rhythm </a:t>
            </a:r>
            <a:r>
              <a:rPr lang="en-US" sz="2400" dirty="0"/>
              <a:t>or jump </a:t>
            </a:r>
            <a:r>
              <a:rPr lang="en-US" sz="2400" dirty="0" smtClean="0"/>
              <a:t>song</a:t>
            </a:r>
          </a:p>
          <a:p>
            <a:pPr lvl="1"/>
            <a:endParaRPr lang="en-US" sz="2400" dirty="0"/>
          </a:p>
          <a:p>
            <a:pPr lvl="2"/>
            <a:r>
              <a:rPr lang="en-US" dirty="0"/>
              <a:t>ex. Too Darn Hot – Kiss Me </a:t>
            </a:r>
            <a:r>
              <a:rPr lang="en-US" dirty="0" smtClean="0"/>
              <a:t>Kate</a:t>
            </a:r>
          </a:p>
          <a:p>
            <a:pPr lvl="2"/>
            <a:endParaRPr lang="en-US" dirty="0"/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youtu.be/IUFsurgNU9M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9200"/>
            <a:ext cx="3415390" cy="5117198"/>
          </a:xfrm>
        </p:spPr>
      </p:pic>
    </p:spTree>
    <p:extLst>
      <p:ext uri="{BB962C8B-B14F-4D97-AF65-F5344CB8AC3E}">
        <p14:creationId xmlns:p14="http://schemas.microsoft.com/office/powerpoint/2010/main" val="37069178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Narrative Songs</a:t>
            </a:r>
          </a:p>
          <a:p>
            <a:pPr lvl="1"/>
            <a:endParaRPr lang="en-US" sz="2400" dirty="0"/>
          </a:p>
          <a:p>
            <a:pPr lvl="2"/>
            <a:r>
              <a:rPr lang="en-US" dirty="0"/>
              <a:t>tells of specific events or situations that are important to the development of a character or the </a:t>
            </a:r>
            <a:r>
              <a:rPr lang="en-US" dirty="0" smtClean="0"/>
              <a:t>plot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Ex. My Mother’s Wedding Day from </a:t>
            </a:r>
            <a:r>
              <a:rPr lang="en-US" dirty="0" smtClean="0"/>
              <a:t>Brigadoon, Into the Woods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youtu.be/sBiJ5tgeH84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0"/>
            <a:ext cx="3738842" cy="5533486"/>
          </a:xfrm>
        </p:spPr>
      </p:pic>
    </p:spTree>
    <p:extLst>
      <p:ext uri="{BB962C8B-B14F-4D97-AF65-F5344CB8AC3E}">
        <p14:creationId xmlns:p14="http://schemas.microsoft.com/office/powerpoint/2010/main" val="7936212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Comedy </a:t>
            </a:r>
            <a:r>
              <a:rPr lang="en-US" sz="2400" dirty="0"/>
              <a:t>Songs</a:t>
            </a:r>
          </a:p>
          <a:p>
            <a:pPr lvl="2"/>
            <a:r>
              <a:rPr lang="en-US" dirty="0"/>
              <a:t>Funny text – sometimes used to add levity to a serious situation</a:t>
            </a:r>
          </a:p>
          <a:p>
            <a:pPr lvl="2"/>
            <a:r>
              <a:rPr lang="en-US" dirty="0"/>
              <a:t>Ex. Officer </a:t>
            </a:r>
            <a:r>
              <a:rPr lang="en-US" dirty="0" err="1" smtClean="0"/>
              <a:t>Krumpke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youtu.be/j7TT4jnnWys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19200"/>
            <a:ext cx="3009900" cy="4725543"/>
          </a:xfrm>
        </p:spPr>
      </p:pic>
    </p:spTree>
    <p:extLst>
      <p:ext uri="{BB962C8B-B14F-4D97-AF65-F5344CB8AC3E}">
        <p14:creationId xmlns:p14="http://schemas.microsoft.com/office/powerpoint/2010/main" val="4192387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Patter Songs</a:t>
            </a:r>
          </a:p>
          <a:p>
            <a:pPr lvl="1"/>
            <a:endParaRPr lang="en-US" sz="2400" dirty="0"/>
          </a:p>
          <a:p>
            <a:pPr lvl="2"/>
            <a:r>
              <a:rPr lang="en-US" dirty="0"/>
              <a:t>Many words, fast paced, often </a:t>
            </a:r>
            <a:r>
              <a:rPr lang="en-US" dirty="0" smtClean="0"/>
              <a:t>funny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Ex. Train Song from Music </a:t>
            </a:r>
            <a:r>
              <a:rPr lang="en-US" dirty="0" smtClean="0"/>
              <a:t>Man</a:t>
            </a:r>
          </a:p>
          <a:p>
            <a:pPr lvl="2"/>
            <a:endParaRPr lang="en-US" dirty="0"/>
          </a:p>
          <a:p>
            <a:pPr lvl="2"/>
            <a:r>
              <a:rPr lang="en-US" dirty="0">
                <a:hlinkClick r:id="rId2"/>
              </a:rPr>
              <a:t>https://youtu.be/KeJ-</a:t>
            </a:r>
            <a:r>
              <a:rPr lang="en-US" dirty="0" smtClean="0">
                <a:hlinkClick r:id="rId2"/>
              </a:rPr>
              <a:t>YWUr3ME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90600"/>
            <a:ext cx="3348228" cy="5250023"/>
          </a:xfrm>
        </p:spPr>
      </p:pic>
    </p:spTree>
    <p:extLst>
      <p:ext uri="{BB962C8B-B14F-4D97-AF65-F5344CB8AC3E}">
        <p14:creationId xmlns:p14="http://schemas.microsoft.com/office/powerpoint/2010/main" val="31492518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495800" cy="480060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Dramatic Songs</a:t>
            </a:r>
          </a:p>
          <a:p>
            <a:pPr lvl="2"/>
            <a:r>
              <a:rPr lang="en-US" dirty="0"/>
              <a:t>Often moving, very lyrical, with strong emotional </a:t>
            </a:r>
            <a:r>
              <a:rPr lang="en-US" dirty="0" smtClean="0"/>
              <a:t>appeal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Often characterized with strong melodic </a:t>
            </a:r>
            <a:r>
              <a:rPr lang="en-US" dirty="0" smtClean="0"/>
              <a:t>theme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Ex. </a:t>
            </a:r>
            <a:r>
              <a:rPr lang="en-US" dirty="0" smtClean="0"/>
              <a:t>You’ll </a:t>
            </a:r>
            <a:r>
              <a:rPr lang="en-US" dirty="0"/>
              <a:t>Never Walk </a:t>
            </a:r>
            <a:r>
              <a:rPr lang="en-US" dirty="0" smtClean="0"/>
              <a:t>Alone</a:t>
            </a:r>
          </a:p>
          <a:p>
            <a:pPr lvl="2"/>
            <a:endParaRPr lang="en-US" dirty="0"/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youtu.be/1izigJX1pxI</a:t>
            </a:r>
            <a:endParaRPr lang="en-US" dirty="0" smtClean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3619614" cy="4344529"/>
          </a:xfrm>
        </p:spPr>
      </p:pic>
    </p:spTree>
    <p:extLst>
      <p:ext uri="{BB962C8B-B14F-4D97-AF65-F5344CB8AC3E}">
        <p14:creationId xmlns:p14="http://schemas.microsoft.com/office/powerpoint/2010/main" val="34382053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Special Material</a:t>
            </a:r>
          </a:p>
          <a:p>
            <a:pPr lvl="2"/>
            <a:r>
              <a:rPr lang="en-US" dirty="0"/>
              <a:t>Written for specific talents and personalities</a:t>
            </a:r>
          </a:p>
          <a:p>
            <a:pPr lvl="2"/>
            <a:r>
              <a:rPr lang="en-US" dirty="0"/>
              <a:t>Ex. Rose’s Turn from </a:t>
            </a:r>
            <a:r>
              <a:rPr lang="en-US" dirty="0" smtClean="0"/>
              <a:t>Gypsy</a:t>
            </a:r>
          </a:p>
          <a:p>
            <a:pPr lvl="2"/>
            <a:endParaRPr lang="en-US" dirty="0"/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youtu.be/4_eD1btsIAE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4343400" cy="4334712"/>
          </a:xfrm>
        </p:spPr>
      </p:pic>
    </p:spTree>
    <p:extLst>
      <p:ext uri="{BB962C8B-B14F-4D97-AF65-F5344CB8AC3E}">
        <p14:creationId xmlns:p14="http://schemas.microsoft.com/office/powerpoint/2010/main" val="20649587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6482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The Reprise</a:t>
            </a:r>
          </a:p>
          <a:p>
            <a:pPr lvl="2"/>
            <a:r>
              <a:rPr lang="en-US" dirty="0"/>
              <a:t>Repetition of an important song by the person who sang it the first time, or sometimes by a different character with the same or different lyrics</a:t>
            </a:r>
          </a:p>
          <a:p>
            <a:pPr lvl="2"/>
            <a:r>
              <a:rPr lang="en-US" dirty="0"/>
              <a:t>Ex. Some Enchanted Evening – South Pacific</a:t>
            </a:r>
          </a:p>
          <a:p>
            <a:pPr lvl="3"/>
            <a:r>
              <a:rPr lang="en-US" dirty="0"/>
              <a:t>Scene 1 – Emile</a:t>
            </a:r>
          </a:p>
          <a:p>
            <a:pPr lvl="3"/>
            <a:r>
              <a:rPr lang="en-US" dirty="0"/>
              <a:t>Scene 7 – Emile and Nellie</a:t>
            </a:r>
          </a:p>
          <a:p>
            <a:pPr lvl="3"/>
            <a:r>
              <a:rPr lang="en-US" dirty="0"/>
              <a:t>Near End – Nellie with short </a:t>
            </a:r>
            <a:r>
              <a:rPr lang="en-US" dirty="0" smtClean="0"/>
              <a:t>repetition</a:t>
            </a:r>
          </a:p>
          <a:p>
            <a:pPr lvl="3"/>
            <a:endParaRPr lang="en-US" dirty="0"/>
          </a:p>
          <a:p>
            <a:pPr lvl="3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youtu.be/rGyfw3yiMT4</a:t>
            </a:r>
            <a:endParaRPr lang="en-US" dirty="0" smtClean="0"/>
          </a:p>
          <a:p>
            <a:pPr lvl="3"/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6800"/>
            <a:ext cx="3369282" cy="5207073"/>
          </a:xfrm>
        </p:spPr>
      </p:pic>
    </p:spTree>
    <p:extLst>
      <p:ext uri="{BB962C8B-B14F-4D97-AF65-F5344CB8AC3E}">
        <p14:creationId xmlns:p14="http://schemas.microsoft.com/office/powerpoint/2010/main" val="183150551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409</TotalTime>
  <Words>853</Words>
  <Application>Microsoft Macintosh PowerPoint</Application>
  <PresentationFormat>On-screen Show (4:3)</PresentationFormat>
  <Paragraphs>155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SINGING AUDITIONS</vt:lpstr>
      <vt:lpstr>TYPES OF SONGS</vt:lpstr>
      <vt:lpstr>TYPES OF SONGS</vt:lpstr>
      <vt:lpstr>TYPES OF SONGS</vt:lpstr>
      <vt:lpstr>TYPES OF SONGS</vt:lpstr>
      <vt:lpstr>TYPES OF SONGS</vt:lpstr>
      <vt:lpstr>TYPES OF SONGS</vt:lpstr>
      <vt:lpstr>TYPES OF SONGS</vt:lpstr>
      <vt:lpstr>TYPES OF SONGS</vt:lpstr>
      <vt:lpstr>Important Song Characteristics</vt:lpstr>
      <vt:lpstr>Lyrics</vt:lpstr>
      <vt:lpstr>The Musical Score</vt:lpstr>
      <vt:lpstr>The Musical Score</vt:lpstr>
      <vt:lpstr>The Musical Score  Musical Forms</vt:lpstr>
      <vt:lpstr>The Musical Score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SINGING AUDITIONS</dc:title>
  <dc:creator>Parkway Schools</dc:creator>
  <cp:lastModifiedBy>Nicole Voss</cp:lastModifiedBy>
  <cp:revision>18</cp:revision>
  <dcterms:created xsi:type="dcterms:W3CDTF">2015-09-17T16:33:02Z</dcterms:created>
  <dcterms:modified xsi:type="dcterms:W3CDTF">2016-09-27T18:08:36Z</dcterms:modified>
</cp:coreProperties>
</file>