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1/15/2015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1/15/2015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BASIC SPEECH OUTLINE</a:t>
            </a:r>
            <a:endParaRPr lang="en-US" dirty="0"/>
          </a:p>
        </p:txBody>
      </p:sp>
      <p:sp>
        <p:nvSpPr>
          <p:cNvPr id="3" name="Subtitle 2"/>
          <p:cNvSpPr>
            <a:spLocks noGrp="1"/>
          </p:cNvSpPr>
          <p:nvPr>
            <p:ph type="subTitle" idx="1"/>
          </p:nvPr>
        </p:nvSpPr>
        <p:spPr/>
        <p:txBody>
          <a:bodyPr/>
          <a:lstStyle/>
          <a:p>
            <a:r>
              <a:rPr lang="en-US"/>
              <a:t>Public Speaking</a:t>
            </a:r>
          </a:p>
          <a:p>
            <a:r>
              <a:rPr lang="en-US" b="1" smtClean="0"/>
              <a:t>.</a:t>
            </a:r>
            <a:endParaRPr lang="en-US" dirty="0"/>
          </a:p>
        </p:txBody>
      </p:sp>
    </p:spTree>
    <p:extLst>
      <p:ext uri="{BB962C8B-B14F-4D97-AF65-F5344CB8AC3E}">
        <p14:creationId xmlns:p14="http://schemas.microsoft.com/office/powerpoint/2010/main" val="3336204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  INTRODUCTION</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pPr marL="0" indent="0">
              <a:buNone/>
            </a:pPr>
            <a:r>
              <a:rPr lang="en-US" sz="2000" dirty="0" smtClean="0"/>
              <a:t>A. </a:t>
            </a:r>
            <a:r>
              <a:rPr lang="en-US" sz="2000" b="1" dirty="0" smtClean="0"/>
              <a:t>ATTENTION STEP</a:t>
            </a:r>
            <a:endParaRPr lang="en-US" sz="2000" dirty="0" smtClean="0"/>
          </a:p>
          <a:p>
            <a:r>
              <a:rPr lang="en-US" sz="2000" dirty="0" smtClean="0"/>
              <a:t>HOOK the listener with a story, a quote, a bold statement, a statistic, a personal reference, or something "ear-catching.“</a:t>
            </a:r>
          </a:p>
          <a:p>
            <a:endParaRPr lang="en-US" sz="800" dirty="0" smtClean="0"/>
          </a:p>
          <a:p>
            <a:pPr marL="0" indent="0">
              <a:buNone/>
            </a:pPr>
            <a:r>
              <a:rPr lang="en-US" sz="2000" dirty="0" smtClean="0"/>
              <a:t>B. </a:t>
            </a:r>
            <a:r>
              <a:rPr lang="en-US" sz="2000" b="1" dirty="0" smtClean="0"/>
              <a:t>PURPOSE</a:t>
            </a:r>
          </a:p>
          <a:p>
            <a:r>
              <a:rPr lang="en-US" sz="2000" dirty="0" smtClean="0"/>
              <a:t>State the reason we will be listening; what the speech is about.</a:t>
            </a:r>
          </a:p>
          <a:p>
            <a:endParaRPr lang="en-US" sz="2000" dirty="0" smtClean="0"/>
          </a:p>
          <a:p>
            <a:pPr marL="0" indent="0">
              <a:buNone/>
            </a:pPr>
            <a:r>
              <a:rPr lang="en-US" sz="2000" dirty="0" smtClean="0"/>
              <a:t>C. </a:t>
            </a:r>
            <a:r>
              <a:rPr lang="en-US" sz="2000" b="1" dirty="0" smtClean="0"/>
              <a:t>PREVIEW</a:t>
            </a:r>
          </a:p>
          <a:p>
            <a:r>
              <a:rPr lang="en-US" sz="2000" dirty="0" smtClean="0"/>
              <a:t>Prepare the audience to listen by telling what you will be covering and why.  </a:t>
            </a:r>
          </a:p>
          <a:p>
            <a:r>
              <a:rPr lang="en-US" sz="2000" dirty="0" smtClean="0"/>
              <a:t>Preview the MAIN POINTS you'll be covering in your speech.  </a:t>
            </a:r>
          </a:p>
          <a:p>
            <a:r>
              <a:rPr lang="en-US" sz="2000" dirty="0" smtClean="0"/>
              <a:t>For example---“Three ways in which our environment is being destroyed include water pollution, air pollution, and solid waste landfills."</a:t>
            </a:r>
            <a:endParaRPr lang="en-US" sz="2000" dirty="0"/>
          </a:p>
        </p:txBody>
      </p:sp>
    </p:spTree>
    <p:extLst>
      <p:ext uri="{BB962C8B-B14F-4D97-AF65-F5344CB8AC3E}">
        <p14:creationId xmlns:p14="http://schemas.microsoft.com/office/powerpoint/2010/main" val="77571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chor="t" anchorCtr="0"/>
          <a:lstStyle/>
          <a:p>
            <a:r>
              <a:rPr lang="en-US" dirty="0" smtClean="0"/>
              <a:t>II. BODY</a:t>
            </a:r>
            <a:endParaRPr lang="en-US" dirty="0"/>
          </a:p>
        </p:txBody>
      </p:sp>
      <p:sp>
        <p:nvSpPr>
          <p:cNvPr id="3" name="Content Placeholder 2"/>
          <p:cNvSpPr>
            <a:spLocks noGrp="1"/>
          </p:cNvSpPr>
          <p:nvPr>
            <p:ph idx="1"/>
          </p:nvPr>
        </p:nvSpPr>
        <p:spPr>
          <a:xfrm>
            <a:off x="457200" y="1676400"/>
            <a:ext cx="8382000" cy="4648200"/>
          </a:xfrm>
        </p:spPr>
        <p:txBody>
          <a:bodyPr>
            <a:normAutofit fontScale="92500" lnSpcReduction="20000"/>
          </a:bodyPr>
          <a:lstStyle/>
          <a:p>
            <a:pPr marL="0" indent="0">
              <a:buNone/>
            </a:pPr>
            <a:r>
              <a:rPr lang="en-US" u="sng" dirty="0" smtClean="0"/>
              <a:t>Organize 3 MAINPOINTS according to Bang, Bing Boom theory</a:t>
            </a:r>
            <a:endParaRPr lang="en-US" u="sng" dirty="0"/>
          </a:p>
          <a:p>
            <a:pPr marL="0" indent="0">
              <a:lnSpc>
                <a:spcPct val="150000"/>
              </a:lnSpc>
              <a:buNone/>
            </a:pPr>
            <a:r>
              <a:rPr lang="en-US" dirty="0" smtClean="0"/>
              <a:t>A. START </a:t>
            </a:r>
            <a:r>
              <a:rPr lang="en-US" dirty="0"/>
              <a:t>with your 2nd strongest </a:t>
            </a:r>
            <a:r>
              <a:rPr lang="en-US" dirty="0" smtClean="0"/>
              <a:t>point</a:t>
            </a:r>
            <a:r>
              <a:rPr lang="en-US" dirty="0"/>
              <a:t> </a:t>
            </a:r>
            <a:r>
              <a:rPr lang="en-US" dirty="0" smtClean="0"/>
              <a:t>= </a:t>
            </a:r>
            <a:r>
              <a:rPr lang="en-US" b="1" dirty="0" smtClean="0">
                <a:solidFill>
                  <a:schemeClr val="tx2"/>
                </a:solidFill>
              </a:rPr>
              <a:t>"</a:t>
            </a:r>
            <a:r>
              <a:rPr lang="en-US" b="1" dirty="0">
                <a:solidFill>
                  <a:schemeClr val="tx2"/>
                </a:solidFill>
              </a:rPr>
              <a:t>Bang"</a:t>
            </a:r>
          </a:p>
          <a:p>
            <a:pPr marL="0" indent="0">
              <a:lnSpc>
                <a:spcPct val="150000"/>
              </a:lnSpc>
              <a:buNone/>
            </a:pPr>
            <a:r>
              <a:rPr lang="en-US" dirty="0" smtClean="0"/>
              <a:t>B. CONTINUE </a:t>
            </a:r>
            <a:r>
              <a:rPr lang="en-US" dirty="0"/>
              <a:t>with your weakest </a:t>
            </a:r>
            <a:r>
              <a:rPr lang="en-US" dirty="0" smtClean="0"/>
              <a:t>point = </a:t>
            </a:r>
            <a:r>
              <a:rPr lang="en-US" b="1" dirty="0" smtClean="0">
                <a:solidFill>
                  <a:schemeClr val="tx2"/>
                </a:solidFill>
              </a:rPr>
              <a:t>“</a:t>
            </a:r>
            <a:r>
              <a:rPr lang="en-US" b="1" dirty="0">
                <a:solidFill>
                  <a:schemeClr val="tx2"/>
                </a:solidFill>
              </a:rPr>
              <a:t>B</a:t>
            </a:r>
            <a:r>
              <a:rPr lang="en-US" b="1" dirty="0" smtClean="0">
                <a:solidFill>
                  <a:schemeClr val="tx2"/>
                </a:solidFill>
              </a:rPr>
              <a:t>ing</a:t>
            </a:r>
            <a:r>
              <a:rPr lang="en-US" b="1" dirty="0">
                <a:solidFill>
                  <a:schemeClr val="tx2"/>
                </a:solidFill>
              </a:rPr>
              <a:t>"</a:t>
            </a:r>
          </a:p>
          <a:p>
            <a:pPr marL="0" indent="0">
              <a:lnSpc>
                <a:spcPct val="150000"/>
              </a:lnSpc>
              <a:buNone/>
            </a:pPr>
            <a:r>
              <a:rPr lang="en-US" dirty="0" smtClean="0"/>
              <a:t>C. FINISH </a:t>
            </a:r>
            <a:r>
              <a:rPr lang="en-US" dirty="0"/>
              <a:t>with your strongest </a:t>
            </a:r>
            <a:r>
              <a:rPr lang="en-US" dirty="0" smtClean="0"/>
              <a:t>point = </a:t>
            </a:r>
            <a:r>
              <a:rPr lang="en-US" b="1" dirty="0" smtClean="0">
                <a:solidFill>
                  <a:schemeClr val="tx2"/>
                </a:solidFill>
              </a:rPr>
              <a:t>"BOOM</a:t>
            </a:r>
            <a:r>
              <a:rPr lang="en-US" b="1" dirty="0">
                <a:solidFill>
                  <a:schemeClr val="tx2"/>
                </a:solidFill>
              </a:rPr>
              <a:t>"</a:t>
            </a:r>
          </a:p>
          <a:p>
            <a:pPr marL="0" indent="0">
              <a:buNone/>
            </a:pPr>
            <a:endParaRPr lang="en-US" dirty="0" smtClean="0"/>
          </a:p>
          <a:p>
            <a:pPr marL="0" indent="0">
              <a:buNone/>
            </a:pPr>
            <a:r>
              <a:rPr lang="en-US" b="1" dirty="0"/>
              <a:t>Why is this a good structure?  </a:t>
            </a:r>
            <a:endParaRPr lang="en-US" b="1" dirty="0" smtClean="0"/>
          </a:p>
          <a:p>
            <a:pPr marL="0" indent="0">
              <a:buNone/>
            </a:pPr>
            <a:r>
              <a:rPr lang="en-US" dirty="0" smtClean="0"/>
              <a:t>You </a:t>
            </a:r>
            <a:r>
              <a:rPr lang="en-US" dirty="0"/>
              <a:t>open with a "Bang," so your audience gets a good impression from the start.  You put the "Bing" in the middle, where its weakness won't be noticed so much.  You save the "BOOM" for the end, so you can leave your audience with your best stuff!</a:t>
            </a:r>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73360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BODY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MAIN </a:t>
            </a:r>
            <a:r>
              <a:rPr lang="en-US" b="1" dirty="0"/>
              <a:t>POINT #1</a:t>
            </a:r>
            <a:r>
              <a:rPr lang="en-US" dirty="0"/>
              <a:t>---</a:t>
            </a:r>
            <a:r>
              <a:rPr lang="en-US" b="1" dirty="0">
                <a:solidFill>
                  <a:schemeClr val="tx2"/>
                </a:solidFill>
              </a:rPr>
              <a:t>(Bang)</a:t>
            </a:r>
          </a:p>
          <a:p>
            <a:pPr marL="0" indent="0">
              <a:buNone/>
            </a:pPr>
            <a:r>
              <a:rPr lang="en-US" dirty="0"/>
              <a:t>     	</a:t>
            </a:r>
            <a:r>
              <a:rPr lang="en-US" dirty="0" smtClean="0"/>
              <a:t>Supporting </a:t>
            </a:r>
            <a:r>
              <a:rPr lang="en-US" dirty="0"/>
              <a:t>information, explanation, examples, etc</a:t>
            </a:r>
            <a:r>
              <a:rPr lang="en-US" dirty="0" smtClean="0"/>
              <a:t>.</a:t>
            </a:r>
          </a:p>
          <a:p>
            <a:pPr marL="0" indent="0">
              <a:buNone/>
            </a:pPr>
            <a:endParaRPr lang="en-US" dirty="0"/>
          </a:p>
          <a:p>
            <a:pPr marL="0" indent="0">
              <a:buNone/>
            </a:pPr>
            <a:r>
              <a:rPr lang="en-US" b="1" dirty="0" smtClean="0"/>
              <a:t>MAIN </a:t>
            </a:r>
            <a:r>
              <a:rPr lang="en-US" b="1" dirty="0"/>
              <a:t>POINT #2</a:t>
            </a:r>
            <a:r>
              <a:rPr lang="en-US" dirty="0"/>
              <a:t>-</a:t>
            </a:r>
            <a:r>
              <a:rPr lang="en-US" dirty="0" smtClean="0"/>
              <a:t>-- </a:t>
            </a:r>
            <a:r>
              <a:rPr lang="en-US" b="1" dirty="0" smtClean="0">
                <a:solidFill>
                  <a:schemeClr val="tx2"/>
                </a:solidFill>
              </a:rPr>
              <a:t>(</a:t>
            </a:r>
            <a:r>
              <a:rPr lang="en-US" b="1" dirty="0">
                <a:solidFill>
                  <a:schemeClr val="tx2"/>
                </a:solidFill>
              </a:rPr>
              <a:t>Bing)</a:t>
            </a:r>
          </a:p>
          <a:p>
            <a:pPr marL="0" indent="0">
              <a:buNone/>
            </a:pPr>
            <a:r>
              <a:rPr lang="en-US" dirty="0"/>
              <a:t>     	</a:t>
            </a:r>
            <a:r>
              <a:rPr lang="en-US" dirty="0" smtClean="0"/>
              <a:t>Supporting </a:t>
            </a:r>
            <a:r>
              <a:rPr lang="en-US" dirty="0"/>
              <a:t>information, explanation, examples, etc.</a:t>
            </a:r>
          </a:p>
          <a:p>
            <a:pPr marL="0" indent="0">
              <a:buNone/>
            </a:pPr>
            <a:endParaRPr lang="en-US" b="1" dirty="0" smtClean="0"/>
          </a:p>
          <a:p>
            <a:pPr marL="0" indent="0">
              <a:buNone/>
            </a:pPr>
            <a:r>
              <a:rPr lang="en-US" b="1" dirty="0" smtClean="0"/>
              <a:t>Internal summary</a:t>
            </a:r>
            <a:r>
              <a:rPr lang="en-US" dirty="0" smtClean="0"/>
              <a:t>—</a:t>
            </a:r>
          </a:p>
          <a:p>
            <a:pPr marL="0" indent="0">
              <a:buNone/>
            </a:pPr>
            <a:r>
              <a:rPr lang="en-US" dirty="0" smtClean="0"/>
              <a:t>now </a:t>
            </a:r>
            <a:r>
              <a:rPr lang="en-US" dirty="0"/>
              <a:t>is a good time to remind the listeners what you've covered and preview what comes next.  Example--"I've explained how water and air are being polluted.  But perhaps the most threatening is the amount of solid waste accumulating in landfills."</a:t>
            </a:r>
          </a:p>
          <a:p>
            <a:pPr marL="0" indent="0">
              <a:buNone/>
            </a:pPr>
            <a:r>
              <a:rPr lang="en-US" dirty="0"/>
              <a:t>	  </a:t>
            </a:r>
            <a:endParaRPr lang="en-US" dirty="0" smtClean="0"/>
          </a:p>
          <a:p>
            <a:pPr marL="0" indent="0">
              <a:buNone/>
            </a:pPr>
            <a:r>
              <a:rPr lang="en-US" b="1" dirty="0" smtClean="0"/>
              <a:t>MAIN </a:t>
            </a:r>
            <a:r>
              <a:rPr lang="en-US" b="1" dirty="0"/>
              <a:t>POINT #3</a:t>
            </a:r>
            <a:r>
              <a:rPr lang="en-US" dirty="0"/>
              <a:t>-</a:t>
            </a:r>
            <a:r>
              <a:rPr lang="en-US" dirty="0" smtClean="0"/>
              <a:t>-- </a:t>
            </a:r>
            <a:r>
              <a:rPr lang="en-US" b="1" dirty="0" smtClean="0">
                <a:solidFill>
                  <a:schemeClr val="tx2"/>
                </a:solidFill>
              </a:rPr>
              <a:t>(</a:t>
            </a:r>
            <a:r>
              <a:rPr lang="en-US" b="1" dirty="0">
                <a:solidFill>
                  <a:schemeClr val="tx2"/>
                </a:solidFill>
              </a:rPr>
              <a:t>BOOM)</a:t>
            </a:r>
          </a:p>
          <a:p>
            <a:pPr marL="0" indent="0">
              <a:buNone/>
            </a:pPr>
            <a:r>
              <a:rPr lang="en-US" dirty="0"/>
              <a:t>	Supporting information, explanation, examples, etc.</a:t>
            </a:r>
          </a:p>
          <a:p>
            <a:endParaRPr lang="en-US" dirty="0"/>
          </a:p>
        </p:txBody>
      </p:sp>
    </p:spTree>
    <p:extLst>
      <p:ext uri="{BB962C8B-B14F-4D97-AF65-F5344CB8AC3E}">
        <p14:creationId xmlns:p14="http://schemas.microsoft.com/office/powerpoint/2010/main" val="304981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III. CONCLUSION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 </a:t>
            </a:r>
            <a:r>
              <a:rPr lang="en-US" b="1" dirty="0" smtClean="0"/>
              <a:t>REVIEW</a:t>
            </a:r>
            <a:endParaRPr lang="en-US" dirty="0"/>
          </a:p>
          <a:p>
            <a:pPr marL="0" indent="0">
              <a:buNone/>
            </a:pPr>
            <a:r>
              <a:rPr lang="en-US" dirty="0" smtClean="0"/>
              <a:t>recap </a:t>
            </a:r>
            <a:r>
              <a:rPr lang="en-US" dirty="0"/>
              <a:t>what you've told us in your speech. </a:t>
            </a:r>
            <a:endParaRPr lang="en-US" dirty="0" smtClean="0"/>
          </a:p>
          <a:p>
            <a:pPr marL="0" indent="0">
              <a:buNone/>
            </a:pPr>
            <a:r>
              <a:rPr lang="en-US" dirty="0" smtClean="0"/>
              <a:t>“</a:t>
            </a:r>
            <a:r>
              <a:rPr lang="en-US" dirty="0"/>
              <a:t>Once again, the three main areas where our environment is suffering is water, air, and land</a:t>
            </a:r>
            <a:r>
              <a:rPr lang="en-US" dirty="0" smtClean="0"/>
              <a:t>.“</a:t>
            </a:r>
          </a:p>
          <a:p>
            <a:pPr marL="0" indent="0">
              <a:buNone/>
            </a:pPr>
            <a:endParaRPr lang="en-US" sz="1000" dirty="0"/>
          </a:p>
          <a:p>
            <a:pPr marL="0" indent="0">
              <a:buNone/>
            </a:pPr>
            <a:r>
              <a:rPr lang="en-US" dirty="0" smtClean="0"/>
              <a:t>2. </a:t>
            </a:r>
            <a:r>
              <a:rPr lang="en-US" b="1" dirty="0" smtClean="0"/>
              <a:t>TAG LINE </a:t>
            </a:r>
            <a:r>
              <a:rPr lang="en-US" b="1" dirty="0"/>
              <a:t>or "FINAL </a:t>
            </a:r>
            <a:r>
              <a:rPr lang="en-US" b="1" dirty="0" smtClean="0"/>
              <a:t>PUNCH“</a:t>
            </a:r>
            <a:endParaRPr lang="en-US" dirty="0"/>
          </a:p>
          <a:p>
            <a:pPr marL="0" indent="0">
              <a:buNone/>
            </a:pPr>
            <a:r>
              <a:rPr lang="en-US" dirty="0" smtClean="0"/>
              <a:t>Like </a:t>
            </a:r>
            <a:r>
              <a:rPr lang="en-US" dirty="0"/>
              <a:t>the Attention Step, this should be something "ear catching"...a story, a quote, a final thought you'd like to leave us with.</a:t>
            </a:r>
          </a:p>
          <a:p>
            <a:pPr marL="0" indent="0">
              <a:buNone/>
            </a:pPr>
            <a:endParaRPr lang="en-US" sz="1000" dirty="0" smtClean="0"/>
          </a:p>
          <a:p>
            <a:pPr marL="0" indent="0">
              <a:buNone/>
            </a:pPr>
            <a:r>
              <a:rPr lang="en-US" dirty="0" smtClean="0"/>
              <a:t>3. </a:t>
            </a:r>
            <a:r>
              <a:rPr lang="en-US" b="1" dirty="0" smtClean="0"/>
              <a:t>SAY THANK YOU</a:t>
            </a:r>
            <a:endParaRPr lang="en-US" b="1" dirty="0"/>
          </a:p>
        </p:txBody>
      </p:sp>
    </p:spTree>
    <p:extLst>
      <p:ext uri="{BB962C8B-B14F-4D97-AF65-F5344CB8AC3E}">
        <p14:creationId xmlns:p14="http://schemas.microsoft.com/office/powerpoint/2010/main" val="180865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NOTECARDS</a:t>
            </a:r>
            <a:endParaRPr lang="en-US" dirty="0"/>
          </a:p>
        </p:txBody>
      </p:sp>
      <p:sp>
        <p:nvSpPr>
          <p:cNvPr id="3" name="Content Placeholder 2"/>
          <p:cNvSpPr>
            <a:spLocks noGrp="1"/>
          </p:cNvSpPr>
          <p:nvPr>
            <p:ph idx="1"/>
          </p:nvPr>
        </p:nvSpPr>
        <p:spPr>
          <a:xfrm>
            <a:off x="304800" y="1676400"/>
            <a:ext cx="8458200" cy="4724400"/>
          </a:xfrm>
        </p:spPr>
        <p:txBody>
          <a:bodyPr>
            <a:normAutofit/>
          </a:bodyPr>
          <a:lstStyle/>
          <a:p>
            <a:pPr marL="0" indent="0">
              <a:buNone/>
            </a:pPr>
            <a:r>
              <a:rPr lang="en-US" b="1" dirty="0"/>
              <a:t>WHY USE NOTE CARDS</a:t>
            </a:r>
            <a:r>
              <a:rPr lang="en-US" b="1" dirty="0" smtClean="0"/>
              <a:t>?</a:t>
            </a:r>
          </a:p>
          <a:p>
            <a:pPr marL="0" indent="0">
              <a:buNone/>
            </a:pPr>
            <a:endParaRPr lang="en-US" sz="900" dirty="0"/>
          </a:p>
          <a:p>
            <a:r>
              <a:rPr lang="en-US" dirty="0" smtClean="0"/>
              <a:t>S</a:t>
            </a:r>
            <a:r>
              <a:rPr lang="en-US" smtClean="0"/>
              <a:t>maller </a:t>
            </a:r>
            <a:r>
              <a:rPr lang="en-US" dirty="0"/>
              <a:t>and quieter than paper </a:t>
            </a:r>
            <a:r>
              <a:rPr lang="en-US" dirty="0" smtClean="0"/>
              <a:t>= less </a:t>
            </a:r>
            <a:r>
              <a:rPr lang="en-US" dirty="0"/>
              <a:t>distracting</a:t>
            </a:r>
          </a:p>
          <a:p>
            <a:endParaRPr lang="en-US" sz="1050" dirty="0"/>
          </a:p>
          <a:p>
            <a:r>
              <a:rPr lang="en-US" dirty="0" smtClean="0"/>
              <a:t>When </a:t>
            </a:r>
            <a:r>
              <a:rPr lang="en-US" dirty="0"/>
              <a:t>prepared properly, they give you just enough info to remind you what </a:t>
            </a:r>
            <a:r>
              <a:rPr lang="en-US" dirty="0" smtClean="0"/>
              <a:t>you want </a:t>
            </a:r>
            <a:r>
              <a:rPr lang="en-US" dirty="0"/>
              <a:t>to say, but not so much as to tempt you to read your whole speech.</a:t>
            </a:r>
          </a:p>
          <a:p>
            <a:endParaRPr lang="en-US" sz="1000" dirty="0"/>
          </a:p>
          <a:p>
            <a:r>
              <a:rPr lang="en-US" dirty="0" smtClean="0"/>
              <a:t>You will </a:t>
            </a:r>
            <a:r>
              <a:rPr lang="en-US" dirty="0"/>
              <a:t>have better eye contact.</a:t>
            </a:r>
          </a:p>
          <a:p>
            <a:endParaRPr lang="en-US" sz="1000" dirty="0"/>
          </a:p>
          <a:p>
            <a:r>
              <a:rPr lang="en-US" dirty="0" smtClean="0"/>
              <a:t>You </a:t>
            </a:r>
            <a:r>
              <a:rPr lang="en-US" dirty="0"/>
              <a:t>will sound more conversational.</a:t>
            </a:r>
          </a:p>
        </p:txBody>
      </p:sp>
    </p:spTree>
    <p:extLst>
      <p:ext uri="{BB962C8B-B14F-4D97-AF65-F5344CB8AC3E}">
        <p14:creationId xmlns:p14="http://schemas.microsoft.com/office/powerpoint/2010/main" val="38066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NOTECARDS</a:t>
            </a:r>
            <a:endParaRPr lang="en-US" dirty="0"/>
          </a:p>
        </p:txBody>
      </p:sp>
      <p:sp>
        <p:nvSpPr>
          <p:cNvPr id="3" name="Content Placeholder 2"/>
          <p:cNvSpPr>
            <a:spLocks noGrp="1"/>
          </p:cNvSpPr>
          <p:nvPr>
            <p:ph idx="1"/>
          </p:nvPr>
        </p:nvSpPr>
        <p:spPr>
          <a:xfrm>
            <a:off x="457200" y="1676400"/>
            <a:ext cx="8382000" cy="4800600"/>
          </a:xfrm>
        </p:spPr>
        <p:txBody>
          <a:bodyPr>
            <a:noAutofit/>
          </a:bodyPr>
          <a:lstStyle/>
          <a:p>
            <a:pPr marL="0" indent="0">
              <a:buNone/>
            </a:pPr>
            <a:r>
              <a:rPr lang="en-US" sz="2400" b="1" dirty="0"/>
              <a:t>HOW DO I PREPARE THEM?</a:t>
            </a:r>
            <a:endParaRPr lang="en-US" sz="2400" dirty="0"/>
          </a:p>
          <a:p>
            <a:pPr>
              <a:lnSpc>
                <a:spcPct val="150000"/>
              </a:lnSpc>
            </a:pPr>
            <a:r>
              <a:rPr lang="en-US" sz="2400" dirty="0" smtClean="0"/>
              <a:t>KEY words </a:t>
            </a:r>
            <a:r>
              <a:rPr lang="en-US" sz="2400" dirty="0"/>
              <a:t>and </a:t>
            </a:r>
            <a:r>
              <a:rPr lang="en-US" sz="2400" dirty="0" smtClean="0"/>
              <a:t>phrases. </a:t>
            </a:r>
            <a:r>
              <a:rPr lang="en-US" sz="2400" b="1" dirty="0" smtClean="0"/>
              <a:t>NOT</a:t>
            </a:r>
            <a:r>
              <a:rPr lang="en-US" sz="2400" dirty="0" smtClean="0"/>
              <a:t> sentences</a:t>
            </a:r>
            <a:r>
              <a:rPr lang="en-US" sz="2400" dirty="0"/>
              <a:t>. </a:t>
            </a:r>
            <a:endParaRPr lang="en-US" sz="2400" dirty="0" smtClean="0"/>
          </a:p>
          <a:p>
            <a:pPr marL="0" indent="0">
              <a:lnSpc>
                <a:spcPct val="150000"/>
              </a:lnSpc>
              <a:buNone/>
            </a:pPr>
            <a:r>
              <a:rPr lang="en-US" sz="2400" dirty="0"/>
              <a:t> </a:t>
            </a:r>
            <a:r>
              <a:rPr lang="en-US" sz="2400" dirty="0" smtClean="0"/>
              <a:t>  (</a:t>
            </a:r>
            <a:r>
              <a:rPr lang="en-US" sz="2400" dirty="0"/>
              <a:t>unless </a:t>
            </a:r>
            <a:r>
              <a:rPr lang="en-US" sz="2400" dirty="0" smtClean="0"/>
              <a:t>it’s a quote or statistic, then you can read it)</a:t>
            </a:r>
            <a:endParaRPr lang="en-US" sz="2400" dirty="0"/>
          </a:p>
          <a:p>
            <a:pPr>
              <a:lnSpc>
                <a:spcPct val="150000"/>
              </a:lnSpc>
            </a:pPr>
            <a:r>
              <a:rPr lang="en-US" sz="2400" dirty="0" smtClean="0"/>
              <a:t>Write </a:t>
            </a:r>
            <a:r>
              <a:rPr lang="en-US" sz="2400" b="1" dirty="0" smtClean="0"/>
              <a:t>BIG </a:t>
            </a:r>
            <a:r>
              <a:rPr lang="en-US" sz="2400" dirty="0"/>
              <a:t>and </a:t>
            </a:r>
            <a:r>
              <a:rPr lang="en-US" sz="2400" dirty="0" smtClean="0"/>
              <a:t>neat</a:t>
            </a:r>
            <a:endParaRPr lang="en-US" sz="2400" dirty="0"/>
          </a:p>
          <a:p>
            <a:pPr>
              <a:lnSpc>
                <a:spcPct val="150000"/>
              </a:lnSpc>
            </a:pPr>
            <a:r>
              <a:rPr lang="en-US" sz="2400" dirty="0" smtClean="0"/>
              <a:t>Double space</a:t>
            </a:r>
            <a:endParaRPr lang="en-US" sz="2400" dirty="0"/>
          </a:p>
          <a:p>
            <a:pPr>
              <a:lnSpc>
                <a:spcPct val="150000"/>
              </a:lnSpc>
            </a:pPr>
            <a:r>
              <a:rPr lang="en-US" sz="2400" dirty="0" smtClean="0"/>
              <a:t>Single sided only</a:t>
            </a:r>
            <a:endParaRPr lang="en-US" sz="2400" dirty="0"/>
          </a:p>
          <a:p>
            <a:pPr>
              <a:lnSpc>
                <a:spcPct val="150000"/>
              </a:lnSpc>
            </a:pPr>
            <a:r>
              <a:rPr lang="en-US" sz="2400" dirty="0" smtClean="0"/>
              <a:t>Number each </a:t>
            </a:r>
            <a:r>
              <a:rPr lang="en-US" sz="2400" dirty="0"/>
              <a:t>cards</a:t>
            </a:r>
          </a:p>
          <a:p>
            <a:pPr>
              <a:lnSpc>
                <a:spcPct val="150000"/>
              </a:lnSpc>
            </a:pPr>
            <a:r>
              <a:rPr lang="en-US" sz="2400" dirty="0" smtClean="0"/>
              <a:t>PEN </a:t>
            </a:r>
            <a:r>
              <a:rPr lang="en-US" sz="2400" dirty="0"/>
              <a:t>not PENCIL</a:t>
            </a:r>
            <a:r>
              <a:rPr lang="en-US" sz="2400" dirty="0" smtClean="0"/>
              <a:t>! </a:t>
            </a:r>
            <a:r>
              <a:rPr lang="en-US" sz="2400" dirty="0"/>
              <a:t>Pencil smears</a:t>
            </a:r>
            <a:r>
              <a:rPr lang="en-US" sz="2400" dirty="0" smtClean="0"/>
              <a:t>!</a:t>
            </a:r>
            <a:endParaRPr lang="en-US" sz="2400" dirty="0"/>
          </a:p>
        </p:txBody>
      </p:sp>
    </p:spTree>
    <p:extLst>
      <p:ext uri="{BB962C8B-B14F-4D97-AF65-F5344CB8AC3E}">
        <p14:creationId xmlns:p14="http://schemas.microsoft.com/office/powerpoint/2010/main" val="3860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NOTECARDS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WHAT DO I DO WITH THEM DURING THE SPEECH</a:t>
            </a:r>
            <a:r>
              <a:rPr lang="en-US" b="1" dirty="0" smtClean="0"/>
              <a:t>?</a:t>
            </a:r>
          </a:p>
          <a:p>
            <a:pPr marL="0" indent="0">
              <a:buNone/>
            </a:pPr>
            <a:endParaRPr lang="en-US" dirty="0"/>
          </a:p>
          <a:p>
            <a:r>
              <a:rPr lang="en-US" dirty="0" smtClean="0"/>
              <a:t>Simply </a:t>
            </a:r>
            <a:r>
              <a:rPr lang="en-US" dirty="0"/>
              <a:t>hold them - you can still gesture with the other </a:t>
            </a:r>
            <a:r>
              <a:rPr lang="en-US" dirty="0" smtClean="0"/>
              <a:t>hand</a:t>
            </a:r>
          </a:p>
          <a:p>
            <a:pPr marL="0" indent="0">
              <a:buNone/>
            </a:pPr>
            <a:endParaRPr lang="en-US" dirty="0"/>
          </a:p>
          <a:p>
            <a:r>
              <a:rPr lang="en-US" dirty="0" smtClean="0"/>
              <a:t>Hold  </a:t>
            </a:r>
            <a:r>
              <a:rPr lang="en-US" dirty="0"/>
              <a:t>them  about waist high or a little higher.  Don’t let them block your face </a:t>
            </a:r>
            <a:r>
              <a:rPr lang="en-US" dirty="0" smtClean="0"/>
              <a:t>-that’s </a:t>
            </a:r>
            <a:r>
              <a:rPr lang="en-US" dirty="0"/>
              <a:t>one reason you want to write big and clearly</a:t>
            </a:r>
          </a:p>
          <a:p>
            <a:endParaRPr lang="en-US" dirty="0"/>
          </a:p>
          <a:p>
            <a:r>
              <a:rPr lang="en-US" b="1" dirty="0" smtClean="0"/>
              <a:t>Don’t </a:t>
            </a:r>
            <a:r>
              <a:rPr lang="en-US" dirty="0"/>
              <a:t>fan, flip, or tap them!</a:t>
            </a:r>
          </a:p>
          <a:p>
            <a:endParaRPr lang="en-US" dirty="0"/>
          </a:p>
        </p:txBody>
      </p:sp>
    </p:spTree>
    <p:extLst>
      <p:ext uri="{BB962C8B-B14F-4D97-AF65-F5344CB8AC3E}">
        <p14:creationId xmlns:p14="http://schemas.microsoft.com/office/powerpoint/2010/main" val="179874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NOTECARDS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PREPARE THEM WELL AHEAD OF TIME AND USE THEM FOR REHEARSAL!</a:t>
            </a:r>
            <a:endParaRPr lang="en-US" dirty="0"/>
          </a:p>
          <a:p>
            <a:pPr marL="0" indent="0">
              <a:buNone/>
            </a:pPr>
            <a:endParaRPr lang="en-US" dirty="0"/>
          </a:p>
          <a:p>
            <a:pPr>
              <a:lnSpc>
                <a:spcPct val="150000"/>
              </a:lnSpc>
            </a:pPr>
            <a:r>
              <a:rPr lang="en-US" dirty="0"/>
              <a:t>THE SECRET IS IF YOU PREPARE AND USE THEM WELL, NOTE CARDS WILL INCREASE </a:t>
            </a:r>
            <a:r>
              <a:rPr lang="en-US" dirty="0" smtClean="0"/>
              <a:t>YOUR______________</a:t>
            </a:r>
            <a:r>
              <a:rPr lang="en-US" b="1" dirty="0" smtClean="0"/>
              <a:t>, </a:t>
            </a:r>
            <a:r>
              <a:rPr lang="en-US" dirty="0"/>
              <a:t>IMPROVE </a:t>
            </a:r>
            <a:r>
              <a:rPr lang="en-US" dirty="0" smtClean="0"/>
              <a:t>YOUR ________</a:t>
            </a:r>
            <a:r>
              <a:rPr lang="en-US" b="1" dirty="0" smtClean="0"/>
              <a:t>, </a:t>
            </a:r>
            <a:r>
              <a:rPr lang="en-US" dirty="0" smtClean="0"/>
              <a:t> </a:t>
            </a:r>
            <a:r>
              <a:rPr lang="en-US" dirty="0"/>
              <a:t>GIVE </a:t>
            </a:r>
            <a:r>
              <a:rPr lang="en-US" dirty="0" smtClean="0"/>
              <a:t>YOU ______________, </a:t>
            </a:r>
            <a:r>
              <a:rPr lang="en-US" dirty="0"/>
              <a:t>AND MAKE </a:t>
            </a:r>
            <a:r>
              <a:rPr lang="en-US" dirty="0" smtClean="0"/>
              <a:t>YOU ________________________!</a:t>
            </a:r>
            <a:endParaRPr lang="en-US" dirty="0"/>
          </a:p>
          <a:p>
            <a:endParaRPr lang="en-US" dirty="0"/>
          </a:p>
        </p:txBody>
      </p:sp>
      <p:sp>
        <p:nvSpPr>
          <p:cNvPr id="4" name="TextBox 3"/>
          <p:cNvSpPr txBox="1"/>
          <p:nvPr/>
        </p:nvSpPr>
        <p:spPr>
          <a:xfrm>
            <a:off x="1752600" y="4317199"/>
            <a:ext cx="2286000" cy="461665"/>
          </a:xfrm>
          <a:prstGeom prst="rect">
            <a:avLst/>
          </a:prstGeom>
          <a:noFill/>
        </p:spPr>
        <p:txBody>
          <a:bodyPr wrap="square" rtlCol="0">
            <a:spAutoFit/>
          </a:bodyPr>
          <a:lstStyle/>
          <a:p>
            <a:r>
              <a:rPr lang="en-US" sz="2400" b="1" dirty="0">
                <a:solidFill>
                  <a:schemeClr val="tx2"/>
                </a:solidFill>
              </a:rPr>
              <a:t>EYE CONTACT</a:t>
            </a:r>
            <a:endParaRPr lang="en-US" sz="2400" dirty="0">
              <a:solidFill>
                <a:schemeClr val="tx2"/>
              </a:solidFill>
            </a:endParaRPr>
          </a:p>
        </p:txBody>
      </p:sp>
      <p:sp>
        <p:nvSpPr>
          <p:cNvPr id="5" name="TextBox 4"/>
          <p:cNvSpPr txBox="1"/>
          <p:nvPr/>
        </p:nvSpPr>
        <p:spPr>
          <a:xfrm>
            <a:off x="6827293" y="4317199"/>
            <a:ext cx="1143000" cy="461665"/>
          </a:xfrm>
          <a:prstGeom prst="rect">
            <a:avLst/>
          </a:prstGeom>
          <a:noFill/>
        </p:spPr>
        <p:txBody>
          <a:bodyPr wrap="square" rtlCol="0">
            <a:spAutoFit/>
          </a:bodyPr>
          <a:lstStyle/>
          <a:p>
            <a:r>
              <a:rPr lang="en-US" sz="2400" b="1" dirty="0">
                <a:solidFill>
                  <a:schemeClr val="tx2"/>
                </a:solidFill>
              </a:rPr>
              <a:t>FLOW</a:t>
            </a:r>
            <a:endParaRPr lang="en-US" sz="2400" dirty="0">
              <a:solidFill>
                <a:schemeClr val="tx2"/>
              </a:solidFill>
            </a:endParaRPr>
          </a:p>
        </p:txBody>
      </p:sp>
      <p:sp>
        <p:nvSpPr>
          <p:cNvPr id="6" name="TextBox 5"/>
          <p:cNvSpPr txBox="1"/>
          <p:nvPr/>
        </p:nvSpPr>
        <p:spPr>
          <a:xfrm>
            <a:off x="2514600" y="4944701"/>
            <a:ext cx="2324100" cy="461665"/>
          </a:xfrm>
          <a:prstGeom prst="rect">
            <a:avLst/>
          </a:prstGeom>
          <a:noFill/>
        </p:spPr>
        <p:txBody>
          <a:bodyPr wrap="square" rtlCol="0">
            <a:spAutoFit/>
          </a:bodyPr>
          <a:lstStyle/>
          <a:p>
            <a:r>
              <a:rPr lang="en-US" sz="2400" b="1" dirty="0">
                <a:solidFill>
                  <a:schemeClr val="tx2"/>
                </a:solidFill>
              </a:rPr>
              <a:t>CONFIDENCE</a:t>
            </a:r>
            <a:endParaRPr lang="en-US" sz="2400" dirty="0">
              <a:solidFill>
                <a:schemeClr val="tx2"/>
              </a:solidFill>
            </a:endParaRPr>
          </a:p>
        </p:txBody>
      </p:sp>
      <p:sp>
        <p:nvSpPr>
          <p:cNvPr id="7" name="TextBox 6"/>
          <p:cNvSpPr txBox="1"/>
          <p:nvPr/>
        </p:nvSpPr>
        <p:spPr>
          <a:xfrm>
            <a:off x="838200" y="5486400"/>
            <a:ext cx="3657600" cy="461665"/>
          </a:xfrm>
          <a:prstGeom prst="rect">
            <a:avLst/>
          </a:prstGeom>
          <a:noFill/>
        </p:spPr>
        <p:txBody>
          <a:bodyPr wrap="square" rtlCol="0">
            <a:spAutoFit/>
          </a:bodyPr>
          <a:lstStyle/>
          <a:p>
            <a:r>
              <a:rPr lang="en-US" sz="2400" b="1" dirty="0">
                <a:solidFill>
                  <a:schemeClr val="tx2"/>
                </a:solidFill>
              </a:rPr>
              <a:t>SOUND MORE NATURAL</a:t>
            </a:r>
            <a:endParaRPr lang="en-US" sz="2400" dirty="0">
              <a:solidFill>
                <a:schemeClr val="tx2"/>
              </a:solidFill>
            </a:endParaRPr>
          </a:p>
        </p:txBody>
      </p:sp>
    </p:spTree>
    <p:extLst>
      <p:ext uri="{BB962C8B-B14F-4D97-AF65-F5344CB8AC3E}">
        <p14:creationId xmlns:p14="http://schemas.microsoft.com/office/powerpoint/2010/main" val="215614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3138</TotalTime>
  <Words>527</Words>
  <Application>Microsoft Office PowerPoint</Application>
  <PresentationFormat>On-screen Show (4:3)</PresentationFormat>
  <Paragraphs>79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THE BASIC SPEECH OUTLINE</vt:lpstr>
      <vt:lpstr>I.  INTRODUCTION</vt:lpstr>
      <vt:lpstr>II. BODY</vt:lpstr>
      <vt:lpstr>II. BODY</vt:lpstr>
      <vt:lpstr>III. CONCLUSION</vt:lpstr>
      <vt:lpstr>NOTECARDS</vt:lpstr>
      <vt:lpstr>NOTECARDS</vt:lpstr>
      <vt:lpstr>NOTECARDS</vt:lpstr>
      <vt:lpstr>NOTECARDS</vt:lpstr>
    </vt:vector>
  </TitlesOfParts>
  <Company>Parkway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 SPEECH</dc:title>
  <dc:creator>Parkway</dc:creator>
  <cp:lastModifiedBy>Windows User</cp:lastModifiedBy>
  <cp:revision>18</cp:revision>
  <dcterms:created xsi:type="dcterms:W3CDTF">2014-01-21T21:16:18Z</dcterms:created>
  <dcterms:modified xsi:type="dcterms:W3CDTF">2015-01-15T20:30:13Z</dcterms:modified>
</cp:coreProperties>
</file>