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4" r:id="rId9"/>
    <p:sldId id="265"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546"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0EAB0777-4C60-462E-A92C-CDAFD498799C}" type="datetimeFigureOut">
              <a:rPr lang="en-US" smtClean="0"/>
              <a:t>1/15/2015</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59DE6EB8-52AB-45EA-A660-3E1EBFA72987}"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EAB0777-4C60-462E-A92C-CDAFD498799C}" type="datetimeFigureOut">
              <a:rPr lang="en-US" smtClean="0"/>
              <a:t>1/15/2015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DE6EB8-52AB-45EA-A660-3E1EBFA72987}"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EAB0777-4C60-462E-A92C-CDAFD498799C}" type="datetimeFigureOut">
              <a:rPr lang="en-US" smtClean="0"/>
              <a:t>1/15/2015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DE6EB8-52AB-45EA-A660-3E1EBFA72987}"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EAB0777-4C60-462E-A92C-CDAFD498799C}" type="datetimeFigureOut">
              <a:rPr lang="en-US" smtClean="0"/>
              <a:t>1/15/2015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DE6EB8-52AB-45EA-A660-3E1EBFA72987}"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0EAB0777-4C60-462E-A92C-CDAFD498799C}" type="datetimeFigureOut">
              <a:rPr lang="en-US" smtClean="0"/>
              <a:t>1/15/2015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DE6EB8-52AB-45EA-A660-3E1EBFA72987}"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0EAB0777-4C60-462E-A92C-CDAFD498799C}" type="datetimeFigureOut">
              <a:rPr lang="en-US" smtClean="0"/>
              <a:t>1/15/2015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9DE6EB8-52AB-45EA-A660-3E1EBFA72987}"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0EAB0777-4C60-462E-A92C-CDAFD498799C}" type="datetimeFigureOut">
              <a:rPr lang="en-US" smtClean="0"/>
              <a:t>1/15/2015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9DE6EB8-52AB-45EA-A660-3E1EBFA72987}"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0EAB0777-4C60-462E-A92C-CDAFD498799C}" type="datetimeFigureOut">
              <a:rPr lang="en-US" smtClean="0"/>
              <a:t>1/15/2015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9DE6EB8-52AB-45EA-A660-3E1EBFA72987}"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EAB0777-4C60-462E-A92C-CDAFD498799C}" type="datetimeFigureOut">
              <a:rPr lang="en-US" smtClean="0"/>
              <a:t>1/15/2015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9DE6EB8-52AB-45EA-A660-3E1EBFA72987}"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0EAB0777-4C60-462E-A92C-CDAFD498799C}" type="datetimeFigureOut">
              <a:rPr lang="en-US" smtClean="0"/>
              <a:t>1/15/2015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9DE6EB8-52AB-45EA-A660-3E1EBFA72987}"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0EAB0777-4C60-462E-A92C-CDAFD498799C}" type="datetimeFigureOut">
              <a:rPr lang="en-US" smtClean="0"/>
              <a:t>1/15/2015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59DE6EB8-52AB-45EA-A660-3E1EBFA72987}" type="slidenum">
              <a:rPr lang="en-US" smtClean="0"/>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0EAB0777-4C60-462E-A92C-CDAFD498799C}" type="datetimeFigureOut">
              <a:rPr lang="en-US" smtClean="0"/>
              <a:t>1/15/2015</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59DE6EB8-52AB-45EA-A660-3E1EBFA72987}" type="slidenum">
              <a:rPr lang="en-US" smtClean="0"/>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THE BASIC SPEECH OUTLINE</a:t>
            </a:r>
            <a:endParaRPr lang="en-US" dirty="0"/>
          </a:p>
        </p:txBody>
      </p:sp>
      <p:sp>
        <p:nvSpPr>
          <p:cNvPr id="3" name="Subtitle 2"/>
          <p:cNvSpPr>
            <a:spLocks noGrp="1"/>
          </p:cNvSpPr>
          <p:nvPr>
            <p:ph type="subTitle" idx="1"/>
          </p:nvPr>
        </p:nvSpPr>
        <p:spPr/>
        <p:txBody>
          <a:bodyPr/>
          <a:lstStyle/>
          <a:p>
            <a:r>
              <a:rPr lang="en-US"/>
              <a:t>Public Speaking</a:t>
            </a:r>
          </a:p>
          <a:p>
            <a:r>
              <a:rPr lang="en-US" b="1" smtClean="0"/>
              <a:t>.</a:t>
            </a:r>
            <a:endParaRPr lang="en-US" dirty="0"/>
          </a:p>
        </p:txBody>
      </p:sp>
    </p:spTree>
    <p:extLst>
      <p:ext uri="{BB962C8B-B14F-4D97-AF65-F5344CB8AC3E}">
        <p14:creationId xmlns:p14="http://schemas.microsoft.com/office/powerpoint/2010/main" val="333620441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lstStyle/>
          <a:p>
            <a:r>
              <a:rPr lang="en-US" dirty="0" smtClean="0"/>
              <a:t>I.  INTRODUCTION</a:t>
            </a:r>
            <a:endParaRPr lang="en-US" dirty="0"/>
          </a:p>
        </p:txBody>
      </p:sp>
      <p:sp>
        <p:nvSpPr>
          <p:cNvPr id="3" name="Content Placeholder 2"/>
          <p:cNvSpPr>
            <a:spLocks noGrp="1"/>
          </p:cNvSpPr>
          <p:nvPr>
            <p:ph idx="1"/>
          </p:nvPr>
        </p:nvSpPr>
        <p:spPr>
          <a:xfrm>
            <a:off x="457200" y="1524000"/>
            <a:ext cx="8229600" cy="4800600"/>
          </a:xfrm>
        </p:spPr>
        <p:txBody>
          <a:bodyPr>
            <a:noAutofit/>
          </a:bodyPr>
          <a:lstStyle/>
          <a:p>
            <a:pPr marL="0" indent="0">
              <a:buNone/>
            </a:pPr>
            <a:r>
              <a:rPr lang="en-US" sz="2000" dirty="0" smtClean="0"/>
              <a:t>A. </a:t>
            </a:r>
            <a:r>
              <a:rPr lang="en-US" sz="2000" b="1" dirty="0" smtClean="0"/>
              <a:t>ATTENTION STEP</a:t>
            </a:r>
            <a:endParaRPr lang="en-US" sz="2000" dirty="0" smtClean="0"/>
          </a:p>
          <a:p>
            <a:r>
              <a:rPr lang="en-US" sz="2000" dirty="0" smtClean="0"/>
              <a:t>HOOK the listener with a story, a quote, a bold statement, a statistic, a personal reference, or something "ear-catching.“</a:t>
            </a:r>
          </a:p>
          <a:p>
            <a:endParaRPr lang="en-US" sz="800" dirty="0" smtClean="0"/>
          </a:p>
          <a:p>
            <a:pPr marL="0" indent="0">
              <a:buNone/>
            </a:pPr>
            <a:r>
              <a:rPr lang="en-US" sz="2000" dirty="0" smtClean="0"/>
              <a:t>B. </a:t>
            </a:r>
            <a:r>
              <a:rPr lang="en-US" sz="2000" b="1" dirty="0" smtClean="0"/>
              <a:t>PURPOSE</a:t>
            </a:r>
          </a:p>
          <a:p>
            <a:r>
              <a:rPr lang="en-US" sz="2000" dirty="0" smtClean="0"/>
              <a:t>State the reason we will be listening; what the speech is about.</a:t>
            </a:r>
          </a:p>
          <a:p>
            <a:endParaRPr lang="en-US" sz="2000" dirty="0" smtClean="0"/>
          </a:p>
          <a:p>
            <a:pPr marL="0" indent="0">
              <a:buNone/>
            </a:pPr>
            <a:r>
              <a:rPr lang="en-US" sz="2000" dirty="0" smtClean="0"/>
              <a:t>C. </a:t>
            </a:r>
            <a:r>
              <a:rPr lang="en-US" sz="2000" b="1" dirty="0" smtClean="0"/>
              <a:t>PREVIEW</a:t>
            </a:r>
          </a:p>
          <a:p>
            <a:r>
              <a:rPr lang="en-US" sz="2000" dirty="0" smtClean="0"/>
              <a:t>Prepare the audience to listen by telling what you will be covering and why.  </a:t>
            </a:r>
          </a:p>
          <a:p>
            <a:r>
              <a:rPr lang="en-US" sz="2000" dirty="0" smtClean="0"/>
              <a:t>Preview the MAIN POINTS you'll be covering in your speech.  </a:t>
            </a:r>
          </a:p>
          <a:p>
            <a:r>
              <a:rPr lang="en-US" sz="2000" dirty="0" smtClean="0"/>
              <a:t>For example---“Three ways in which our environment is being destroyed include water pollution, air pollution, and solid waste landfills."</a:t>
            </a:r>
            <a:endParaRPr lang="en-US" sz="2000" dirty="0"/>
          </a:p>
        </p:txBody>
      </p:sp>
    </p:spTree>
    <p:extLst>
      <p:ext uri="{BB962C8B-B14F-4D97-AF65-F5344CB8AC3E}">
        <p14:creationId xmlns:p14="http://schemas.microsoft.com/office/powerpoint/2010/main" val="7757156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anim calcmode="lin" valueType="num">
                                      <p:cBhvr additive="base">
                                        <p:cTn id="13"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anim calcmode="lin" valueType="num">
                                      <p:cBhvr additive="base">
                                        <p:cTn id="1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8" end="8"/>
                                            </p:txEl>
                                          </p:spTgt>
                                        </p:tgtEl>
                                        <p:attrNameLst>
                                          <p:attrName>style.visibility</p:attrName>
                                        </p:attrNameLst>
                                      </p:cBhvr>
                                      <p:to>
                                        <p:strVal val="visible"/>
                                      </p:to>
                                    </p:set>
                                    <p:anim calcmode="lin" valueType="num">
                                      <p:cBhvr additive="base">
                                        <p:cTn id="2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9" end="9"/>
                                            </p:txEl>
                                          </p:spTgt>
                                        </p:tgtEl>
                                        <p:attrNameLst>
                                          <p:attrName>style.visibility</p:attrName>
                                        </p:attrNameLst>
                                      </p:cBhvr>
                                      <p:to>
                                        <p:strVal val="visible"/>
                                      </p:to>
                                    </p:set>
                                    <p:anim calcmode="lin" valueType="num">
                                      <p:cBhvr additive="base">
                                        <p:cTn id="31"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1143000"/>
          </a:xfrm>
        </p:spPr>
        <p:txBody>
          <a:bodyPr anchor="t" anchorCtr="0"/>
          <a:lstStyle/>
          <a:p>
            <a:r>
              <a:rPr lang="en-US" dirty="0" smtClean="0"/>
              <a:t>II. BODY</a:t>
            </a:r>
            <a:endParaRPr lang="en-US" dirty="0"/>
          </a:p>
        </p:txBody>
      </p:sp>
      <p:sp>
        <p:nvSpPr>
          <p:cNvPr id="3" name="Content Placeholder 2"/>
          <p:cNvSpPr>
            <a:spLocks noGrp="1"/>
          </p:cNvSpPr>
          <p:nvPr>
            <p:ph idx="1"/>
          </p:nvPr>
        </p:nvSpPr>
        <p:spPr>
          <a:xfrm>
            <a:off x="457200" y="1676400"/>
            <a:ext cx="8382000" cy="4648200"/>
          </a:xfrm>
        </p:spPr>
        <p:txBody>
          <a:bodyPr>
            <a:normAutofit fontScale="92500" lnSpcReduction="20000"/>
          </a:bodyPr>
          <a:lstStyle/>
          <a:p>
            <a:pPr marL="0" indent="0">
              <a:buNone/>
            </a:pPr>
            <a:r>
              <a:rPr lang="en-US" u="sng" dirty="0" smtClean="0"/>
              <a:t>Organize 3 MAINPOINTS according to Bang, Bing Boom theory</a:t>
            </a:r>
            <a:endParaRPr lang="en-US" u="sng" dirty="0"/>
          </a:p>
          <a:p>
            <a:pPr marL="0" indent="0">
              <a:lnSpc>
                <a:spcPct val="150000"/>
              </a:lnSpc>
              <a:buNone/>
            </a:pPr>
            <a:r>
              <a:rPr lang="en-US" dirty="0" smtClean="0"/>
              <a:t>A. START </a:t>
            </a:r>
            <a:r>
              <a:rPr lang="en-US" dirty="0"/>
              <a:t>with your 2nd strongest </a:t>
            </a:r>
            <a:r>
              <a:rPr lang="en-US" dirty="0" smtClean="0"/>
              <a:t>point</a:t>
            </a:r>
            <a:r>
              <a:rPr lang="en-US" dirty="0"/>
              <a:t> </a:t>
            </a:r>
            <a:r>
              <a:rPr lang="en-US" dirty="0" smtClean="0"/>
              <a:t>= </a:t>
            </a:r>
            <a:r>
              <a:rPr lang="en-US" b="1" dirty="0" smtClean="0">
                <a:solidFill>
                  <a:schemeClr val="tx2"/>
                </a:solidFill>
              </a:rPr>
              <a:t>"</a:t>
            </a:r>
            <a:r>
              <a:rPr lang="en-US" b="1" dirty="0">
                <a:solidFill>
                  <a:schemeClr val="tx2"/>
                </a:solidFill>
              </a:rPr>
              <a:t>Bang"</a:t>
            </a:r>
          </a:p>
          <a:p>
            <a:pPr marL="0" indent="0">
              <a:lnSpc>
                <a:spcPct val="150000"/>
              </a:lnSpc>
              <a:buNone/>
            </a:pPr>
            <a:r>
              <a:rPr lang="en-US" dirty="0" smtClean="0"/>
              <a:t>B. CONTINUE </a:t>
            </a:r>
            <a:r>
              <a:rPr lang="en-US" dirty="0"/>
              <a:t>with your weakest </a:t>
            </a:r>
            <a:r>
              <a:rPr lang="en-US" dirty="0" smtClean="0"/>
              <a:t>point = </a:t>
            </a:r>
            <a:r>
              <a:rPr lang="en-US" b="1" dirty="0" smtClean="0">
                <a:solidFill>
                  <a:schemeClr val="tx2"/>
                </a:solidFill>
              </a:rPr>
              <a:t>“</a:t>
            </a:r>
            <a:r>
              <a:rPr lang="en-US" b="1" dirty="0">
                <a:solidFill>
                  <a:schemeClr val="tx2"/>
                </a:solidFill>
              </a:rPr>
              <a:t>B</a:t>
            </a:r>
            <a:r>
              <a:rPr lang="en-US" b="1" dirty="0" smtClean="0">
                <a:solidFill>
                  <a:schemeClr val="tx2"/>
                </a:solidFill>
              </a:rPr>
              <a:t>ing</a:t>
            </a:r>
            <a:r>
              <a:rPr lang="en-US" b="1" dirty="0">
                <a:solidFill>
                  <a:schemeClr val="tx2"/>
                </a:solidFill>
              </a:rPr>
              <a:t>"</a:t>
            </a:r>
          </a:p>
          <a:p>
            <a:pPr marL="0" indent="0">
              <a:lnSpc>
                <a:spcPct val="150000"/>
              </a:lnSpc>
              <a:buNone/>
            </a:pPr>
            <a:r>
              <a:rPr lang="en-US" dirty="0" smtClean="0"/>
              <a:t>C. FINISH </a:t>
            </a:r>
            <a:r>
              <a:rPr lang="en-US" dirty="0"/>
              <a:t>with your strongest </a:t>
            </a:r>
            <a:r>
              <a:rPr lang="en-US" dirty="0" smtClean="0"/>
              <a:t>point = </a:t>
            </a:r>
            <a:r>
              <a:rPr lang="en-US" b="1" dirty="0" smtClean="0">
                <a:solidFill>
                  <a:schemeClr val="tx2"/>
                </a:solidFill>
              </a:rPr>
              <a:t>"BOOM</a:t>
            </a:r>
            <a:r>
              <a:rPr lang="en-US" b="1" dirty="0">
                <a:solidFill>
                  <a:schemeClr val="tx2"/>
                </a:solidFill>
              </a:rPr>
              <a:t>"</a:t>
            </a:r>
          </a:p>
          <a:p>
            <a:pPr marL="0" indent="0">
              <a:buNone/>
            </a:pPr>
            <a:endParaRPr lang="en-US" dirty="0" smtClean="0"/>
          </a:p>
          <a:p>
            <a:pPr marL="0" indent="0">
              <a:buNone/>
            </a:pPr>
            <a:r>
              <a:rPr lang="en-US" b="1" dirty="0"/>
              <a:t>Why is this a good structure?  </a:t>
            </a:r>
            <a:endParaRPr lang="en-US" b="1" dirty="0" smtClean="0"/>
          </a:p>
          <a:p>
            <a:pPr marL="0" indent="0">
              <a:buNone/>
            </a:pPr>
            <a:r>
              <a:rPr lang="en-US" dirty="0" smtClean="0"/>
              <a:t>You </a:t>
            </a:r>
            <a:r>
              <a:rPr lang="en-US" dirty="0"/>
              <a:t>open with a "Bang," so your audience gets a good impression from the start.  You put the "Bing" in the middle, where its weakness won't be noticed so much.  You save the "BOOM" for the end, so you can leave your audience with your best stuff!</a:t>
            </a:r>
          </a:p>
          <a:p>
            <a:pPr marL="0" indent="0">
              <a:buNone/>
            </a:pPr>
            <a:endParaRPr lang="en-US" dirty="0" smtClean="0"/>
          </a:p>
          <a:p>
            <a:pPr marL="0" indent="0">
              <a:buNone/>
            </a:pPr>
            <a:endParaRPr lang="en-US" dirty="0"/>
          </a:p>
          <a:p>
            <a:endParaRPr lang="en-US" dirty="0"/>
          </a:p>
        </p:txBody>
      </p:sp>
    </p:spTree>
    <p:extLst>
      <p:ext uri="{BB962C8B-B14F-4D97-AF65-F5344CB8AC3E}">
        <p14:creationId xmlns:p14="http://schemas.microsoft.com/office/powerpoint/2010/main" val="7336092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anim calcmode="lin" valueType="num">
                                      <p:cBhvr additive="base">
                                        <p:cTn id="25"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II. BODY</a:t>
            </a:r>
            <a:endParaRPr lang="en-US" dirty="0"/>
          </a:p>
        </p:txBody>
      </p:sp>
      <p:sp>
        <p:nvSpPr>
          <p:cNvPr id="3" name="Content Placeholder 2"/>
          <p:cNvSpPr>
            <a:spLocks noGrp="1"/>
          </p:cNvSpPr>
          <p:nvPr>
            <p:ph idx="1"/>
          </p:nvPr>
        </p:nvSpPr>
        <p:spPr/>
        <p:txBody>
          <a:bodyPr>
            <a:normAutofit fontScale="77500" lnSpcReduction="20000"/>
          </a:bodyPr>
          <a:lstStyle/>
          <a:p>
            <a:pPr marL="0" indent="0">
              <a:buNone/>
            </a:pPr>
            <a:r>
              <a:rPr lang="en-US" b="1" dirty="0" smtClean="0"/>
              <a:t>MAIN </a:t>
            </a:r>
            <a:r>
              <a:rPr lang="en-US" b="1" dirty="0"/>
              <a:t>POINT #1</a:t>
            </a:r>
            <a:r>
              <a:rPr lang="en-US" dirty="0"/>
              <a:t>---</a:t>
            </a:r>
            <a:r>
              <a:rPr lang="en-US" b="1" dirty="0">
                <a:solidFill>
                  <a:schemeClr val="tx2"/>
                </a:solidFill>
              </a:rPr>
              <a:t>(Bang)</a:t>
            </a:r>
          </a:p>
          <a:p>
            <a:pPr marL="0" indent="0">
              <a:buNone/>
            </a:pPr>
            <a:r>
              <a:rPr lang="en-US" dirty="0"/>
              <a:t>     	</a:t>
            </a:r>
            <a:r>
              <a:rPr lang="en-US" dirty="0" smtClean="0"/>
              <a:t>Supporting </a:t>
            </a:r>
            <a:r>
              <a:rPr lang="en-US" dirty="0"/>
              <a:t>information, explanation, examples, etc</a:t>
            </a:r>
            <a:r>
              <a:rPr lang="en-US" dirty="0" smtClean="0"/>
              <a:t>.</a:t>
            </a:r>
          </a:p>
          <a:p>
            <a:pPr marL="0" indent="0">
              <a:buNone/>
            </a:pPr>
            <a:endParaRPr lang="en-US" dirty="0"/>
          </a:p>
          <a:p>
            <a:pPr marL="0" indent="0">
              <a:buNone/>
            </a:pPr>
            <a:r>
              <a:rPr lang="en-US" b="1" dirty="0" smtClean="0"/>
              <a:t>MAIN </a:t>
            </a:r>
            <a:r>
              <a:rPr lang="en-US" b="1" dirty="0"/>
              <a:t>POINT #2</a:t>
            </a:r>
            <a:r>
              <a:rPr lang="en-US" dirty="0"/>
              <a:t>-</a:t>
            </a:r>
            <a:r>
              <a:rPr lang="en-US" dirty="0" smtClean="0"/>
              <a:t>-- </a:t>
            </a:r>
            <a:r>
              <a:rPr lang="en-US" b="1" dirty="0" smtClean="0">
                <a:solidFill>
                  <a:schemeClr val="tx2"/>
                </a:solidFill>
              </a:rPr>
              <a:t>(</a:t>
            </a:r>
            <a:r>
              <a:rPr lang="en-US" b="1" dirty="0">
                <a:solidFill>
                  <a:schemeClr val="tx2"/>
                </a:solidFill>
              </a:rPr>
              <a:t>Bing)</a:t>
            </a:r>
          </a:p>
          <a:p>
            <a:pPr marL="0" indent="0">
              <a:buNone/>
            </a:pPr>
            <a:r>
              <a:rPr lang="en-US" dirty="0"/>
              <a:t>     	</a:t>
            </a:r>
            <a:r>
              <a:rPr lang="en-US" dirty="0" smtClean="0"/>
              <a:t>Supporting </a:t>
            </a:r>
            <a:r>
              <a:rPr lang="en-US" dirty="0"/>
              <a:t>information, explanation, examples, etc.</a:t>
            </a:r>
          </a:p>
          <a:p>
            <a:pPr marL="0" indent="0">
              <a:buNone/>
            </a:pPr>
            <a:endParaRPr lang="en-US" b="1" dirty="0" smtClean="0"/>
          </a:p>
          <a:p>
            <a:pPr marL="0" indent="0">
              <a:buNone/>
            </a:pPr>
            <a:r>
              <a:rPr lang="en-US" b="1" dirty="0" smtClean="0"/>
              <a:t>Internal summary</a:t>
            </a:r>
            <a:r>
              <a:rPr lang="en-US" dirty="0" smtClean="0"/>
              <a:t>—</a:t>
            </a:r>
          </a:p>
          <a:p>
            <a:pPr marL="0" indent="0">
              <a:buNone/>
            </a:pPr>
            <a:r>
              <a:rPr lang="en-US" dirty="0" smtClean="0"/>
              <a:t>now </a:t>
            </a:r>
            <a:r>
              <a:rPr lang="en-US" dirty="0"/>
              <a:t>is a good time to remind the listeners what you've covered and preview what comes next.  Example--"I've explained how water and air are being polluted.  But perhaps the most threatening is the amount of solid waste accumulating in landfills."</a:t>
            </a:r>
          </a:p>
          <a:p>
            <a:pPr marL="0" indent="0">
              <a:buNone/>
            </a:pPr>
            <a:r>
              <a:rPr lang="en-US" dirty="0"/>
              <a:t>	  </a:t>
            </a:r>
            <a:endParaRPr lang="en-US" dirty="0" smtClean="0"/>
          </a:p>
          <a:p>
            <a:pPr marL="0" indent="0">
              <a:buNone/>
            </a:pPr>
            <a:r>
              <a:rPr lang="en-US" b="1" dirty="0" smtClean="0"/>
              <a:t>MAIN </a:t>
            </a:r>
            <a:r>
              <a:rPr lang="en-US" b="1" dirty="0"/>
              <a:t>POINT #3</a:t>
            </a:r>
            <a:r>
              <a:rPr lang="en-US" dirty="0"/>
              <a:t>-</a:t>
            </a:r>
            <a:r>
              <a:rPr lang="en-US" dirty="0" smtClean="0"/>
              <a:t>-- </a:t>
            </a:r>
            <a:r>
              <a:rPr lang="en-US" b="1" dirty="0" smtClean="0">
                <a:solidFill>
                  <a:schemeClr val="tx2"/>
                </a:solidFill>
              </a:rPr>
              <a:t>(</a:t>
            </a:r>
            <a:r>
              <a:rPr lang="en-US" b="1" dirty="0">
                <a:solidFill>
                  <a:schemeClr val="tx2"/>
                </a:solidFill>
              </a:rPr>
              <a:t>BOOM)</a:t>
            </a:r>
          </a:p>
          <a:p>
            <a:pPr marL="0" indent="0">
              <a:buNone/>
            </a:pPr>
            <a:r>
              <a:rPr lang="en-US" dirty="0"/>
              <a:t>	Supporting information, explanation, examples, etc.</a:t>
            </a:r>
          </a:p>
          <a:p>
            <a:endParaRPr lang="en-US" dirty="0"/>
          </a:p>
        </p:txBody>
      </p:sp>
    </p:spTree>
    <p:extLst>
      <p:ext uri="{BB962C8B-B14F-4D97-AF65-F5344CB8AC3E}">
        <p14:creationId xmlns:p14="http://schemas.microsoft.com/office/powerpoint/2010/main" val="30498132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fade">
                                      <p:cBhvr>
                                        <p:cTn id="19" dur="1000"/>
                                        <p:tgtEl>
                                          <p:spTgt spid="3">
                                            <p:txEl>
                                              <p:pRg st="3" end="3"/>
                                            </p:txEl>
                                          </p:spTgt>
                                        </p:tgtEl>
                                      </p:cBhvr>
                                    </p:animEffect>
                                    <p:anim calcmode="lin" valueType="num">
                                      <p:cBhvr>
                                        <p:cTn id="20"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3" end="3"/>
                                            </p:txEl>
                                          </p:spTgt>
                                        </p:tgtEl>
                                        <p:attrNameLst>
                                          <p:attrName>ppt_y</p:attrName>
                                        </p:attrNameLst>
                                      </p:cBhvr>
                                      <p:tavLst>
                                        <p:tav tm="0">
                                          <p:val>
                                            <p:strVal val="#ppt_y+.1"/>
                                          </p:val>
                                        </p:tav>
                                        <p:tav tm="100000">
                                          <p:val>
                                            <p:strVal val="#ppt_y"/>
                                          </p:val>
                                        </p:tav>
                                      </p:tavLst>
                                    </p:anim>
                                  </p:childTnLst>
                                </p:cTn>
                              </p:par>
                              <p:par>
                                <p:cTn id="22" presetID="42" presetClass="entr" presetSubtype="0" fill="hold" nodeType="withEffect">
                                  <p:stCondLst>
                                    <p:cond delay="0"/>
                                  </p:stCondLst>
                                  <p:childTnLst>
                                    <p:set>
                                      <p:cBhvr>
                                        <p:cTn id="23" dur="1" fill="hold">
                                          <p:stCondLst>
                                            <p:cond delay="0"/>
                                          </p:stCondLst>
                                        </p:cTn>
                                        <p:tgtEl>
                                          <p:spTgt spid="3">
                                            <p:txEl>
                                              <p:pRg st="4" end="4"/>
                                            </p:txEl>
                                          </p:spTgt>
                                        </p:tgtEl>
                                        <p:attrNameLst>
                                          <p:attrName>style.visibility</p:attrName>
                                        </p:attrNameLst>
                                      </p:cBhvr>
                                      <p:to>
                                        <p:strVal val="visible"/>
                                      </p:to>
                                    </p:set>
                                    <p:animEffect transition="in" filter="fade">
                                      <p:cBhvr>
                                        <p:cTn id="24" dur="1000"/>
                                        <p:tgtEl>
                                          <p:spTgt spid="3">
                                            <p:txEl>
                                              <p:pRg st="4" end="4"/>
                                            </p:txEl>
                                          </p:spTgt>
                                        </p:tgtEl>
                                      </p:cBhvr>
                                    </p:animEffect>
                                    <p:anim calcmode="lin" valueType="num">
                                      <p:cBhvr>
                                        <p:cTn id="25"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6"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42"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Effect transition="in" filter="fade">
                                      <p:cBhvr>
                                        <p:cTn id="31" dur="1000"/>
                                        <p:tgtEl>
                                          <p:spTgt spid="3">
                                            <p:txEl>
                                              <p:pRg st="6" end="6"/>
                                            </p:txEl>
                                          </p:spTgt>
                                        </p:tgtEl>
                                      </p:cBhvr>
                                    </p:animEffect>
                                    <p:anim calcmode="lin" valueType="num">
                                      <p:cBhvr>
                                        <p:cTn id="32"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33" dur="1000" fill="hold"/>
                                        <p:tgtEl>
                                          <p:spTgt spid="3">
                                            <p:txEl>
                                              <p:pRg st="6" end="6"/>
                                            </p:txEl>
                                          </p:spTgt>
                                        </p:tgtEl>
                                        <p:attrNameLst>
                                          <p:attrName>ppt_y</p:attrName>
                                        </p:attrNameLst>
                                      </p:cBhvr>
                                      <p:tavLst>
                                        <p:tav tm="0">
                                          <p:val>
                                            <p:strVal val="#ppt_y+.1"/>
                                          </p:val>
                                        </p:tav>
                                        <p:tav tm="100000">
                                          <p:val>
                                            <p:strVal val="#ppt_y"/>
                                          </p:val>
                                        </p:tav>
                                      </p:tavLst>
                                    </p:anim>
                                  </p:childTnLst>
                                </p:cTn>
                              </p:par>
                              <p:par>
                                <p:cTn id="34" presetID="42" presetClass="entr" presetSubtype="0" fill="hold" nodeType="withEffect">
                                  <p:stCondLst>
                                    <p:cond delay="0"/>
                                  </p:stCondLst>
                                  <p:childTnLst>
                                    <p:set>
                                      <p:cBhvr>
                                        <p:cTn id="35" dur="1" fill="hold">
                                          <p:stCondLst>
                                            <p:cond delay="0"/>
                                          </p:stCondLst>
                                        </p:cTn>
                                        <p:tgtEl>
                                          <p:spTgt spid="3">
                                            <p:txEl>
                                              <p:pRg st="7" end="7"/>
                                            </p:txEl>
                                          </p:spTgt>
                                        </p:tgtEl>
                                        <p:attrNameLst>
                                          <p:attrName>style.visibility</p:attrName>
                                        </p:attrNameLst>
                                      </p:cBhvr>
                                      <p:to>
                                        <p:strVal val="visible"/>
                                      </p:to>
                                    </p:set>
                                    <p:animEffect transition="in" filter="fade">
                                      <p:cBhvr>
                                        <p:cTn id="36" dur="1000"/>
                                        <p:tgtEl>
                                          <p:spTgt spid="3">
                                            <p:txEl>
                                              <p:pRg st="7" end="7"/>
                                            </p:txEl>
                                          </p:spTgt>
                                        </p:tgtEl>
                                      </p:cBhvr>
                                    </p:animEffect>
                                    <p:anim calcmode="lin" valueType="num">
                                      <p:cBhvr>
                                        <p:cTn id="37"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38"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42" presetClass="entr" presetSubtype="0" fill="hold"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animEffect transition="in" filter="fade">
                                      <p:cBhvr>
                                        <p:cTn id="43" dur="1000"/>
                                        <p:tgtEl>
                                          <p:spTgt spid="3">
                                            <p:txEl>
                                              <p:pRg st="9" end="9"/>
                                            </p:txEl>
                                          </p:spTgt>
                                        </p:tgtEl>
                                      </p:cBhvr>
                                    </p:animEffect>
                                    <p:anim calcmode="lin" valueType="num">
                                      <p:cBhvr>
                                        <p:cTn id="44" dur="1000" fill="hold"/>
                                        <p:tgtEl>
                                          <p:spTgt spid="3">
                                            <p:txEl>
                                              <p:pRg st="9" end="9"/>
                                            </p:txEl>
                                          </p:spTgt>
                                        </p:tgtEl>
                                        <p:attrNameLst>
                                          <p:attrName>ppt_x</p:attrName>
                                        </p:attrNameLst>
                                      </p:cBhvr>
                                      <p:tavLst>
                                        <p:tav tm="0">
                                          <p:val>
                                            <p:strVal val="#ppt_x"/>
                                          </p:val>
                                        </p:tav>
                                        <p:tav tm="100000">
                                          <p:val>
                                            <p:strVal val="#ppt_x"/>
                                          </p:val>
                                        </p:tav>
                                      </p:tavLst>
                                    </p:anim>
                                    <p:anim calcmode="lin" valueType="num">
                                      <p:cBhvr>
                                        <p:cTn id="45" dur="1000" fill="hold"/>
                                        <p:tgtEl>
                                          <p:spTgt spid="3">
                                            <p:txEl>
                                              <p:pRg st="9" end="9"/>
                                            </p:txEl>
                                          </p:spTgt>
                                        </p:tgtEl>
                                        <p:attrNameLst>
                                          <p:attrName>ppt_y</p:attrName>
                                        </p:attrNameLst>
                                      </p:cBhvr>
                                      <p:tavLst>
                                        <p:tav tm="0">
                                          <p:val>
                                            <p:strVal val="#ppt_y+.1"/>
                                          </p:val>
                                        </p:tav>
                                        <p:tav tm="100000">
                                          <p:val>
                                            <p:strVal val="#ppt_y"/>
                                          </p:val>
                                        </p:tav>
                                      </p:tavLst>
                                    </p:anim>
                                  </p:childTnLst>
                                </p:cTn>
                              </p:par>
                              <p:par>
                                <p:cTn id="46" presetID="42" presetClass="entr" presetSubtype="0" fill="hold" nodeType="withEffect">
                                  <p:stCondLst>
                                    <p:cond delay="0"/>
                                  </p:stCondLst>
                                  <p:childTnLst>
                                    <p:set>
                                      <p:cBhvr>
                                        <p:cTn id="47" dur="1" fill="hold">
                                          <p:stCondLst>
                                            <p:cond delay="0"/>
                                          </p:stCondLst>
                                        </p:cTn>
                                        <p:tgtEl>
                                          <p:spTgt spid="3">
                                            <p:txEl>
                                              <p:pRg st="10" end="10"/>
                                            </p:txEl>
                                          </p:spTgt>
                                        </p:tgtEl>
                                        <p:attrNameLst>
                                          <p:attrName>style.visibility</p:attrName>
                                        </p:attrNameLst>
                                      </p:cBhvr>
                                      <p:to>
                                        <p:strVal val="visible"/>
                                      </p:to>
                                    </p:set>
                                    <p:animEffect transition="in" filter="fade">
                                      <p:cBhvr>
                                        <p:cTn id="48" dur="1000"/>
                                        <p:tgtEl>
                                          <p:spTgt spid="3">
                                            <p:txEl>
                                              <p:pRg st="10" end="10"/>
                                            </p:txEl>
                                          </p:spTgt>
                                        </p:tgtEl>
                                      </p:cBhvr>
                                    </p:animEffect>
                                    <p:anim calcmode="lin" valueType="num">
                                      <p:cBhvr>
                                        <p:cTn id="49" dur="1000" fill="hold"/>
                                        <p:tgtEl>
                                          <p:spTgt spid="3">
                                            <p:txEl>
                                              <p:pRg st="10" end="10"/>
                                            </p:txEl>
                                          </p:spTgt>
                                        </p:tgtEl>
                                        <p:attrNameLst>
                                          <p:attrName>ppt_x</p:attrName>
                                        </p:attrNameLst>
                                      </p:cBhvr>
                                      <p:tavLst>
                                        <p:tav tm="0">
                                          <p:val>
                                            <p:strVal val="#ppt_x"/>
                                          </p:val>
                                        </p:tav>
                                        <p:tav tm="100000">
                                          <p:val>
                                            <p:strVal val="#ppt_x"/>
                                          </p:val>
                                        </p:tav>
                                      </p:tavLst>
                                    </p:anim>
                                    <p:anim calcmode="lin" valueType="num">
                                      <p:cBhvr>
                                        <p:cTn id="50" dur="1000" fill="hold"/>
                                        <p:tgtEl>
                                          <p:spTgt spid="3">
                                            <p:txEl>
                                              <p:pRg st="10" end="1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1143000"/>
          </a:xfrm>
        </p:spPr>
        <p:txBody>
          <a:bodyPr/>
          <a:lstStyle/>
          <a:p>
            <a:r>
              <a:rPr lang="en-US" dirty="0" smtClean="0"/>
              <a:t>III. CONCLUSION</a:t>
            </a:r>
            <a:endParaRPr lang="en-US" dirty="0"/>
          </a:p>
        </p:txBody>
      </p:sp>
      <p:sp>
        <p:nvSpPr>
          <p:cNvPr id="3" name="Content Placeholder 2"/>
          <p:cNvSpPr>
            <a:spLocks noGrp="1"/>
          </p:cNvSpPr>
          <p:nvPr>
            <p:ph idx="1"/>
          </p:nvPr>
        </p:nvSpPr>
        <p:spPr/>
        <p:txBody>
          <a:bodyPr>
            <a:normAutofit lnSpcReduction="10000"/>
          </a:bodyPr>
          <a:lstStyle/>
          <a:p>
            <a:pPr marL="0" indent="0">
              <a:buNone/>
            </a:pPr>
            <a:r>
              <a:rPr lang="en-US" dirty="0" smtClean="0"/>
              <a:t>1. </a:t>
            </a:r>
            <a:r>
              <a:rPr lang="en-US" b="1" dirty="0" smtClean="0"/>
              <a:t>REVIEW</a:t>
            </a:r>
            <a:endParaRPr lang="en-US" dirty="0"/>
          </a:p>
          <a:p>
            <a:pPr marL="0" indent="0">
              <a:buNone/>
            </a:pPr>
            <a:r>
              <a:rPr lang="en-US" dirty="0" smtClean="0"/>
              <a:t>recap </a:t>
            </a:r>
            <a:r>
              <a:rPr lang="en-US" dirty="0"/>
              <a:t>what you've told us in your speech. </a:t>
            </a:r>
            <a:endParaRPr lang="en-US" dirty="0" smtClean="0"/>
          </a:p>
          <a:p>
            <a:pPr marL="0" indent="0">
              <a:buNone/>
            </a:pPr>
            <a:r>
              <a:rPr lang="en-US" dirty="0" smtClean="0"/>
              <a:t>“</a:t>
            </a:r>
            <a:r>
              <a:rPr lang="en-US" dirty="0"/>
              <a:t>Once again, the three main areas where our environment is suffering is water, air, and land</a:t>
            </a:r>
            <a:r>
              <a:rPr lang="en-US" dirty="0" smtClean="0"/>
              <a:t>.“</a:t>
            </a:r>
          </a:p>
          <a:p>
            <a:pPr marL="0" indent="0">
              <a:buNone/>
            </a:pPr>
            <a:endParaRPr lang="en-US" sz="1000" dirty="0"/>
          </a:p>
          <a:p>
            <a:pPr marL="0" indent="0">
              <a:buNone/>
            </a:pPr>
            <a:r>
              <a:rPr lang="en-US" dirty="0" smtClean="0"/>
              <a:t>2. </a:t>
            </a:r>
            <a:r>
              <a:rPr lang="en-US" b="1" dirty="0" smtClean="0"/>
              <a:t>TAG LINE </a:t>
            </a:r>
            <a:r>
              <a:rPr lang="en-US" b="1" dirty="0"/>
              <a:t>or "FINAL </a:t>
            </a:r>
            <a:r>
              <a:rPr lang="en-US" b="1" dirty="0" smtClean="0"/>
              <a:t>PUNCH“</a:t>
            </a:r>
            <a:endParaRPr lang="en-US" dirty="0"/>
          </a:p>
          <a:p>
            <a:pPr marL="0" indent="0">
              <a:buNone/>
            </a:pPr>
            <a:r>
              <a:rPr lang="en-US" dirty="0" smtClean="0"/>
              <a:t>Like </a:t>
            </a:r>
            <a:r>
              <a:rPr lang="en-US" dirty="0"/>
              <a:t>the Attention Step, this should be something "ear catching"...a story, a quote, a final thought you'd like to leave us with.</a:t>
            </a:r>
          </a:p>
          <a:p>
            <a:pPr marL="0" indent="0">
              <a:buNone/>
            </a:pPr>
            <a:endParaRPr lang="en-US" sz="1000" dirty="0" smtClean="0"/>
          </a:p>
          <a:p>
            <a:pPr marL="0" indent="0">
              <a:buNone/>
            </a:pPr>
            <a:r>
              <a:rPr lang="en-US" dirty="0" smtClean="0"/>
              <a:t>3. </a:t>
            </a:r>
            <a:r>
              <a:rPr lang="en-US" b="1" dirty="0" smtClean="0"/>
              <a:t>SAY THANK YOU</a:t>
            </a:r>
            <a:endParaRPr lang="en-US" b="1" dirty="0"/>
          </a:p>
        </p:txBody>
      </p:sp>
    </p:spTree>
    <p:extLst>
      <p:ext uri="{BB962C8B-B14F-4D97-AF65-F5344CB8AC3E}">
        <p14:creationId xmlns:p14="http://schemas.microsoft.com/office/powerpoint/2010/main" val="18086546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0" end="0"/>
                                            </p:txEl>
                                          </p:spTgt>
                                        </p:tgtEl>
                                      </p:cBhvr>
                                    </p:animEffect>
                                  </p:childTnLst>
                                </p:cTn>
                              </p:par>
                              <p:par>
                                <p:cTn id="11" presetID="31" presetClass="entr" presetSubtype="0" fill="hold" nodeType="with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p:cTn id="13"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4"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15" dur="1000" fill="hold"/>
                                        <p:tgtEl>
                                          <p:spTgt spid="3">
                                            <p:txEl>
                                              <p:pRg st="1" end="1"/>
                                            </p:txEl>
                                          </p:spTgt>
                                        </p:tgtEl>
                                        <p:attrNameLst>
                                          <p:attrName>style.rotation</p:attrName>
                                        </p:attrNameLst>
                                      </p:cBhvr>
                                      <p:tavLst>
                                        <p:tav tm="0">
                                          <p:val>
                                            <p:fltVal val="90"/>
                                          </p:val>
                                        </p:tav>
                                        <p:tav tm="100000">
                                          <p:val>
                                            <p:fltVal val="0"/>
                                          </p:val>
                                        </p:tav>
                                      </p:tavLst>
                                    </p:anim>
                                    <p:animEffect transition="in" filter="fade">
                                      <p:cBhvr>
                                        <p:cTn id="16" dur="1000"/>
                                        <p:tgtEl>
                                          <p:spTgt spid="3">
                                            <p:txEl>
                                              <p:pRg st="1" end="1"/>
                                            </p:txEl>
                                          </p:spTgt>
                                        </p:tgtEl>
                                      </p:cBhvr>
                                    </p:animEffect>
                                  </p:childTnLst>
                                </p:cTn>
                              </p:par>
                              <p:par>
                                <p:cTn id="17" presetID="31" presetClass="entr" presetSubtype="0" fill="hold" nodeType="with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p:cTn id="19"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0"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21" dur="1000" fill="hold"/>
                                        <p:tgtEl>
                                          <p:spTgt spid="3">
                                            <p:txEl>
                                              <p:pRg st="2" end="2"/>
                                            </p:txEl>
                                          </p:spTgt>
                                        </p:tgtEl>
                                        <p:attrNameLst>
                                          <p:attrName>style.rotation</p:attrName>
                                        </p:attrNameLst>
                                      </p:cBhvr>
                                      <p:tavLst>
                                        <p:tav tm="0">
                                          <p:val>
                                            <p:fltVal val="90"/>
                                          </p:val>
                                        </p:tav>
                                        <p:tav tm="100000">
                                          <p:val>
                                            <p:fltVal val="0"/>
                                          </p:val>
                                        </p:tav>
                                      </p:tavLst>
                                    </p:anim>
                                    <p:animEffect transition="in" filter="fade">
                                      <p:cBhvr>
                                        <p:cTn id="22" dur="10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1" presetClass="entr" presetSubtype="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 calcmode="lin" valueType="num">
                                      <p:cBhvr>
                                        <p:cTn id="27" dur="1000" fill="hold"/>
                                        <p:tgtEl>
                                          <p:spTgt spid="3">
                                            <p:txEl>
                                              <p:pRg st="4" end="4"/>
                                            </p:txEl>
                                          </p:spTgt>
                                        </p:tgtEl>
                                        <p:attrNameLst>
                                          <p:attrName>ppt_w</p:attrName>
                                        </p:attrNameLst>
                                      </p:cBhvr>
                                      <p:tavLst>
                                        <p:tav tm="0">
                                          <p:val>
                                            <p:fltVal val="0"/>
                                          </p:val>
                                        </p:tav>
                                        <p:tav tm="100000">
                                          <p:val>
                                            <p:strVal val="#ppt_w"/>
                                          </p:val>
                                        </p:tav>
                                      </p:tavLst>
                                    </p:anim>
                                    <p:anim calcmode="lin" valueType="num">
                                      <p:cBhvr>
                                        <p:cTn id="28" dur="1000" fill="hold"/>
                                        <p:tgtEl>
                                          <p:spTgt spid="3">
                                            <p:txEl>
                                              <p:pRg st="4" end="4"/>
                                            </p:txEl>
                                          </p:spTgt>
                                        </p:tgtEl>
                                        <p:attrNameLst>
                                          <p:attrName>ppt_h</p:attrName>
                                        </p:attrNameLst>
                                      </p:cBhvr>
                                      <p:tavLst>
                                        <p:tav tm="0">
                                          <p:val>
                                            <p:fltVal val="0"/>
                                          </p:val>
                                        </p:tav>
                                        <p:tav tm="100000">
                                          <p:val>
                                            <p:strVal val="#ppt_h"/>
                                          </p:val>
                                        </p:tav>
                                      </p:tavLst>
                                    </p:anim>
                                    <p:anim calcmode="lin" valueType="num">
                                      <p:cBhvr>
                                        <p:cTn id="29" dur="1000" fill="hold"/>
                                        <p:tgtEl>
                                          <p:spTgt spid="3">
                                            <p:txEl>
                                              <p:pRg st="4" end="4"/>
                                            </p:txEl>
                                          </p:spTgt>
                                        </p:tgtEl>
                                        <p:attrNameLst>
                                          <p:attrName>style.rotation</p:attrName>
                                        </p:attrNameLst>
                                      </p:cBhvr>
                                      <p:tavLst>
                                        <p:tav tm="0">
                                          <p:val>
                                            <p:fltVal val="90"/>
                                          </p:val>
                                        </p:tav>
                                        <p:tav tm="100000">
                                          <p:val>
                                            <p:fltVal val="0"/>
                                          </p:val>
                                        </p:tav>
                                      </p:tavLst>
                                    </p:anim>
                                    <p:animEffect transition="in" filter="fade">
                                      <p:cBhvr>
                                        <p:cTn id="30" dur="1000"/>
                                        <p:tgtEl>
                                          <p:spTgt spid="3">
                                            <p:txEl>
                                              <p:pRg st="4" end="4"/>
                                            </p:txEl>
                                          </p:spTgt>
                                        </p:tgtEl>
                                      </p:cBhvr>
                                    </p:animEffect>
                                  </p:childTnLst>
                                </p:cTn>
                              </p:par>
                              <p:par>
                                <p:cTn id="31" presetID="31" presetClass="entr" presetSubtype="0" fill="hold" nodeType="withEffect">
                                  <p:stCondLst>
                                    <p:cond delay="0"/>
                                  </p:stCondLst>
                                  <p:childTnLst>
                                    <p:set>
                                      <p:cBhvr>
                                        <p:cTn id="32" dur="1" fill="hold">
                                          <p:stCondLst>
                                            <p:cond delay="0"/>
                                          </p:stCondLst>
                                        </p:cTn>
                                        <p:tgtEl>
                                          <p:spTgt spid="3">
                                            <p:txEl>
                                              <p:pRg st="5" end="5"/>
                                            </p:txEl>
                                          </p:spTgt>
                                        </p:tgtEl>
                                        <p:attrNameLst>
                                          <p:attrName>style.visibility</p:attrName>
                                        </p:attrNameLst>
                                      </p:cBhvr>
                                      <p:to>
                                        <p:strVal val="visible"/>
                                      </p:to>
                                    </p:set>
                                    <p:anim calcmode="lin" valueType="num">
                                      <p:cBhvr>
                                        <p:cTn id="33" dur="1000" fill="hold"/>
                                        <p:tgtEl>
                                          <p:spTgt spid="3">
                                            <p:txEl>
                                              <p:pRg st="5" end="5"/>
                                            </p:txEl>
                                          </p:spTgt>
                                        </p:tgtEl>
                                        <p:attrNameLst>
                                          <p:attrName>ppt_w</p:attrName>
                                        </p:attrNameLst>
                                      </p:cBhvr>
                                      <p:tavLst>
                                        <p:tav tm="0">
                                          <p:val>
                                            <p:fltVal val="0"/>
                                          </p:val>
                                        </p:tav>
                                        <p:tav tm="100000">
                                          <p:val>
                                            <p:strVal val="#ppt_w"/>
                                          </p:val>
                                        </p:tav>
                                      </p:tavLst>
                                    </p:anim>
                                    <p:anim calcmode="lin" valueType="num">
                                      <p:cBhvr>
                                        <p:cTn id="34" dur="1000" fill="hold"/>
                                        <p:tgtEl>
                                          <p:spTgt spid="3">
                                            <p:txEl>
                                              <p:pRg st="5" end="5"/>
                                            </p:txEl>
                                          </p:spTgt>
                                        </p:tgtEl>
                                        <p:attrNameLst>
                                          <p:attrName>ppt_h</p:attrName>
                                        </p:attrNameLst>
                                      </p:cBhvr>
                                      <p:tavLst>
                                        <p:tav tm="0">
                                          <p:val>
                                            <p:fltVal val="0"/>
                                          </p:val>
                                        </p:tav>
                                        <p:tav tm="100000">
                                          <p:val>
                                            <p:strVal val="#ppt_h"/>
                                          </p:val>
                                        </p:tav>
                                      </p:tavLst>
                                    </p:anim>
                                    <p:anim calcmode="lin" valueType="num">
                                      <p:cBhvr>
                                        <p:cTn id="35" dur="1000" fill="hold"/>
                                        <p:tgtEl>
                                          <p:spTgt spid="3">
                                            <p:txEl>
                                              <p:pRg st="5" end="5"/>
                                            </p:txEl>
                                          </p:spTgt>
                                        </p:tgtEl>
                                        <p:attrNameLst>
                                          <p:attrName>style.rotation</p:attrName>
                                        </p:attrNameLst>
                                      </p:cBhvr>
                                      <p:tavLst>
                                        <p:tav tm="0">
                                          <p:val>
                                            <p:fltVal val="90"/>
                                          </p:val>
                                        </p:tav>
                                        <p:tav tm="100000">
                                          <p:val>
                                            <p:fltVal val="0"/>
                                          </p:val>
                                        </p:tav>
                                      </p:tavLst>
                                    </p:anim>
                                    <p:animEffect transition="in" filter="fade">
                                      <p:cBhvr>
                                        <p:cTn id="36" dur="1000"/>
                                        <p:tgtEl>
                                          <p:spTgt spid="3">
                                            <p:txEl>
                                              <p:pRg st="5" end="5"/>
                                            </p:txEl>
                                          </p:spTgt>
                                        </p:tgtEl>
                                      </p:cBhvr>
                                    </p:animEffect>
                                  </p:childTnLst>
                                </p:cTn>
                              </p:par>
                            </p:childTnLst>
                          </p:cTn>
                        </p:par>
                      </p:childTnLst>
                    </p:cTn>
                  </p:par>
                  <p:par>
                    <p:cTn id="37" fill="hold">
                      <p:stCondLst>
                        <p:cond delay="indefinite"/>
                      </p:stCondLst>
                      <p:childTnLst>
                        <p:par>
                          <p:cTn id="38" fill="hold">
                            <p:stCondLst>
                              <p:cond delay="0"/>
                            </p:stCondLst>
                            <p:childTnLst>
                              <p:par>
                                <p:cTn id="39" presetID="31" presetClass="entr" presetSubtype="0" fill="hold" nodeType="clickEffect">
                                  <p:stCondLst>
                                    <p:cond delay="0"/>
                                  </p:stCondLst>
                                  <p:childTnLst>
                                    <p:set>
                                      <p:cBhvr>
                                        <p:cTn id="40" dur="1" fill="hold">
                                          <p:stCondLst>
                                            <p:cond delay="0"/>
                                          </p:stCondLst>
                                        </p:cTn>
                                        <p:tgtEl>
                                          <p:spTgt spid="3">
                                            <p:txEl>
                                              <p:pRg st="7" end="7"/>
                                            </p:txEl>
                                          </p:spTgt>
                                        </p:tgtEl>
                                        <p:attrNameLst>
                                          <p:attrName>style.visibility</p:attrName>
                                        </p:attrNameLst>
                                      </p:cBhvr>
                                      <p:to>
                                        <p:strVal val="visible"/>
                                      </p:to>
                                    </p:set>
                                    <p:anim calcmode="lin" valueType="num">
                                      <p:cBhvr>
                                        <p:cTn id="41" dur="1000" fill="hold"/>
                                        <p:tgtEl>
                                          <p:spTgt spid="3">
                                            <p:txEl>
                                              <p:pRg st="7" end="7"/>
                                            </p:txEl>
                                          </p:spTgt>
                                        </p:tgtEl>
                                        <p:attrNameLst>
                                          <p:attrName>ppt_w</p:attrName>
                                        </p:attrNameLst>
                                      </p:cBhvr>
                                      <p:tavLst>
                                        <p:tav tm="0">
                                          <p:val>
                                            <p:fltVal val="0"/>
                                          </p:val>
                                        </p:tav>
                                        <p:tav tm="100000">
                                          <p:val>
                                            <p:strVal val="#ppt_w"/>
                                          </p:val>
                                        </p:tav>
                                      </p:tavLst>
                                    </p:anim>
                                    <p:anim calcmode="lin" valueType="num">
                                      <p:cBhvr>
                                        <p:cTn id="42" dur="1000" fill="hold"/>
                                        <p:tgtEl>
                                          <p:spTgt spid="3">
                                            <p:txEl>
                                              <p:pRg st="7" end="7"/>
                                            </p:txEl>
                                          </p:spTgt>
                                        </p:tgtEl>
                                        <p:attrNameLst>
                                          <p:attrName>ppt_h</p:attrName>
                                        </p:attrNameLst>
                                      </p:cBhvr>
                                      <p:tavLst>
                                        <p:tav tm="0">
                                          <p:val>
                                            <p:fltVal val="0"/>
                                          </p:val>
                                        </p:tav>
                                        <p:tav tm="100000">
                                          <p:val>
                                            <p:strVal val="#ppt_h"/>
                                          </p:val>
                                        </p:tav>
                                      </p:tavLst>
                                    </p:anim>
                                    <p:anim calcmode="lin" valueType="num">
                                      <p:cBhvr>
                                        <p:cTn id="43" dur="1000" fill="hold"/>
                                        <p:tgtEl>
                                          <p:spTgt spid="3">
                                            <p:txEl>
                                              <p:pRg st="7" end="7"/>
                                            </p:txEl>
                                          </p:spTgt>
                                        </p:tgtEl>
                                        <p:attrNameLst>
                                          <p:attrName>style.rotation</p:attrName>
                                        </p:attrNameLst>
                                      </p:cBhvr>
                                      <p:tavLst>
                                        <p:tav tm="0">
                                          <p:val>
                                            <p:fltVal val="90"/>
                                          </p:val>
                                        </p:tav>
                                        <p:tav tm="100000">
                                          <p:val>
                                            <p:fltVal val="0"/>
                                          </p:val>
                                        </p:tav>
                                      </p:tavLst>
                                    </p:anim>
                                    <p:animEffect transition="in" filter="fade">
                                      <p:cBhvr>
                                        <p:cTn id="44" dur="10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143000"/>
          </a:xfrm>
        </p:spPr>
        <p:txBody>
          <a:bodyPr/>
          <a:lstStyle/>
          <a:p>
            <a:r>
              <a:rPr lang="en-US" dirty="0" smtClean="0"/>
              <a:t>NOTECARDS</a:t>
            </a:r>
            <a:endParaRPr lang="en-US" dirty="0"/>
          </a:p>
        </p:txBody>
      </p:sp>
      <p:sp>
        <p:nvSpPr>
          <p:cNvPr id="3" name="Content Placeholder 2"/>
          <p:cNvSpPr>
            <a:spLocks noGrp="1"/>
          </p:cNvSpPr>
          <p:nvPr>
            <p:ph idx="1"/>
          </p:nvPr>
        </p:nvSpPr>
        <p:spPr>
          <a:xfrm>
            <a:off x="304800" y="1676400"/>
            <a:ext cx="8458200" cy="4724400"/>
          </a:xfrm>
        </p:spPr>
        <p:txBody>
          <a:bodyPr>
            <a:normAutofit/>
          </a:bodyPr>
          <a:lstStyle/>
          <a:p>
            <a:pPr marL="0" indent="0">
              <a:buNone/>
            </a:pPr>
            <a:r>
              <a:rPr lang="en-US" b="1" dirty="0"/>
              <a:t>WHY USE NOTE CARDS</a:t>
            </a:r>
            <a:r>
              <a:rPr lang="en-US" b="1" dirty="0" smtClean="0"/>
              <a:t>?</a:t>
            </a:r>
          </a:p>
          <a:p>
            <a:pPr marL="0" indent="0">
              <a:buNone/>
            </a:pPr>
            <a:endParaRPr lang="en-US" sz="900" dirty="0"/>
          </a:p>
          <a:p>
            <a:r>
              <a:rPr lang="en-US" dirty="0" smtClean="0"/>
              <a:t>S</a:t>
            </a:r>
            <a:r>
              <a:rPr lang="en-US" smtClean="0"/>
              <a:t>maller </a:t>
            </a:r>
            <a:r>
              <a:rPr lang="en-US" dirty="0"/>
              <a:t>and quieter than paper </a:t>
            </a:r>
            <a:r>
              <a:rPr lang="en-US" dirty="0" smtClean="0"/>
              <a:t>= less </a:t>
            </a:r>
            <a:r>
              <a:rPr lang="en-US" dirty="0"/>
              <a:t>distracting</a:t>
            </a:r>
          </a:p>
          <a:p>
            <a:endParaRPr lang="en-US" sz="1050" dirty="0"/>
          </a:p>
          <a:p>
            <a:r>
              <a:rPr lang="en-US" dirty="0" smtClean="0"/>
              <a:t>When </a:t>
            </a:r>
            <a:r>
              <a:rPr lang="en-US" dirty="0"/>
              <a:t>prepared properly, they give you just enough info to remind you what </a:t>
            </a:r>
            <a:r>
              <a:rPr lang="en-US" dirty="0" smtClean="0"/>
              <a:t>you want </a:t>
            </a:r>
            <a:r>
              <a:rPr lang="en-US" dirty="0"/>
              <a:t>to say, but not so much as to tempt you to read your whole speech.</a:t>
            </a:r>
          </a:p>
          <a:p>
            <a:endParaRPr lang="en-US" sz="1000" dirty="0"/>
          </a:p>
          <a:p>
            <a:r>
              <a:rPr lang="en-US" dirty="0" smtClean="0"/>
              <a:t>You will </a:t>
            </a:r>
            <a:r>
              <a:rPr lang="en-US" dirty="0"/>
              <a:t>have better eye contact.</a:t>
            </a:r>
          </a:p>
          <a:p>
            <a:endParaRPr lang="en-US" sz="1000" dirty="0"/>
          </a:p>
          <a:p>
            <a:r>
              <a:rPr lang="en-US" dirty="0" smtClean="0"/>
              <a:t>You </a:t>
            </a:r>
            <a:r>
              <a:rPr lang="en-US" dirty="0"/>
              <a:t>will sound more conversational.</a:t>
            </a:r>
          </a:p>
        </p:txBody>
      </p:sp>
    </p:spTree>
    <p:extLst>
      <p:ext uri="{BB962C8B-B14F-4D97-AF65-F5344CB8AC3E}">
        <p14:creationId xmlns:p14="http://schemas.microsoft.com/office/powerpoint/2010/main" val="38066431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additive="base">
                                        <p:cTn id="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anim calcmode="lin" valueType="num">
                                      <p:cBhvr additive="base">
                                        <p:cTn id="13"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anim calcmode="lin" valueType="num">
                                      <p:cBhvr additive="base">
                                        <p:cTn id="19"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8" end="8"/>
                                            </p:txEl>
                                          </p:spTgt>
                                        </p:tgtEl>
                                        <p:attrNameLst>
                                          <p:attrName>style.visibility</p:attrName>
                                        </p:attrNameLst>
                                      </p:cBhvr>
                                      <p:to>
                                        <p:strVal val="visible"/>
                                      </p:to>
                                    </p:set>
                                    <p:anim calcmode="lin" valueType="num">
                                      <p:cBhvr additive="base">
                                        <p:cTn id="2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lstStyle/>
          <a:p>
            <a:r>
              <a:rPr lang="en-US" dirty="0" smtClean="0"/>
              <a:t>NOTECARDS</a:t>
            </a:r>
            <a:endParaRPr lang="en-US" dirty="0"/>
          </a:p>
        </p:txBody>
      </p:sp>
      <p:sp>
        <p:nvSpPr>
          <p:cNvPr id="3" name="Content Placeholder 2"/>
          <p:cNvSpPr>
            <a:spLocks noGrp="1"/>
          </p:cNvSpPr>
          <p:nvPr>
            <p:ph idx="1"/>
          </p:nvPr>
        </p:nvSpPr>
        <p:spPr>
          <a:xfrm>
            <a:off x="457200" y="1676400"/>
            <a:ext cx="8382000" cy="4800600"/>
          </a:xfrm>
        </p:spPr>
        <p:txBody>
          <a:bodyPr>
            <a:noAutofit/>
          </a:bodyPr>
          <a:lstStyle/>
          <a:p>
            <a:pPr marL="0" indent="0">
              <a:buNone/>
            </a:pPr>
            <a:r>
              <a:rPr lang="en-US" sz="2400" b="1" dirty="0"/>
              <a:t>HOW DO I PREPARE THEM?</a:t>
            </a:r>
            <a:endParaRPr lang="en-US" sz="2400" dirty="0"/>
          </a:p>
          <a:p>
            <a:pPr>
              <a:lnSpc>
                <a:spcPct val="150000"/>
              </a:lnSpc>
            </a:pPr>
            <a:r>
              <a:rPr lang="en-US" sz="2400" dirty="0" smtClean="0"/>
              <a:t>KEY words </a:t>
            </a:r>
            <a:r>
              <a:rPr lang="en-US" sz="2400" dirty="0"/>
              <a:t>and </a:t>
            </a:r>
            <a:r>
              <a:rPr lang="en-US" sz="2400" dirty="0" smtClean="0"/>
              <a:t>phrases. </a:t>
            </a:r>
            <a:r>
              <a:rPr lang="en-US" sz="2400" b="1" dirty="0" smtClean="0"/>
              <a:t>NOT</a:t>
            </a:r>
            <a:r>
              <a:rPr lang="en-US" sz="2400" dirty="0" smtClean="0"/>
              <a:t> sentences</a:t>
            </a:r>
            <a:r>
              <a:rPr lang="en-US" sz="2400" dirty="0"/>
              <a:t>. </a:t>
            </a:r>
            <a:endParaRPr lang="en-US" sz="2400" dirty="0" smtClean="0"/>
          </a:p>
          <a:p>
            <a:pPr marL="0" indent="0">
              <a:lnSpc>
                <a:spcPct val="150000"/>
              </a:lnSpc>
              <a:buNone/>
            </a:pPr>
            <a:r>
              <a:rPr lang="en-US" sz="2400" dirty="0"/>
              <a:t> </a:t>
            </a:r>
            <a:r>
              <a:rPr lang="en-US" sz="2400" dirty="0" smtClean="0"/>
              <a:t>  (</a:t>
            </a:r>
            <a:r>
              <a:rPr lang="en-US" sz="2400" dirty="0"/>
              <a:t>unless </a:t>
            </a:r>
            <a:r>
              <a:rPr lang="en-US" sz="2400" dirty="0" smtClean="0"/>
              <a:t>it’s a quote or statistic, then you can read it)</a:t>
            </a:r>
            <a:endParaRPr lang="en-US" sz="2400" dirty="0"/>
          </a:p>
          <a:p>
            <a:pPr>
              <a:lnSpc>
                <a:spcPct val="150000"/>
              </a:lnSpc>
            </a:pPr>
            <a:r>
              <a:rPr lang="en-US" sz="2400" dirty="0" smtClean="0"/>
              <a:t>Write </a:t>
            </a:r>
            <a:r>
              <a:rPr lang="en-US" sz="2400" b="1" dirty="0" smtClean="0"/>
              <a:t>BIG </a:t>
            </a:r>
            <a:r>
              <a:rPr lang="en-US" sz="2400" dirty="0"/>
              <a:t>and </a:t>
            </a:r>
            <a:r>
              <a:rPr lang="en-US" sz="2400" dirty="0" smtClean="0"/>
              <a:t>neat</a:t>
            </a:r>
            <a:endParaRPr lang="en-US" sz="2400" dirty="0"/>
          </a:p>
          <a:p>
            <a:pPr>
              <a:lnSpc>
                <a:spcPct val="150000"/>
              </a:lnSpc>
            </a:pPr>
            <a:r>
              <a:rPr lang="en-US" sz="2400" dirty="0" smtClean="0"/>
              <a:t>Double space</a:t>
            </a:r>
            <a:endParaRPr lang="en-US" sz="2400" dirty="0"/>
          </a:p>
          <a:p>
            <a:pPr>
              <a:lnSpc>
                <a:spcPct val="150000"/>
              </a:lnSpc>
            </a:pPr>
            <a:r>
              <a:rPr lang="en-US" sz="2400" dirty="0" smtClean="0"/>
              <a:t>Single sided only</a:t>
            </a:r>
            <a:endParaRPr lang="en-US" sz="2400" dirty="0"/>
          </a:p>
          <a:p>
            <a:pPr>
              <a:lnSpc>
                <a:spcPct val="150000"/>
              </a:lnSpc>
            </a:pPr>
            <a:r>
              <a:rPr lang="en-US" sz="2400" dirty="0" smtClean="0"/>
              <a:t>Number each </a:t>
            </a:r>
            <a:r>
              <a:rPr lang="en-US" sz="2400" dirty="0"/>
              <a:t>cards</a:t>
            </a:r>
          </a:p>
          <a:p>
            <a:pPr>
              <a:lnSpc>
                <a:spcPct val="150000"/>
              </a:lnSpc>
            </a:pPr>
            <a:r>
              <a:rPr lang="en-US" sz="2400" dirty="0" smtClean="0"/>
              <a:t>PEN </a:t>
            </a:r>
            <a:r>
              <a:rPr lang="en-US" sz="2400" dirty="0"/>
              <a:t>not PENCIL</a:t>
            </a:r>
            <a:r>
              <a:rPr lang="en-US" sz="2400" dirty="0" smtClean="0"/>
              <a:t>! </a:t>
            </a:r>
            <a:r>
              <a:rPr lang="en-US" sz="2400" dirty="0"/>
              <a:t>Pencil smears</a:t>
            </a:r>
            <a:r>
              <a:rPr lang="en-US" sz="2400" dirty="0" smtClean="0"/>
              <a:t>!</a:t>
            </a:r>
            <a:endParaRPr lang="en-US" sz="2400" dirty="0"/>
          </a:p>
        </p:txBody>
      </p:sp>
    </p:spTree>
    <p:extLst>
      <p:ext uri="{BB962C8B-B14F-4D97-AF65-F5344CB8AC3E}">
        <p14:creationId xmlns:p14="http://schemas.microsoft.com/office/powerpoint/2010/main" val="386087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anim calcmode="lin" valueType="num">
                                      <p:cBhvr additive="base">
                                        <p:cTn id="11"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 calcmode="lin" valueType="num">
                                      <p:cBhvr additive="base">
                                        <p:cTn id="17"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 calcmode="lin" valueType="num">
                                      <p:cBhvr additive="base">
                                        <p:cTn id="23"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nodeType="clickEffect">
                                  <p:stCondLst>
                                    <p:cond delay="0"/>
                                  </p:stCondLst>
                                  <p:childTnLst>
                                    <p:set>
                                      <p:cBhvr>
                                        <p:cTn id="28" dur="1" fill="hold">
                                          <p:stCondLst>
                                            <p:cond delay="0"/>
                                          </p:stCondLst>
                                        </p:cTn>
                                        <p:tgtEl>
                                          <p:spTgt spid="3">
                                            <p:txEl>
                                              <p:pRg st="5" end="5"/>
                                            </p:txEl>
                                          </p:spTgt>
                                        </p:tgtEl>
                                        <p:attrNameLst>
                                          <p:attrName>style.visibility</p:attrName>
                                        </p:attrNameLst>
                                      </p:cBhvr>
                                      <p:to>
                                        <p:strVal val="visible"/>
                                      </p:to>
                                    </p:set>
                                    <p:anim calcmode="lin" valueType="num">
                                      <p:cBhvr additive="base">
                                        <p:cTn id="29"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nodeType="clickEffect">
                                  <p:stCondLst>
                                    <p:cond delay="0"/>
                                  </p:stCondLst>
                                  <p:childTnLst>
                                    <p:set>
                                      <p:cBhvr>
                                        <p:cTn id="34" dur="1" fill="hold">
                                          <p:stCondLst>
                                            <p:cond delay="0"/>
                                          </p:stCondLst>
                                        </p:cTn>
                                        <p:tgtEl>
                                          <p:spTgt spid="3">
                                            <p:txEl>
                                              <p:pRg st="6" end="6"/>
                                            </p:txEl>
                                          </p:spTgt>
                                        </p:tgtEl>
                                        <p:attrNameLst>
                                          <p:attrName>style.visibility</p:attrName>
                                        </p:attrNameLst>
                                      </p:cBhvr>
                                      <p:to>
                                        <p:strVal val="visible"/>
                                      </p:to>
                                    </p:set>
                                    <p:anim calcmode="lin" valueType="num">
                                      <p:cBhvr additive="base">
                                        <p:cTn id="35"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nodeType="clickEffect">
                                  <p:stCondLst>
                                    <p:cond delay="0"/>
                                  </p:stCondLst>
                                  <p:childTnLst>
                                    <p:set>
                                      <p:cBhvr>
                                        <p:cTn id="40" dur="1" fill="hold">
                                          <p:stCondLst>
                                            <p:cond delay="0"/>
                                          </p:stCondLst>
                                        </p:cTn>
                                        <p:tgtEl>
                                          <p:spTgt spid="3">
                                            <p:txEl>
                                              <p:pRg st="7" end="7"/>
                                            </p:txEl>
                                          </p:spTgt>
                                        </p:tgtEl>
                                        <p:attrNameLst>
                                          <p:attrName>style.visibility</p:attrName>
                                        </p:attrNameLst>
                                      </p:cBhvr>
                                      <p:to>
                                        <p:strVal val="visible"/>
                                      </p:to>
                                    </p:set>
                                    <p:anim calcmode="lin" valueType="num">
                                      <p:cBhvr additive="base">
                                        <p:cTn id="41"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143000"/>
          </a:xfrm>
        </p:spPr>
        <p:txBody>
          <a:bodyPr/>
          <a:lstStyle/>
          <a:p>
            <a:r>
              <a:rPr lang="en-US" dirty="0" smtClean="0"/>
              <a:t>NOTECARDS</a:t>
            </a:r>
            <a:endParaRPr lang="en-US" dirty="0"/>
          </a:p>
        </p:txBody>
      </p:sp>
      <p:sp>
        <p:nvSpPr>
          <p:cNvPr id="3" name="Content Placeholder 2"/>
          <p:cNvSpPr>
            <a:spLocks noGrp="1"/>
          </p:cNvSpPr>
          <p:nvPr>
            <p:ph idx="1"/>
          </p:nvPr>
        </p:nvSpPr>
        <p:spPr/>
        <p:txBody>
          <a:bodyPr>
            <a:normAutofit lnSpcReduction="10000"/>
          </a:bodyPr>
          <a:lstStyle/>
          <a:p>
            <a:pPr marL="0" indent="0">
              <a:buNone/>
            </a:pPr>
            <a:r>
              <a:rPr lang="en-US" b="1" dirty="0"/>
              <a:t>WHAT DO I DO WITH THEM DURING THE SPEECH</a:t>
            </a:r>
            <a:r>
              <a:rPr lang="en-US" b="1" dirty="0" smtClean="0"/>
              <a:t>?</a:t>
            </a:r>
          </a:p>
          <a:p>
            <a:pPr marL="0" indent="0">
              <a:buNone/>
            </a:pPr>
            <a:endParaRPr lang="en-US" dirty="0"/>
          </a:p>
          <a:p>
            <a:r>
              <a:rPr lang="en-US" dirty="0" smtClean="0"/>
              <a:t>Simply </a:t>
            </a:r>
            <a:r>
              <a:rPr lang="en-US" dirty="0"/>
              <a:t>hold them - you can still gesture with the other </a:t>
            </a:r>
            <a:r>
              <a:rPr lang="en-US" dirty="0" smtClean="0"/>
              <a:t>hand</a:t>
            </a:r>
          </a:p>
          <a:p>
            <a:pPr marL="0" indent="0">
              <a:buNone/>
            </a:pPr>
            <a:endParaRPr lang="en-US" dirty="0"/>
          </a:p>
          <a:p>
            <a:r>
              <a:rPr lang="en-US" dirty="0" smtClean="0"/>
              <a:t>Hold  </a:t>
            </a:r>
            <a:r>
              <a:rPr lang="en-US" dirty="0"/>
              <a:t>them  about waist high or a little higher.  Don’t let them block your face </a:t>
            </a:r>
            <a:r>
              <a:rPr lang="en-US" dirty="0" smtClean="0"/>
              <a:t>-that’s </a:t>
            </a:r>
            <a:r>
              <a:rPr lang="en-US" dirty="0"/>
              <a:t>one reason you want to write big and clearly</a:t>
            </a:r>
          </a:p>
          <a:p>
            <a:endParaRPr lang="en-US" dirty="0"/>
          </a:p>
          <a:p>
            <a:r>
              <a:rPr lang="en-US" b="1" dirty="0" smtClean="0"/>
              <a:t>Don’t </a:t>
            </a:r>
            <a:r>
              <a:rPr lang="en-US" dirty="0"/>
              <a:t>fan, flip, or tap them!</a:t>
            </a:r>
          </a:p>
          <a:p>
            <a:endParaRPr lang="en-US" dirty="0"/>
          </a:p>
        </p:txBody>
      </p:sp>
    </p:spTree>
    <p:extLst>
      <p:ext uri="{BB962C8B-B14F-4D97-AF65-F5344CB8AC3E}">
        <p14:creationId xmlns:p14="http://schemas.microsoft.com/office/powerpoint/2010/main" val="17987401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additive="base">
                                        <p:cTn id="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anim calcmode="lin" valueType="num">
                                      <p:cBhvr additive="base">
                                        <p:cTn id="13"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anim calcmode="lin" valueType="num">
                                      <p:cBhvr additive="base">
                                        <p:cTn id="19"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1143000"/>
          </a:xfrm>
        </p:spPr>
        <p:txBody>
          <a:bodyPr/>
          <a:lstStyle/>
          <a:p>
            <a:r>
              <a:rPr lang="en-US" dirty="0" smtClean="0"/>
              <a:t>NOTECARDS</a:t>
            </a:r>
            <a:endParaRPr lang="en-US" dirty="0"/>
          </a:p>
        </p:txBody>
      </p:sp>
      <p:sp>
        <p:nvSpPr>
          <p:cNvPr id="3" name="Content Placeholder 2"/>
          <p:cNvSpPr>
            <a:spLocks noGrp="1"/>
          </p:cNvSpPr>
          <p:nvPr>
            <p:ph idx="1"/>
          </p:nvPr>
        </p:nvSpPr>
        <p:spPr/>
        <p:txBody>
          <a:bodyPr>
            <a:normAutofit lnSpcReduction="10000"/>
          </a:bodyPr>
          <a:lstStyle/>
          <a:p>
            <a:pPr marL="0" indent="0">
              <a:buNone/>
            </a:pPr>
            <a:r>
              <a:rPr lang="en-US" b="1" dirty="0"/>
              <a:t>PREPARE THEM WELL AHEAD OF TIME AND USE THEM FOR REHEARSAL!</a:t>
            </a:r>
            <a:endParaRPr lang="en-US" dirty="0"/>
          </a:p>
          <a:p>
            <a:pPr marL="0" indent="0">
              <a:buNone/>
            </a:pPr>
            <a:endParaRPr lang="en-US" dirty="0"/>
          </a:p>
          <a:p>
            <a:pPr>
              <a:lnSpc>
                <a:spcPct val="150000"/>
              </a:lnSpc>
            </a:pPr>
            <a:r>
              <a:rPr lang="en-US" dirty="0"/>
              <a:t>THE SECRET IS IF YOU PREPARE AND USE THEM WELL, NOTE CARDS WILL INCREASE </a:t>
            </a:r>
            <a:r>
              <a:rPr lang="en-US" dirty="0" smtClean="0"/>
              <a:t>YOUR______________</a:t>
            </a:r>
            <a:r>
              <a:rPr lang="en-US" b="1" dirty="0" smtClean="0"/>
              <a:t>, </a:t>
            </a:r>
            <a:r>
              <a:rPr lang="en-US" dirty="0"/>
              <a:t>IMPROVE </a:t>
            </a:r>
            <a:r>
              <a:rPr lang="en-US" dirty="0" smtClean="0"/>
              <a:t>YOUR ________</a:t>
            </a:r>
            <a:r>
              <a:rPr lang="en-US" b="1" dirty="0" smtClean="0"/>
              <a:t>, </a:t>
            </a:r>
            <a:r>
              <a:rPr lang="en-US" dirty="0" smtClean="0"/>
              <a:t> </a:t>
            </a:r>
            <a:r>
              <a:rPr lang="en-US" dirty="0"/>
              <a:t>GIVE </a:t>
            </a:r>
            <a:r>
              <a:rPr lang="en-US" dirty="0" smtClean="0"/>
              <a:t>YOU ______________, </a:t>
            </a:r>
            <a:r>
              <a:rPr lang="en-US" dirty="0"/>
              <a:t>AND MAKE </a:t>
            </a:r>
            <a:r>
              <a:rPr lang="en-US" dirty="0" smtClean="0"/>
              <a:t>YOU ________________________!</a:t>
            </a:r>
            <a:endParaRPr lang="en-US" dirty="0"/>
          </a:p>
          <a:p>
            <a:endParaRPr lang="en-US" dirty="0"/>
          </a:p>
        </p:txBody>
      </p:sp>
      <p:sp>
        <p:nvSpPr>
          <p:cNvPr id="4" name="TextBox 3"/>
          <p:cNvSpPr txBox="1"/>
          <p:nvPr/>
        </p:nvSpPr>
        <p:spPr>
          <a:xfrm>
            <a:off x="1752600" y="4317199"/>
            <a:ext cx="2286000" cy="461665"/>
          </a:xfrm>
          <a:prstGeom prst="rect">
            <a:avLst/>
          </a:prstGeom>
          <a:noFill/>
        </p:spPr>
        <p:txBody>
          <a:bodyPr wrap="square" rtlCol="0">
            <a:spAutoFit/>
          </a:bodyPr>
          <a:lstStyle/>
          <a:p>
            <a:r>
              <a:rPr lang="en-US" sz="2400" b="1" dirty="0">
                <a:solidFill>
                  <a:schemeClr val="tx2"/>
                </a:solidFill>
              </a:rPr>
              <a:t>EYE CONTACT</a:t>
            </a:r>
            <a:endParaRPr lang="en-US" sz="2400" dirty="0">
              <a:solidFill>
                <a:schemeClr val="tx2"/>
              </a:solidFill>
            </a:endParaRPr>
          </a:p>
        </p:txBody>
      </p:sp>
      <p:sp>
        <p:nvSpPr>
          <p:cNvPr id="5" name="TextBox 4"/>
          <p:cNvSpPr txBox="1"/>
          <p:nvPr/>
        </p:nvSpPr>
        <p:spPr>
          <a:xfrm>
            <a:off x="6827293" y="4317199"/>
            <a:ext cx="1143000" cy="461665"/>
          </a:xfrm>
          <a:prstGeom prst="rect">
            <a:avLst/>
          </a:prstGeom>
          <a:noFill/>
        </p:spPr>
        <p:txBody>
          <a:bodyPr wrap="square" rtlCol="0">
            <a:spAutoFit/>
          </a:bodyPr>
          <a:lstStyle/>
          <a:p>
            <a:r>
              <a:rPr lang="en-US" sz="2400" b="1" dirty="0">
                <a:solidFill>
                  <a:schemeClr val="tx2"/>
                </a:solidFill>
              </a:rPr>
              <a:t>FLOW</a:t>
            </a:r>
            <a:endParaRPr lang="en-US" sz="2400" dirty="0">
              <a:solidFill>
                <a:schemeClr val="tx2"/>
              </a:solidFill>
            </a:endParaRPr>
          </a:p>
        </p:txBody>
      </p:sp>
      <p:sp>
        <p:nvSpPr>
          <p:cNvPr id="6" name="TextBox 5"/>
          <p:cNvSpPr txBox="1"/>
          <p:nvPr/>
        </p:nvSpPr>
        <p:spPr>
          <a:xfrm>
            <a:off x="2514600" y="4944701"/>
            <a:ext cx="2324100" cy="461665"/>
          </a:xfrm>
          <a:prstGeom prst="rect">
            <a:avLst/>
          </a:prstGeom>
          <a:noFill/>
        </p:spPr>
        <p:txBody>
          <a:bodyPr wrap="square" rtlCol="0">
            <a:spAutoFit/>
          </a:bodyPr>
          <a:lstStyle/>
          <a:p>
            <a:r>
              <a:rPr lang="en-US" sz="2400" b="1" dirty="0">
                <a:solidFill>
                  <a:schemeClr val="tx2"/>
                </a:solidFill>
              </a:rPr>
              <a:t>CONFIDENCE</a:t>
            </a:r>
            <a:endParaRPr lang="en-US" sz="2400" dirty="0">
              <a:solidFill>
                <a:schemeClr val="tx2"/>
              </a:solidFill>
            </a:endParaRPr>
          </a:p>
        </p:txBody>
      </p:sp>
      <p:sp>
        <p:nvSpPr>
          <p:cNvPr id="7" name="TextBox 6"/>
          <p:cNvSpPr txBox="1"/>
          <p:nvPr/>
        </p:nvSpPr>
        <p:spPr>
          <a:xfrm>
            <a:off x="838200" y="5486400"/>
            <a:ext cx="3657600" cy="461665"/>
          </a:xfrm>
          <a:prstGeom prst="rect">
            <a:avLst/>
          </a:prstGeom>
          <a:noFill/>
        </p:spPr>
        <p:txBody>
          <a:bodyPr wrap="square" rtlCol="0">
            <a:spAutoFit/>
          </a:bodyPr>
          <a:lstStyle/>
          <a:p>
            <a:r>
              <a:rPr lang="en-US" sz="2400" b="1" dirty="0">
                <a:solidFill>
                  <a:schemeClr val="tx2"/>
                </a:solidFill>
              </a:rPr>
              <a:t>SOUND MORE NATURAL</a:t>
            </a:r>
            <a:endParaRPr lang="en-US" sz="2400" dirty="0">
              <a:solidFill>
                <a:schemeClr val="tx2"/>
              </a:solidFill>
            </a:endParaRPr>
          </a:p>
        </p:txBody>
      </p:sp>
    </p:spTree>
    <p:extLst>
      <p:ext uri="{BB962C8B-B14F-4D97-AF65-F5344CB8AC3E}">
        <p14:creationId xmlns:p14="http://schemas.microsoft.com/office/powerpoint/2010/main" val="21561449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ppt_x"/>
                                          </p:val>
                                        </p:tav>
                                        <p:tav tm="100000">
                                          <p:val>
                                            <p:strVal val="#ppt_x"/>
                                          </p:val>
                                        </p:tav>
                                      </p:tavLst>
                                    </p:anim>
                                    <p:anim calcmode="lin" valueType="num">
                                      <p:cBhvr additive="base">
                                        <p:cTn id="1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anim calcmode="lin" valueType="num">
                                      <p:cBhvr additive="base">
                                        <p:cTn id="19" dur="500" fill="hold"/>
                                        <p:tgtEl>
                                          <p:spTgt spid="6"/>
                                        </p:tgtEl>
                                        <p:attrNameLst>
                                          <p:attrName>ppt_x</p:attrName>
                                        </p:attrNameLst>
                                      </p:cBhvr>
                                      <p:tavLst>
                                        <p:tav tm="0">
                                          <p:val>
                                            <p:strVal val="#ppt_x"/>
                                          </p:val>
                                        </p:tav>
                                        <p:tav tm="100000">
                                          <p:val>
                                            <p:strVal val="#ppt_x"/>
                                          </p:val>
                                        </p:tav>
                                      </p:tavLst>
                                    </p:anim>
                                    <p:anim calcmode="lin" valueType="num">
                                      <p:cBhvr additive="base">
                                        <p:cTn id="20"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7"/>
                                        </p:tgtEl>
                                        <p:attrNameLst>
                                          <p:attrName>style.visibility</p:attrName>
                                        </p:attrNameLst>
                                      </p:cBhvr>
                                      <p:to>
                                        <p:strVal val="visible"/>
                                      </p:to>
                                    </p:set>
                                    <p:anim calcmode="lin" valueType="num">
                                      <p:cBhvr additive="base">
                                        <p:cTn id="25" dur="500" fill="hold"/>
                                        <p:tgtEl>
                                          <p:spTgt spid="7"/>
                                        </p:tgtEl>
                                        <p:attrNameLst>
                                          <p:attrName>ppt_x</p:attrName>
                                        </p:attrNameLst>
                                      </p:cBhvr>
                                      <p:tavLst>
                                        <p:tav tm="0">
                                          <p:val>
                                            <p:strVal val="#ppt_x"/>
                                          </p:val>
                                        </p:tav>
                                        <p:tav tm="100000">
                                          <p:val>
                                            <p:strVal val="#ppt_x"/>
                                          </p:val>
                                        </p:tav>
                                      </p:tavLst>
                                    </p:anim>
                                    <p:anim calcmode="lin" valueType="num">
                                      <p:cBhvr additive="base">
                                        <p:cTn id="26"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P spid="7" grpId="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Apothecary">
      <a:majorFont>
        <a:latin typeface="Book Antiqua"/>
        <a:ea typeface=""/>
        <a:cs typeface=""/>
        <a:font script="Jpan" typeface="HGS明朝B"/>
        <a:font script="Hang" typeface="HY견명조"/>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ＭＳ ゴシック"/>
        <a:font script="Hang" typeface="HY견명조"/>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3138</TotalTime>
  <Words>527</Words>
  <Application>Microsoft Office PowerPoint</Application>
  <PresentationFormat>On-screen Show (4:3)</PresentationFormat>
  <Paragraphs>79</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Flow</vt:lpstr>
      <vt:lpstr>THE BASIC SPEECH OUTLINE</vt:lpstr>
      <vt:lpstr>I.  INTRODUCTION</vt:lpstr>
      <vt:lpstr>II. BODY</vt:lpstr>
      <vt:lpstr>II. BODY</vt:lpstr>
      <vt:lpstr>III. CONCLUSION</vt:lpstr>
      <vt:lpstr>NOTECARDS</vt:lpstr>
      <vt:lpstr>NOTECARDS</vt:lpstr>
      <vt:lpstr>NOTECARDS</vt:lpstr>
      <vt:lpstr>NOTECARDS</vt:lpstr>
    </vt:vector>
  </TitlesOfParts>
  <Company>Parkway School District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BASIC SPEECH</dc:title>
  <dc:creator>Parkway</dc:creator>
  <cp:lastModifiedBy>Windows User</cp:lastModifiedBy>
  <cp:revision>18</cp:revision>
  <dcterms:created xsi:type="dcterms:W3CDTF">2014-01-21T21:16:18Z</dcterms:created>
  <dcterms:modified xsi:type="dcterms:W3CDTF">2015-01-15T20:30:13Z</dcterms:modified>
</cp:coreProperties>
</file>