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3.jpg" ContentType="image/jpe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79" r:id="rId3"/>
    <p:sldId id="265" r:id="rId4"/>
    <p:sldId id="264" r:id="rId5"/>
    <p:sldId id="261" r:id="rId6"/>
    <p:sldId id="262" r:id="rId7"/>
    <p:sldId id="281" r:id="rId8"/>
    <p:sldId id="259" r:id="rId9"/>
    <p:sldId id="260" r:id="rId10"/>
    <p:sldId id="271" r:id="rId11"/>
    <p:sldId id="272" r:id="rId12"/>
    <p:sldId id="276" r:id="rId13"/>
    <p:sldId id="277" r:id="rId14"/>
    <p:sldId id="273" r:id="rId15"/>
    <p:sldId id="274" r:id="rId16"/>
    <p:sldId id="275" r:id="rId17"/>
    <p:sldId id="266" r:id="rId18"/>
    <p:sldId id="267" r:id="rId19"/>
    <p:sldId id="257" r:id="rId20"/>
    <p:sldId id="258" r:id="rId21"/>
    <p:sldId id="268" r:id="rId22"/>
    <p:sldId id="269" r:id="rId23"/>
    <p:sldId id="270" r:id="rId24"/>
    <p:sldId id="27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5" autoAdjust="0"/>
    <p:restoredTop sz="94660"/>
  </p:normalViewPr>
  <p:slideViewPr>
    <p:cSldViewPr>
      <p:cViewPr varScale="1">
        <p:scale>
          <a:sx n="65" d="100"/>
          <a:sy n="65" d="100"/>
        </p:scale>
        <p:origin x="-10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CB2ACF-5B1D-4173-80FF-1FD7D8A64C2A}" type="datetimeFigureOut">
              <a:rPr lang="en-US" smtClean="0"/>
              <a:t>6/16/2014</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FB9B6AD-3CA2-4D81-A7DA-BCAB32D5DE2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CB2ACF-5B1D-4173-80FF-1FD7D8A64C2A}" type="datetimeFigureOut">
              <a:rPr lang="en-US" smtClean="0"/>
              <a:t>6/16/2014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B9B6AD-3CA2-4D81-A7DA-BCAB32D5DE2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CB2ACF-5B1D-4173-80FF-1FD7D8A64C2A}" type="datetimeFigureOut">
              <a:rPr lang="en-US" smtClean="0"/>
              <a:t>6/16/2014</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FB9B6AD-3CA2-4D81-A7DA-BCAB32D5DE2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CB2ACF-5B1D-4173-80FF-1FD7D8A64C2A}" type="datetimeFigureOut">
              <a:rPr lang="en-US" smtClean="0"/>
              <a:t>6/16/2014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B9B6AD-3CA2-4D81-A7DA-BCAB32D5DE2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CB2ACF-5B1D-4173-80FF-1FD7D8A64C2A}" type="datetimeFigureOut">
              <a:rPr lang="en-US" smtClean="0"/>
              <a:t>6/16/2014</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0FB9B6AD-3CA2-4D81-A7DA-BCAB32D5DE2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CB2ACF-5B1D-4173-80FF-1FD7D8A64C2A}" type="datetimeFigureOut">
              <a:rPr lang="en-US" smtClean="0"/>
              <a:t>6/16/2014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FB9B6AD-3CA2-4D81-A7DA-BCAB32D5DE2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CB2ACF-5B1D-4173-80FF-1FD7D8A64C2A}" type="datetimeFigureOut">
              <a:rPr lang="en-US" smtClean="0"/>
              <a:t>6/16/2014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FB9B6AD-3CA2-4D81-A7DA-BCAB32D5DE2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CB2ACF-5B1D-4173-80FF-1FD7D8A64C2A}" type="datetimeFigureOut">
              <a:rPr lang="en-US" smtClean="0"/>
              <a:t>6/16/2014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FB9B6AD-3CA2-4D81-A7DA-BCAB32D5DE2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CB2ACF-5B1D-4173-80FF-1FD7D8A64C2A}" type="datetimeFigureOut">
              <a:rPr lang="en-US" smtClean="0"/>
              <a:t>6/16/2014</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0FB9B6AD-3CA2-4D81-A7DA-BCAB32D5DE2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CB2ACF-5B1D-4173-80FF-1FD7D8A64C2A}" type="datetimeFigureOut">
              <a:rPr lang="en-US" smtClean="0"/>
              <a:t>6/16/2014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FB9B6AD-3CA2-4D81-A7DA-BCAB32D5DE2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CB2ACF-5B1D-4173-80FF-1FD7D8A64C2A}" type="datetimeFigureOut">
              <a:rPr lang="en-US" smtClean="0"/>
              <a:t>6/16/2014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FB9B6AD-3CA2-4D81-A7DA-BCAB32D5DE2A}"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CB2ACF-5B1D-4173-80FF-1FD7D8A64C2A}" type="datetimeFigureOut">
              <a:rPr lang="en-US" smtClean="0"/>
              <a:t>6/16/2014</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FB9B6AD-3CA2-4D81-A7DA-BCAB32D5DE2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youtu.be/u8PxG5zvg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youtu.be/oCtWm7cgQvE" TargetMode="External"/><Relationship Id="rId2" Type="http://schemas.openxmlformats.org/officeDocument/2006/relationships/hyperlink" Target="http://youtu.be/tqSVp_hp0e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youtu.be/Nz8AXNi4wn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characterization</a:t>
            </a:r>
            <a:endParaRPr lang="en-US" dirty="0"/>
          </a:p>
        </p:txBody>
      </p:sp>
      <p:sp>
        <p:nvSpPr>
          <p:cNvPr id="3" name="Subtitle 2"/>
          <p:cNvSpPr>
            <a:spLocks noGrp="1"/>
          </p:cNvSpPr>
          <p:nvPr>
            <p:ph type="subTitle" idx="1"/>
          </p:nvPr>
        </p:nvSpPr>
        <p:spPr/>
        <p:txBody>
          <a:bodyPr/>
          <a:lstStyle/>
          <a:p>
            <a:r>
              <a:rPr lang="en-US" dirty="0" smtClean="0"/>
              <a:t>Theatre Arts</a:t>
            </a:r>
            <a:endParaRPr lang="en-US" dirty="0"/>
          </a:p>
        </p:txBody>
      </p:sp>
    </p:spTree>
    <p:extLst>
      <p:ext uri="{BB962C8B-B14F-4D97-AF65-F5344CB8AC3E}">
        <p14:creationId xmlns:p14="http://schemas.microsoft.com/office/powerpoint/2010/main" val="3582660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75360"/>
          </a:xfrm>
        </p:spPr>
        <p:txBody>
          <a:bodyPr/>
          <a:lstStyle/>
          <a:p>
            <a:r>
              <a:rPr lang="en-US" dirty="0" smtClean="0"/>
              <a:t>Character archetypes</a:t>
            </a:r>
            <a:endParaRPr lang="en-US" dirty="0"/>
          </a:p>
        </p:txBody>
      </p:sp>
      <p:sp>
        <p:nvSpPr>
          <p:cNvPr id="3" name="Content Placeholder 2"/>
          <p:cNvSpPr>
            <a:spLocks noGrp="1"/>
          </p:cNvSpPr>
          <p:nvPr>
            <p:ph idx="1"/>
          </p:nvPr>
        </p:nvSpPr>
        <p:spPr>
          <a:xfrm>
            <a:off x="457200" y="2133600"/>
            <a:ext cx="7239000" cy="4322136"/>
          </a:xfrm>
        </p:spPr>
        <p:txBody>
          <a:bodyPr>
            <a:normAutofit/>
          </a:bodyPr>
          <a:lstStyle/>
          <a:p>
            <a:pPr marL="0" indent="0" algn="ctr">
              <a:buNone/>
            </a:pPr>
            <a:r>
              <a:rPr lang="en-US" sz="3200" dirty="0" smtClean="0"/>
              <a:t>An </a:t>
            </a:r>
            <a:r>
              <a:rPr lang="en-US" sz="3200" b="1" dirty="0"/>
              <a:t>archetype</a:t>
            </a:r>
            <a:r>
              <a:rPr lang="en-US" sz="3200" dirty="0"/>
              <a:t> is an original model of a person</a:t>
            </a:r>
            <a:r>
              <a:rPr lang="en-US" sz="3200" dirty="0" smtClean="0"/>
              <a:t>,; </a:t>
            </a:r>
            <a:r>
              <a:rPr lang="en-US" sz="3200" dirty="0"/>
              <a:t>a symbol universally recognized by ideal example, or a prototype after which others are copied, patterned, or </a:t>
            </a:r>
            <a:r>
              <a:rPr lang="en-US" sz="3200" dirty="0" smtClean="0"/>
              <a:t>emulated by.</a:t>
            </a:r>
          </a:p>
          <a:p>
            <a:pPr marL="0" indent="0" algn="ctr">
              <a:buNone/>
            </a:pPr>
            <a:endParaRPr lang="en-US" sz="3200" dirty="0"/>
          </a:p>
          <a:p>
            <a:pPr marL="0" indent="0" algn="ctr">
              <a:buNone/>
            </a:pPr>
            <a:endParaRPr lang="en-US" sz="3200" dirty="0" smtClean="0"/>
          </a:p>
          <a:p>
            <a:pPr marL="0" indent="0" algn="ctr">
              <a:buNone/>
            </a:pPr>
            <a:r>
              <a:rPr lang="en-US" sz="2000" i="1" dirty="0" smtClean="0"/>
              <a:t>A full list of archetypes can be found on my website!</a:t>
            </a:r>
            <a:endParaRPr lang="en-US" sz="2000" i="1" dirty="0"/>
          </a:p>
          <a:p>
            <a:endParaRPr lang="en-US" dirty="0"/>
          </a:p>
        </p:txBody>
      </p:sp>
    </p:spTree>
    <p:extLst>
      <p:ext uri="{BB962C8B-B14F-4D97-AF65-F5344CB8AC3E}">
        <p14:creationId xmlns:p14="http://schemas.microsoft.com/office/powerpoint/2010/main" val="2069280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75360"/>
          </a:xfrm>
        </p:spPr>
        <p:txBody>
          <a:bodyPr>
            <a:normAutofit fontScale="90000"/>
          </a:bodyPr>
          <a:lstStyle/>
          <a:p>
            <a:r>
              <a:rPr lang="en-US" dirty="0" smtClean="0"/>
              <a:t>Character archetypes examples</a:t>
            </a:r>
            <a:endParaRPr lang="en-US" dirty="0"/>
          </a:p>
        </p:txBody>
      </p:sp>
      <p:sp>
        <p:nvSpPr>
          <p:cNvPr id="3" name="Content Placeholder 2"/>
          <p:cNvSpPr>
            <a:spLocks noGrp="1"/>
          </p:cNvSpPr>
          <p:nvPr>
            <p:ph idx="1"/>
          </p:nvPr>
        </p:nvSpPr>
        <p:spPr>
          <a:xfrm>
            <a:off x="304800" y="1609416"/>
            <a:ext cx="7772400" cy="4846320"/>
          </a:xfrm>
        </p:spPr>
        <p:txBody>
          <a:bodyPr>
            <a:normAutofit fontScale="25000" lnSpcReduction="20000"/>
          </a:bodyPr>
          <a:lstStyle/>
          <a:p>
            <a:pPr marL="0" indent="0">
              <a:buNone/>
            </a:pPr>
            <a:r>
              <a:rPr lang="en-US" sz="5600" b="1" u="sng" dirty="0"/>
              <a:t>THE MOTHER / FATHER </a:t>
            </a:r>
            <a:endParaRPr lang="en-US" sz="5600" dirty="0"/>
          </a:p>
          <a:p>
            <a:r>
              <a:rPr lang="en-US" sz="5600" dirty="0"/>
              <a:t>The Mother is the ultimate nurturer both the bearer of the life and the creation of a safe and loving home for her family. "Mother Earth", providing sustenance for all living creatures</a:t>
            </a:r>
            <a:r>
              <a:rPr lang="en-US" sz="5600" dirty="0" smtClean="0"/>
              <a:t>. The </a:t>
            </a:r>
            <a:r>
              <a:rPr lang="en-US" sz="5600" dirty="0"/>
              <a:t>Father is the ultimate protector and provider for his family. His qualities include honor, integrity, loyalty, and physical stamina</a:t>
            </a:r>
            <a:r>
              <a:rPr lang="en-US" sz="5600" dirty="0" smtClean="0"/>
              <a:t>.</a:t>
            </a:r>
          </a:p>
          <a:p>
            <a:endParaRPr lang="en-US" sz="5600" dirty="0"/>
          </a:p>
          <a:p>
            <a:pPr marL="0" indent="0">
              <a:buNone/>
            </a:pPr>
            <a:r>
              <a:rPr lang="en-US" sz="5600" b="1" u="sng" dirty="0"/>
              <a:t>THE PHILOSOPHER </a:t>
            </a:r>
            <a:endParaRPr lang="en-US" sz="5600" dirty="0"/>
          </a:p>
          <a:p>
            <a:r>
              <a:rPr lang="en-US" sz="5600" dirty="0"/>
              <a:t>The Philosopher pursues the meaning of life for the sake of obtaining a level of reason beyond human boundary. Questions are pursued for which there are no definitive solutions and answers are not the ultimate goal: the heightening of awareness about the nature of human life is. Example personalities include Socrates and Aristotle.</a:t>
            </a:r>
          </a:p>
          <a:p>
            <a:endParaRPr lang="en-US" sz="5600" dirty="0" smtClean="0"/>
          </a:p>
          <a:p>
            <a:pPr marL="0" indent="0">
              <a:buNone/>
            </a:pPr>
            <a:r>
              <a:rPr lang="en-US" sz="5600" b="1" u="sng" dirty="0"/>
              <a:t>THE SLAVE / PUPPET </a:t>
            </a:r>
            <a:endParaRPr lang="en-US" sz="5600" dirty="0"/>
          </a:p>
          <a:p>
            <a:r>
              <a:rPr lang="en-US" sz="5600" dirty="0"/>
              <a:t>The slave is a person held in a circumstance or situation without opportunity for choice or dignity.  The journey of the slave is to become the master of his/her own life and fate.  An internal master such as memories, moods, drugs or alcohol can enslave someone as well. </a:t>
            </a:r>
          </a:p>
          <a:p>
            <a:pPr marL="0" indent="0">
              <a:buNone/>
            </a:pPr>
            <a:endParaRPr lang="en-US" sz="5600" dirty="0"/>
          </a:p>
          <a:p>
            <a:pPr marL="0" indent="0">
              <a:buNone/>
            </a:pPr>
            <a:r>
              <a:rPr lang="en-US" sz="5600" b="1" u="sng" dirty="0"/>
              <a:t>THE TEACHER </a:t>
            </a:r>
            <a:endParaRPr lang="en-US" sz="5600" dirty="0"/>
          </a:p>
          <a:p>
            <a:r>
              <a:rPr lang="en-US" sz="5600" dirty="0"/>
              <a:t>This archetype impartially provides instruction to others with the intention of furthering the development of their hearts and minds.  While parents, or those that instruct others in a craft of trade may have its influence, the Teacher's energy must resonate in a personal sense to have this archetype. There is a code of honor, or ethics that comes along with the task. </a:t>
            </a:r>
          </a:p>
          <a:p>
            <a:endParaRPr lang="en-US" dirty="0"/>
          </a:p>
          <a:p>
            <a:endParaRPr lang="en-US" dirty="0"/>
          </a:p>
        </p:txBody>
      </p:sp>
    </p:spTree>
    <p:extLst>
      <p:ext uri="{BB962C8B-B14F-4D97-AF65-F5344CB8AC3E}">
        <p14:creationId xmlns:p14="http://schemas.microsoft.com/office/powerpoint/2010/main" val="19036086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r>
              <a:rPr lang="en-US" dirty="0" smtClean="0"/>
              <a:t>Western zodiac</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u="sng" dirty="0"/>
              <a:t>FIRE SIGNS</a:t>
            </a:r>
            <a:r>
              <a:rPr lang="en-US" u="sng" dirty="0"/>
              <a:t> </a:t>
            </a:r>
            <a:endParaRPr lang="en-US" dirty="0"/>
          </a:p>
          <a:p>
            <a:r>
              <a:rPr lang="en-US" dirty="0"/>
              <a:t>(Aries, Leo, Sagittarius) </a:t>
            </a:r>
          </a:p>
          <a:p>
            <a:pPr marL="0" indent="0">
              <a:buNone/>
            </a:pPr>
            <a:endParaRPr lang="en-US" b="1" u="sng" dirty="0" smtClean="0"/>
          </a:p>
          <a:p>
            <a:pPr marL="0" indent="0">
              <a:buNone/>
            </a:pPr>
            <a:r>
              <a:rPr lang="en-US" b="1" u="sng" dirty="0" smtClean="0"/>
              <a:t>EARTH </a:t>
            </a:r>
            <a:r>
              <a:rPr lang="en-US" b="1" u="sng" dirty="0"/>
              <a:t>SIGNS</a:t>
            </a:r>
            <a:endParaRPr lang="en-US" dirty="0"/>
          </a:p>
          <a:p>
            <a:r>
              <a:rPr lang="en-US" dirty="0"/>
              <a:t> (</a:t>
            </a:r>
            <a:r>
              <a:rPr lang="en-US" dirty="0" smtClean="0"/>
              <a:t>Taurus, Virgo and Capricorn)</a:t>
            </a:r>
          </a:p>
          <a:p>
            <a:endParaRPr lang="en-US" dirty="0"/>
          </a:p>
          <a:p>
            <a:pPr marL="0" indent="0">
              <a:buNone/>
            </a:pPr>
            <a:r>
              <a:rPr lang="en-US" b="1" u="sng" dirty="0"/>
              <a:t>AIR SIGNS</a:t>
            </a:r>
            <a:endParaRPr lang="en-US" dirty="0"/>
          </a:p>
          <a:p>
            <a:r>
              <a:rPr lang="en-US" dirty="0"/>
              <a:t>(Gemini, Libra and Aquarius) </a:t>
            </a:r>
          </a:p>
          <a:p>
            <a:pPr marL="0" indent="0">
              <a:buNone/>
            </a:pPr>
            <a:endParaRPr lang="en-US" dirty="0" smtClean="0"/>
          </a:p>
          <a:p>
            <a:pPr marL="0" indent="0">
              <a:buNone/>
            </a:pPr>
            <a:r>
              <a:rPr lang="en-US" b="1" u="sng" dirty="0"/>
              <a:t>WATER SIGNS</a:t>
            </a:r>
            <a:endParaRPr lang="en-US" dirty="0"/>
          </a:p>
          <a:p>
            <a:r>
              <a:rPr lang="en-US" dirty="0"/>
              <a:t>(Cancer, Scorpio and Pisces) </a:t>
            </a:r>
          </a:p>
          <a:p>
            <a:pPr marL="0" indent="0">
              <a:buNone/>
            </a:pPr>
            <a:endParaRPr lang="en-US" dirty="0"/>
          </a:p>
        </p:txBody>
      </p:sp>
    </p:spTree>
    <p:extLst>
      <p:ext uri="{BB962C8B-B14F-4D97-AF65-F5344CB8AC3E}">
        <p14:creationId xmlns:p14="http://schemas.microsoft.com/office/powerpoint/2010/main" val="39024248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r>
              <a:rPr lang="en-US" dirty="0" smtClean="0"/>
              <a:t>Sagittarius </a:t>
            </a:r>
            <a:r>
              <a:rPr lang="en-US" sz="2400" dirty="0" smtClean="0"/>
              <a:t>NOV.22-DEC.21</a:t>
            </a:r>
            <a:endParaRPr lang="en-US" sz="2400" dirty="0"/>
          </a:p>
        </p:txBody>
      </p:sp>
      <p:sp>
        <p:nvSpPr>
          <p:cNvPr id="3" name="Content Placeholder 2"/>
          <p:cNvSpPr>
            <a:spLocks noGrp="1"/>
          </p:cNvSpPr>
          <p:nvPr>
            <p:ph idx="1"/>
          </p:nvPr>
        </p:nvSpPr>
        <p:spPr>
          <a:xfrm>
            <a:off x="228600" y="1295400"/>
            <a:ext cx="7772400" cy="4846320"/>
          </a:xfrm>
        </p:spPr>
        <p:txBody>
          <a:bodyPr>
            <a:normAutofit/>
          </a:bodyPr>
          <a:lstStyle/>
          <a:p>
            <a:r>
              <a:rPr lang="en-US" dirty="0" smtClean="0"/>
              <a:t>Restless </a:t>
            </a:r>
            <a:r>
              <a:rPr lang="en-US" dirty="0"/>
              <a:t>nature, bores easily; loves to travel, often athletic and needs to be outdoors; exploration is the spice of life, whether mental or in the body; optimistic, often has good fortune just when it is needed the most; may be a risk-taker; interested in theoretical and philosophical fields; naturally gifted teacher; difficulty with follow-through, procrastination, and commitments; prefers to keep all options open; temptation to move on without materializing results; often leans toward the single life.</a:t>
            </a:r>
          </a:p>
          <a:p>
            <a:endParaRPr lang="en-US" dirty="0"/>
          </a:p>
        </p:txBody>
      </p:sp>
    </p:spTree>
    <p:extLst>
      <p:ext uri="{BB962C8B-B14F-4D97-AF65-F5344CB8AC3E}">
        <p14:creationId xmlns:p14="http://schemas.microsoft.com/office/powerpoint/2010/main" val="5194430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lstStyle/>
          <a:p>
            <a:r>
              <a:rPr lang="en-US" dirty="0" smtClean="0"/>
              <a:t>Chinese zodiac</a:t>
            </a:r>
            <a:endParaRPr lang="en-US" dirty="0"/>
          </a:p>
        </p:txBody>
      </p:sp>
      <p:sp>
        <p:nvSpPr>
          <p:cNvPr id="3" name="Content Placeholder 2"/>
          <p:cNvSpPr>
            <a:spLocks noGrp="1"/>
          </p:cNvSpPr>
          <p:nvPr>
            <p:ph idx="1"/>
          </p:nvPr>
        </p:nvSpPr>
        <p:spPr/>
        <p:txBody>
          <a:bodyPr>
            <a:normAutofit lnSpcReduction="10000"/>
          </a:bodyPr>
          <a:lstStyle/>
          <a:p>
            <a:r>
              <a:rPr lang="en-US" sz="2800" dirty="0"/>
              <a:t>While Western Astrology is based upon the months of the year, Chinese  Astrology is based upon a twelve year lunar cycle. Your sign is determined by the year in  which you were </a:t>
            </a:r>
            <a:r>
              <a:rPr lang="en-US" sz="2800" dirty="0" smtClean="0"/>
              <a:t>born</a:t>
            </a:r>
          </a:p>
          <a:p>
            <a:endParaRPr lang="en-US" sz="2800" dirty="0"/>
          </a:p>
          <a:p>
            <a:r>
              <a:rPr lang="en-US" sz="2800" dirty="0" smtClean="0"/>
              <a:t>Each </a:t>
            </a:r>
            <a:r>
              <a:rPr lang="en-US" sz="2800" dirty="0"/>
              <a:t>sign and those </a:t>
            </a:r>
            <a:r>
              <a:rPr lang="en-US" sz="2800" dirty="0" smtClean="0"/>
              <a:t>born </a:t>
            </a:r>
            <a:r>
              <a:rPr lang="en-US" sz="2800" dirty="0"/>
              <a:t>under it, are represented by one of twelve animals, and are ascribed a set of  attributes the Chinese believe comprise the nature of each particular animal.</a:t>
            </a:r>
          </a:p>
          <a:p>
            <a:endParaRPr lang="en-US" sz="2800" dirty="0"/>
          </a:p>
          <a:p>
            <a:pPr marL="0" indent="0">
              <a:buNone/>
            </a:pPr>
            <a:endParaRPr lang="en-US" sz="2800" dirty="0"/>
          </a:p>
        </p:txBody>
      </p:sp>
    </p:spTree>
    <p:extLst>
      <p:ext uri="{BB962C8B-B14F-4D97-AF65-F5344CB8AC3E}">
        <p14:creationId xmlns:p14="http://schemas.microsoft.com/office/powerpoint/2010/main" val="29018210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lstStyle/>
          <a:p>
            <a:r>
              <a:rPr lang="en-US" dirty="0" smtClean="0"/>
              <a:t>Chinese zodiac</a:t>
            </a:r>
            <a:endParaRPr lang="en-US" dirty="0"/>
          </a:p>
        </p:txBody>
      </p:sp>
      <p:sp>
        <p:nvSpPr>
          <p:cNvPr id="3" name="Content Placeholder 2"/>
          <p:cNvSpPr>
            <a:spLocks noGrp="1"/>
          </p:cNvSpPr>
          <p:nvPr>
            <p:ph idx="1"/>
          </p:nvPr>
        </p:nvSpPr>
        <p:spPr>
          <a:xfrm>
            <a:off x="457200" y="1524000"/>
            <a:ext cx="7239000" cy="4846320"/>
          </a:xfrm>
        </p:spPr>
        <p:txBody>
          <a:bodyPr/>
          <a:lstStyle/>
          <a:p>
            <a:r>
              <a:rPr lang="en-US" sz="2400" dirty="0"/>
              <a:t>Legend has it the 12 animals of the Chinese Zodiac were chosen by Buddha. </a:t>
            </a:r>
            <a:endParaRPr lang="en-US" sz="2400" dirty="0" smtClean="0"/>
          </a:p>
          <a:p>
            <a:endParaRPr lang="en-US" sz="2400" dirty="0" smtClean="0"/>
          </a:p>
          <a:p>
            <a:r>
              <a:rPr lang="en-US" sz="2400" dirty="0" smtClean="0"/>
              <a:t>When </a:t>
            </a:r>
            <a:r>
              <a:rPr lang="en-US" sz="2400" dirty="0"/>
              <a:t>Buddha  was near death he invited all the animals to visit him. </a:t>
            </a:r>
            <a:endParaRPr lang="en-US" sz="2400" dirty="0" smtClean="0"/>
          </a:p>
          <a:p>
            <a:endParaRPr lang="en-US" sz="2400" dirty="0" smtClean="0"/>
          </a:p>
          <a:p>
            <a:r>
              <a:rPr lang="en-US" sz="2400" dirty="0" smtClean="0"/>
              <a:t>Only </a:t>
            </a:r>
            <a:r>
              <a:rPr lang="en-US" sz="2400" dirty="0"/>
              <a:t>12 came: the rat, ox, tiger,  rabbit, dragon, snake, horse, goat, monkey, rooster, dog and pig</a:t>
            </a:r>
            <a:r>
              <a:rPr lang="en-US" sz="2400" dirty="0" smtClean="0"/>
              <a:t>.</a:t>
            </a:r>
          </a:p>
          <a:p>
            <a:pPr marL="0" indent="0">
              <a:buNone/>
            </a:pPr>
            <a:r>
              <a:rPr lang="en-US" sz="2400" dirty="0" smtClean="0"/>
              <a:t> </a:t>
            </a:r>
          </a:p>
          <a:p>
            <a:r>
              <a:rPr lang="en-US" sz="2400" dirty="0" smtClean="0"/>
              <a:t>For </a:t>
            </a:r>
            <a:r>
              <a:rPr lang="en-US" sz="2400" dirty="0"/>
              <a:t>visiting him, Buddha  honored each by using them to represent the 12 phases of the Zodiac.</a:t>
            </a:r>
            <a:endParaRPr lang="en-US" dirty="0"/>
          </a:p>
        </p:txBody>
      </p:sp>
    </p:spTree>
    <p:extLst>
      <p:ext uri="{BB962C8B-B14F-4D97-AF65-F5344CB8AC3E}">
        <p14:creationId xmlns:p14="http://schemas.microsoft.com/office/powerpoint/2010/main" val="11108069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239000" cy="746760"/>
          </a:xfrm>
        </p:spPr>
        <p:txBody>
          <a:bodyPr>
            <a:normAutofit fontScale="90000"/>
          </a:bodyPr>
          <a:lstStyle/>
          <a:p>
            <a:r>
              <a:rPr lang="en-US" sz="4000" dirty="0" smtClean="0"/>
              <a:t>Dog </a:t>
            </a:r>
            <a:r>
              <a:rPr lang="en-US" sz="1600" dirty="0"/>
              <a:t>(1910 - 1922 - 1934 - 1946 - 1958 - 1970 - 1982 - 2006 – </a:t>
            </a:r>
            <a:r>
              <a:rPr lang="en-US" sz="1600" dirty="0" smtClean="0"/>
              <a:t>2018 - 2030</a:t>
            </a:r>
            <a:r>
              <a:rPr lang="en-US" sz="1600" dirty="0"/>
              <a:t>)</a:t>
            </a:r>
            <a:br>
              <a:rPr lang="en-US" sz="1600" dirty="0"/>
            </a:br>
            <a:endParaRPr lang="en-US" sz="1600" dirty="0"/>
          </a:p>
        </p:txBody>
      </p:sp>
      <p:sp>
        <p:nvSpPr>
          <p:cNvPr id="3" name="Content Placeholder 2"/>
          <p:cNvSpPr>
            <a:spLocks noGrp="1"/>
          </p:cNvSpPr>
          <p:nvPr>
            <p:ph idx="1"/>
          </p:nvPr>
        </p:nvSpPr>
        <p:spPr>
          <a:xfrm>
            <a:off x="152400" y="990600"/>
            <a:ext cx="7924800" cy="5715000"/>
          </a:xfrm>
        </p:spPr>
        <p:txBody>
          <a:bodyPr>
            <a:noAutofit/>
          </a:bodyPr>
          <a:lstStyle/>
          <a:p>
            <a:pPr marL="0" indent="0">
              <a:buNone/>
            </a:pPr>
            <a:r>
              <a:rPr lang="en-US" sz="1400" dirty="0" smtClean="0">
                <a:solidFill>
                  <a:srgbClr val="FF0000"/>
                </a:solidFill>
              </a:rPr>
              <a:t>Honest, Dependable, Diligent, Perceptive, Selfless, Caring, Moody, Fun-loving, Adventurous. </a:t>
            </a:r>
          </a:p>
          <a:p>
            <a:pPr marL="0" indent="0">
              <a:buNone/>
            </a:pPr>
            <a:r>
              <a:rPr lang="en-US" sz="1400" dirty="0" smtClean="0"/>
              <a:t>Dogs are loyal, truthful and live by their own uncompromising code of ethics. While very trustworthy, they do find it difficult to trust others. Dogs are faithful friends and exceptional listeners. They are the caped warriors of the Chinese Zodiac in that they will fight injustice and side with the underdog anytime, anyplace. Dogs can be very rigid in their thinking and behavior. They also tend to be moody and need time alone to sulk and revitalize. Dogs are slow to trust, but with time and evidence that someone is trustworthy they will warm up to them. Dogs need physical activity to be happy. They will champion any cause they deem worthy. In the pursuit of love, Dogs may be their own worst enemy. They can become so anxious from engaging in the mating ritual that they create too much stress in their potential partners for their dance of love to be successful.</a:t>
            </a:r>
          </a:p>
          <a:p>
            <a:pPr marL="0" indent="0">
              <a:buNone/>
            </a:pPr>
            <a:r>
              <a:rPr lang="en-US" sz="1400" dirty="0"/>
              <a:t> </a:t>
            </a:r>
          </a:p>
          <a:p>
            <a:pPr marL="0" indent="0">
              <a:buNone/>
            </a:pPr>
            <a:r>
              <a:rPr lang="en-US" sz="1400" b="1" i="1" dirty="0" smtClean="0"/>
              <a:t>Famous </a:t>
            </a:r>
            <a:r>
              <a:rPr lang="en-US" sz="1400" b="1" i="1" dirty="0"/>
              <a:t>DOGS </a:t>
            </a:r>
            <a:r>
              <a:rPr lang="en-US" sz="1400" b="1" i="1" dirty="0" smtClean="0"/>
              <a:t>Include</a:t>
            </a:r>
            <a:r>
              <a:rPr lang="en-US" sz="1400" dirty="0" smtClean="0"/>
              <a:t>:   Brigitte </a:t>
            </a:r>
            <a:r>
              <a:rPr lang="en-US" sz="1400" dirty="0"/>
              <a:t>Bardot, Candice Bergen, David Bowie, Kate Bush, Naomi Campbell, Cher, </a:t>
            </a:r>
            <a:r>
              <a:rPr lang="en-US" sz="1400" dirty="0" err="1"/>
              <a:t>Petula</a:t>
            </a:r>
            <a:r>
              <a:rPr lang="en-US" sz="1400" dirty="0"/>
              <a:t> Clark, Jamie Lee Curtis, Sally Field, </a:t>
            </a:r>
            <a:r>
              <a:rPr lang="en-US" sz="1400" dirty="0" err="1"/>
              <a:t>Zsa</a:t>
            </a:r>
            <a:r>
              <a:rPr lang="en-US" sz="1400" dirty="0"/>
              <a:t> </a:t>
            </a:r>
            <a:r>
              <a:rPr lang="en-US" sz="1400" dirty="0" err="1"/>
              <a:t>Zsa</a:t>
            </a:r>
            <a:r>
              <a:rPr lang="en-US" sz="1400" dirty="0"/>
              <a:t> Gabor, Ava Gardner, Michael Jackson, Sophie Loren, Shirley </a:t>
            </a:r>
            <a:r>
              <a:rPr lang="en-US" sz="1400" dirty="0" err="1"/>
              <a:t>MacLaine</a:t>
            </a:r>
            <a:r>
              <a:rPr lang="en-US" sz="1400" dirty="0"/>
              <a:t>, Madonna, Liza Minnelli, David </a:t>
            </a:r>
            <a:r>
              <a:rPr lang="en-US" sz="1400" dirty="0" err="1"/>
              <a:t>Niven</a:t>
            </a:r>
            <a:r>
              <a:rPr lang="en-US" sz="1400" dirty="0"/>
              <a:t>, Sydney Pollack, Elvis Presley, Prince, Sade, Claudia </a:t>
            </a:r>
            <a:r>
              <a:rPr lang="en-US" sz="1400" dirty="0" err="1"/>
              <a:t>Schiffer</a:t>
            </a:r>
            <a:r>
              <a:rPr lang="en-US" sz="1400" dirty="0"/>
              <a:t>, </a:t>
            </a:r>
            <a:r>
              <a:rPr lang="en-US" sz="1400" dirty="0" err="1"/>
              <a:t>Slyvester</a:t>
            </a:r>
            <a:r>
              <a:rPr lang="en-US" sz="1400" dirty="0"/>
              <a:t> Stallone, Sharon Stone.</a:t>
            </a:r>
          </a:p>
          <a:p>
            <a:pPr marL="0" indent="0">
              <a:buNone/>
            </a:pPr>
            <a:r>
              <a:rPr lang="en-US" sz="1400" dirty="0"/>
              <a:t> </a:t>
            </a:r>
          </a:p>
          <a:p>
            <a:pPr marL="0" indent="0">
              <a:buNone/>
            </a:pPr>
            <a:r>
              <a:rPr lang="en-US" sz="1400" b="1" i="1" dirty="0"/>
              <a:t>Ideal Jobs Include</a:t>
            </a:r>
            <a:r>
              <a:rPr lang="en-US" sz="1400" b="1" i="1" dirty="0" smtClean="0"/>
              <a:t>:</a:t>
            </a:r>
            <a:r>
              <a:rPr lang="en-US" sz="1400" dirty="0"/>
              <a:t> </a:t>
            </a:r>
            <a:r>
              <a:rPr lang="en-US" sz="1400" dirty="0" smtClean="0"/>
              <a:t>   </a:t>
            </a:r>
            <a:r>
              <a:rPr lang="en-US" sz="1400" dirty="0"/>
              <a:t>Priest, Nun, Trade union leader, Teacher, Charity worker, Nurse, Doctor, Judge, Lawyer, Scientist, Researcher, Social Worker, Lawyer, Community worker.</a:t>
            </a:r>
          </a:p>
          <a:p>
            <a:pPr marL="0" indent="0">
              <a:buNone/>
            </a:pPr>
            <a:r>
              <a:rPr lang="en-US" sz="1400" dirty="0"/>
              <a:t> </a:t>
            </a:r>
          </a:p>
          <a:p>
            <a:pPr marL="0" indent="0">
              <a:buNone/>
            </a:pPr>
            <a:r>
              <a:rPr lang="en-US" sz="1400" b="1" i="1" dirty="0"/>
              <a:t>Lucky </a:t>
            </a:r>
            <a:r>
              <a:rPr lang="en-US" sz="1400" b="1" i="1" dirty="0" smtClean="0"/>
              <a:t>Numbers:</a:t>
            </a:r>
            <a:r>
              <a:rPr lang="en-US" sz="1400" dirty="0"/>
              <a:t> </a:t>
            </a:r>
            <a:r>
              <a:rPr lang="en-US" sz="1400" dirty="0" smtClean="0"/>
              <a:t>   1</a:t>
            </a:r>
            <a:r>
              <a:rPr lang="en-US" sz="1400" dirty="0"/>
              <a:t>, 4, 5, 9, 10, 14, 19, 28, 30, 41, 45 and 54.</a:t>
            </a:r>
          </a:p>
          <a:p>
            <a:pPr marL="0" indent="0">
              <a:buNone/>
            </a:pPr>
            <a:r>
              <a:rPr lang="en-US" sz="1400" dirty="0"/>
              <a:t> </a:t>
            </a:r>
          </a:p>
          <a:p>
            <a:pPr marL="0" indent="0">
              <a:buNone/>
            </a:pPr>
            <a:r>
              <a:rPr lang="en-US" sz="1400" b="1" i="1" dirty="0"/>
              <a:t>Equivalent Western Sign:</a:t>
            </a:r>
            <a:r>
              <a:rPr lang="en-US" sz="1400" dirty="0"/>
              <a:t>  Libra</a:t>
            </a:r>
          </a:p>
        </p:txBody>
      </p:sp>
    </p:spTree>
    <p:extLst>
      <p:ext uri="{BB962C8B-B14F-4D97-AF65-F5344CB8AC3E}">
        <p14:creationId xmlns:p14="http://schemas.microsoft.com/office/powerpoint/2010/main" val="42319493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27760"/>
          </a:xfrm>
        </p:spPr>
        <p:txBody>
          <a:bodyPr>
            <a:normAutofit fontScale="90000"/>
          </a:bodyPr>
          <a:lstStyle/>
          <a:p>
            <a:r>
              <a:rPr lang="en-US" dirty="0" smtClean="0"/>
              <a:t>Assignment #1</a:t>
            </a:r>
            <a:br>
              <a:rPr lang="en-US" dirty="0" smtClean="0"/>
            </a:br>
            <a:r>
              <a:rPr lang="en-US" dirty="0" smtClean="0"/>
              <a:t>Character observation	</a:t>
            </a:r>
            <a:endParaRPr lang="en-US" dirty="0"/>
          </a:p>
        </p:txBody>
      </p:sp>
      <p:sp>
        <p:nvSpPr>
          <p:cNvPr id="3" name="Content Placeholder 2"/>
          <p:cNvSpPr>
            <a:spLocks noGrp="1"/>
          </p:cNvSpPr>
          <p:nvPr>
            <p:ph idx="1"/>
          </p:nvPr>
        </p:nvSpPr>
        <p:spPr>
          <a:xfrm>
            <a:off x="457200" y="1905000"/>
            <a:ext cx="7239000" cy="4550736"/>
          </a:xfrm>
        </p:spPr>
        <p:txBody>
          <a:bodyPr/>
          <a:lstStyle/>
          <a:p>
            <a:r>
              <a:rPr lang="en-US" dirty="0" smtClean="0"/>
              <a:t>Between now and the next class go to a public place and “people watch”</a:t>
            </a:r>
          </a:p>
          <a:p>
            <a:endParaRPr lang="en-US" sz="1100" dirty="0"/>
          </a:p>
          <a:p>
            <a:r>
              <a:rPr lang="en-US" dirty="0" smtClean="0"/>
              <a:t>Choose 1 person to do a character observation on and record only their external qualities.</a:t>
            </a:r>
          </a:p>
          <a:p>
            <a:endParaRPr lang="en-US" sz="1100" dirty="0"/>
          </a:p>
          <a:p>
            <a:r>
              <a:rPr lang="en-US" dirty="0" smtClean="0"/>
              <a:t>At home, write out the internal qualities and profile questions.</a:t>
            </a:r>
          </a:p>
          <a:p>
            <a:endParaRPr lang="en-US" sz="1100" dirty="0" smtClean="0"/>
          </a:p>
          <a:p>
            <a:r>
              <a:rPr lang="en-US" dirty="0" smtClean="0"/>
              <a:t>Bring the information to our class.</a:t>
            </a:r>
            <a:endParaRPr lang="en-US" dirty="0"/>
          </a:p>
        </p:txBody>
      </p:sp>
    </p:spTree>
    <p:extLst>
      <p:ext uri="{BB962C8B-B14F-4D97-AF65-F5344CB8AC3E}">
        <p14:creationId xmlns:p14="http://schemas.microsoft.com/office/powerpoint/2010/main" val="35127538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Theatre arts performance final</a:t>
            </a:r>
            <a:endParaRPr lang="en-US" dirty="0"/>
          </a:p>
        </p:txBody>
      </p:sp>
      <p:sp>
        <p:nvSpPr>
          <p:cNvPr id="3" name="Content Placeholder 2"/>
          <p:cNvSpPr>
            <a:spLocks noGrp="1"/>
          </p:cNvSpPr>
          <p:nvPr>
            <p:ph idx="1"/>
          </p:nvPr>
        </p:nvSpPr>
        <p:spPr>
          <a:xfrm>
            <a:off x="457200" y="1905000"/>
            <a:ext cx="7239000" cy="4486584"/>
          </a:xfrm>
        </p:spPr>
        <p:txBody>
          <a:bodyPr>
            <a:normAutofit fontScale="85000" lnSpcReduction="20000"/>
          </a:bodyPr>
          <a:lstStyle/>
          <a:p>
            <a:pPr marL="0" indent="0">
              <a:buNone/>
            </a:pPr>
            <a:r>
              <a:rPr lang="en-US" dirty="0" smtClean="0"/>
              <a:t>1.  Choose </a:t>
            </a:r>
            <a:r>
              <a:rPr lang="en-US" dirty="0"/>
              <a:t>a </a:t>
            </a:r>
            <a:r>
              <a:rPr lang="en-US" dirty="0" smtClean="0"/>
              <a:t>monologue. </a:t>
            </a:r>
          </a:p>
          <a:p>
            <a:pPr marL="0" indent="0">
              <a:buNone/>
            </a:pPr>
            <a:endParaRPr lang="en-US" dirty="0" smtClean="0"/>
          </a:p>
          <a:p>
            <a:pPr marL="0" indent="0">
              <a:buNone/>
            </a:pPr>
            <a:r>
              <a:rPr lang="en-US" dirty="0" smtClean="0"/>
              <a:t>2.  Complete </a:t>
            </a:r>
            <a:r>
              <a:rPr lang="en-US" dirty="0"/>
              <a:t>a character analysis. </a:t>
            </a:r>
          </a:p>
          <a:p>
            <a:pPr marL="0" indent="0">
              <a:buNone/>
            </a:pPr>
            <a:r>
              <a:rPr lang="en-US" dirty="0"/>
              <a:t> </a:t>
            </a:r>
          </a:p>
          <a:p>
            <a:pPr marL="0" indent="0">
              <a:buNone/>
            </a:pPr>
            <a:r>
              <a:rPr lang="en-US" dirty="0" smtClean="0"/>
              <a:t>3.  Write </a:t>
            </a:r>
            <a:r>
              <a:rPr lang="en-US" dirty="0"/>
              <a:t>out the blocking for your monologue, next to each line. </a:t>
            </a:r>
            <a:endParaRPr lang="en-US" dirty="0" smtClean="0"/>
          </a:p>
          <a:p>
            <a:pPr marL="0" indent="0">
              <a:buNone/>
            </a:pPr>
            <a:endParaRPr lang="en-US" dirty="0"/>
          </a:p>
          <a:p>
            <a:pPr marL="0" indent="0">
              <a:buNone/>
            </a:pPr>
            <a:r>
              <a:rPr lang="en-US" dirty="0" smtClean="0"/>
              <a:t>4.  Only use one </a:t>
            </a:r>
            <a:r>
              <a:rPr lang="en-US" dirty="0"/>
              <a:t>focal point and DON’T BREAK CHARACTER</a:t>
            </a:r>
            <a:r>
              <a:rPr lang="en-US" dirty="0" smtClean="0"/>
              <a:t>!!!</a:t>
            </a:r>
          </a:p>
          <a:p>
            <a:pPr marL="0" indent="0">
              <a:buNone/>
            </a:pPr>
            <a:endParaRPr lang="en-US" dirty="0" smtClean="0"/>
          </a:p>
          <a:p>
            <a:pPr marL="0" indent="0">
              <a:buNone/>
            </a:pPr>
            <a:r>
              <a:rPr lang="en-US" dirty="0" smtClean="0"/>
              <a:t>5.  Include an introduction and closing</a:t>
            </a:r>
            <a:endParaRPr lang="en-US" dirty="0"/>
          </a:p>
          <a:p>
            <a:pPr marL="0" indent="0">
              <a:buNone/>
            </a:pPr>
            <a:endParaRPr lang="en-US" dirty="0"/>
          </a:p>
          <a:p>
            <a:pPr marL="0" indent="0">
              <a:buNone/>
            </a:pPr>
            <a:r>
              <a:rPr lang="en-US" dirty="0" smtClean="0"/>
              <a:t>6.  Memorize </a:t>
            </a:r>
            <a:r>
              <a:rPr lang="en-US" dirty="0"/>
              <a:t>and Perform</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685435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ircle(in)">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ircle(in)">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circle(in)">
                                      <p:cBhvr>
                                        <p:cTn id="27" dur="20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circle(in)">
                                      <p:cBhvr>
                                        <p:cTn id="32"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75360"/>
          </a:xfrm>
        </p:spPr>
        <p:txBody>
          <a:bodyPr/>
          <a:lstStyle/>
          <a:p>
            <a:r>
              <a:rPr lang="en-US" dirty="0" smtClean="0"/>
              <a:t>Choosing a monologue</a:t>
            </a:r>
            <a:endParaRPr lang="en-US" dirty="0"/>
          </a:p>
        </p:txBody>
      </p:sp>
      <p:sp>
        <p:nvSpPr>
          <p:cNvPr id="3" name="Content Placeholder 2"/>
          <p:cNvSpPr>
            <a:spLocks noGrp="1"/>
          </p:cNvSpPr>
          <p:nvPr>
            <p:ph idx="1"/>
          </p:nvPr>
        </p:nvSpPr>
        <p:spPr>
          <a:xfrm>
            <a:off x="457200" y="1676400"/>
            <a:ext cx="7467600" cy="4779336"/>
          </a:xfrm>
        </p:spPr>
        <p:txBody>
          <a:bodyPr>
            <a:normAutofit/>
          </a:bodyPr>
          <a:lstStyle/>
          <a:p>
            <a:r>
              <a:rPr lang="en-US" dirty="0" smtClean="0"/>
              <a:t>Choose 1 monologue</a:t>
            </a:r>
          </a:p>
          <a:p>
            <a:r>
              <a:rPr lang="en-US" dirty="0" smtClean="0"/>
              <a:t>Character should be close to you in age and experience</a:t>
            </a:r>
          </a:p>
          <a:p>
            <a:r>
              <a:rPr lang="en-US" dirty="0" smtClean="0"/>
              <a:t>1:30-2:00 minutes long</a:t>
            </a:r>
          </a:p>
          <a:p>
            <a:r>
              <a:rPr lang="en-US" dirty="0" smtClean="0"/>
              <a:t>Modern, not classical</a:t>
            </a:r>
          </a:p>
          <a:p>
            <a:r>
              <a:rPr lang="en-US" dirty="0" smtClean="0"/>
              <a:t>Avoid violence</a:t>
            </a:r>
          </a:p>
          <a:p>
            <a:r>
              <a:rPr lang="en-US" dirty="0" smtClean="0"/>
              <a:t>No vulgarity</a:t>
            </a:r>
          </a:p>
          <a:p>
            <a:r>
              <a:rPr lang="en-US" dirty="0" smtClean="0"/>
              <a:t>Read the play in which the play comes from</a:t>
            </a:r>
          </a:p>
          <a:p>
            <a:r>
              <a:rPr lang="en-US" dirty="0" smtClean="0"/>
              <a:t>Do a character analysis</a:t>
            </a:r>
          </a:p>
          <a:p>
            <a:endParaRPr lang="en-US" dirty="0" smtClean="0"/>
          </a:p>
        </p:txBody>
      </p:sp>
    </p:spTree>
    <p:extLst>
      <p:ext uri="{BB962C8B-B14F-4D97-AF65-F5344CB8AC3E}">
        <p14:creationId xmlns:p14="http://schemas.microsoft.com/office/powerpoint/2010/main" val="768382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24000" y="4687669"/>
            <a:ext cx="5486400" cy="646331"/>
          </a:xfrm>
          <a:prstGeom prst="rect">
            <a:avLst/>
          </a:prstGeom>
          <a:noFill/>
        </p:spPr>
        <p:txBody>
          <a:bodyPr wrap="square" rtlCol="0">
            <a:spAutoFit/>
          </a:bodyPr>
          <a:lstStyle/>
          <a:p>
            <a:pPr algn="ctr"/>
            <a:r>
              <a:rPr lang="en-US" dirty="0">
                <a:hlinkClick r:id="rId2"/>
              </a:rPr>
              <a:t>http://</a:t>
            </a:r>
            <a:r>
              <a:rPr lang="en-US" dirty="0" smtClean="0">
                <a:hlinkClick r:id="rId2"/>
              </a:rPr>
              <a:t>youtu.be/u8PxG5zvgOM</a:t>
            </a:r>
            <a:endParaRPr lang="en-US" dirty="0" smtClean="0"/>
          </a:p>
          <a:p>
            <a:pPr algn="ctr"/>
            <a:endParaRPr lang="en-US" dirty="0"/>
          </a:p>
        </p:txBody>
      </p:sp>
      <p:pic>
        <p:nvPicPr>
          <p:cNvPr id="10" name="Content Placeholder 9"/>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4800" y="1600200"/>
            <a:ext cx="7690693" cy="2695575"/>
          </a:xfrm>
        </p:spPr>
      </p:pic>
    </p:spTree>
    <p:extLst>
      <p:ext uri="{BB962C8B-B14F-4D97-AF65-F5344CB8AC3E}">
        <p14:creationId xmlns:p14="http://schemas.microsoft.com/office/powerpoint/2010/main" val="41440411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A Monologue</a:t>
            </a:r>
            <a:endParaRPr lang="en-US" dirty="0"/>
          </a:p>
        </p:txBody>
      </p:sp>
      <p:sp>
        <p:nvSpPr>
          <p:cNvPr id="3" name="Content Placeholder 2"/>
          <p:cNvSpPr>
            <a:spLocks noGrp="1"/>
          </p:cNvSpPr>
          <p:nvPr>
            <p:ph idx="1"/>
          </p:nvPr>
        </p:nvSpPr>
        <p:spPr/>
        <p:txBody>
          <a:bodyPr/>
          <a:lstStyle/>
          <a:p>
            <a:endParaRPr lang="en-US" dirty="0" smtClean="0"/>
          </a:p>
          <a:p>
            <a:r>
              <a:rPr lang="en-US" dirty="0" smtClean="0"/>
              <a:t>Avoid </a:t>
            </a:r>
            <a:r>
              <a:rPr lang="en-US" dirty="0"/>
              <a:t>characters “telling a story” about what happened to them – its boring</a:t>
            </a:r>
          </a:p>
          <a:p>
            <a:r>
              <a:rPr lang="en-US" dirty="0" smtClean="0"/>
              <a:t>Instead</a:t>
            </a:r>
            <a:r>
              <a:rPr lang="en-US" dirty="0"/>
              <a:t>, find monologues where the character is ACTIVELY talking to another </a:t>
            </a:r>
            <a:r>
              <a:rPr lang="en-US" dirty="0" smtClean="0"/>
              <a:t>person</a:t>
            </a:r>
          </a:p>
          <a:p>
            <a:r>
              <a:rPr lang="en-US" dirty="0" smtClean="0"/>
              <a:t>Include an INTRODUCTION and CLOSING</a:t>
            </a:r>
            <a:endParaRPr lang="en-US" dirty="0"/>
          </a:p>
          <a:p>
            <a:r>
              <a:rPr lang="en-US" dirty="0" smtClean="0"/>
              <a:t>Memorize </a:t>
            </a:r>
            <a:r>
              <a:rPr lang="en-US" dirty="0"/>
              <a:t>early!</a:t>
            </a:r>
          </a:p>
          <a:p>
            <a:r>
              <a:rPr lang="en-US" dirty="0" smtClean="0"/>
              <a:t>Practice</a:t>
            </a:r>
            <a:r>
              <a:rPr lang="en-US" dirty="0"/>
              <a:t>, practice, practice!!!!!</a:t>
            </a:r>
          </a:p>
          <a:p>
            <a:endParaRPr lang="en-US" dirty="0"/>
          </a:p>
        </p:txBody>
      </p:sp>
    </p:spTree>
    <p:extLst>
      <p:ext uri="{BB962C8B-B14F-4D97-AF65-F5344CB8AC3E}">
        <p14:creationId xmlns:p14="http://schemas.microsoft.com/office/powerpoint/2010/main" val="38662084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Before you start your monologue, begin with an introduction:</a:t>
            </a:r>
          </a:p>
          <a:p>
            <a:endParaRPr lang="en-US" dirty="0"/>
          </a:p>
          <a:p>
            <a:r>
              <a:rPr lang="en-US" dirty="0"/>
              <a:t>Good </a:t>
            </a:r>
            <a:r>
              <a:rPr lang="en-US" i="1" dirty="0"/>
              <a:t>morning/afternoon</a:t>
            </a:r>
            <a:r>
              <a:rPr lang="en-US" dirty="0"/>
              <a:t>, my name is </a:t>
            </a:r>
            <a:r>
              <a:rPr lang="en-US" u="sng" dirty="0"/>
              <a:t> </a:t>
            </a:r>
            <a:r>
              <a:rPr lang="en-US" u="sng" dirty="0" smtClean="0"/>
              <a:t>       </a:t>
            </a:r>
          </a:p>
          <a:p>
            <a:pPr marL="0" indent="0">
              <a:buNone/>
            </a:pPr>
            <a:r>
              <a:rPr lang="en-US" u="sng" dirty="0"/>
              <a:t> </a:t>
            </a:r>
            <a:r>
              <a:rPr lang="en-US" u="sng" dirty="0" smtClean="0"/>
              <a:t>       (</a:t>
            </a:r>
            <a:r>
              <a:rPr lang="en-US" u="sng" dirty="0"/>
              <a:t>your name</a:t>
            </a:r>
            <a:r>
              <a:rPr lang="en-US" u="sng" dirty="0" smtClean="0"/>
              <a:t>)       </a:t>
            </a:r>
            <a:r>
              <a:rPr lang="en-US" dirty="0"/>
              <a:t>and I will be performing a monologue from the play </a:t>
            </a:r>
            <a:r>
              <a:rPr lang="en-US" u="sng" dirty="0" smtClean="0"/>
              <a:t>        (</a:t>
            </a:r>
            <a:r>
              <a:rPr lang="en-US" u="sng" dirty="0"/>
              <a:t>title</a:t>
            </a:r>
            <a:r>
              <a:rPr lang="en-US" u="sng" dirty="0" smtClean="0"/>
              <a:t>)        </a:t>
            </a:r>
            <a:r>
              <a:rPr lang="en-US" dirty="0" smtClean="0"/>
              <a:t> </a:t>
            </a:r>
            <a:r>
              <a:rPr lang="en-US" dirty="0"/>
              <a:t>by </a:t>
            </a:r>
            <a:r>
              <a:rPr lang="en-US" u="sng" dirty="0"/>
              <a:t> </a:t>
            </a:r>
            <a:r>
              <a:rPr lang="en-US" u="sng" dirty="0" smtClean="0"/>
              <a:t>    </a:t>
            </a:r>
          </a:p>
          <a:p>
            <a:pPr marL="0" indent="0">
              <a:buNone/>
            </a:pPr>
            <a:r>
              <a:rPr lang="en-US" u="sng" dirty="0"/>
              <a:t> </a:t>
            </a:r>
            <a:r>
              <a:rPr lang="en-US" u="sng" dirty="0" smtClean="0"/>
              <a:t>      (</a:t>
            </a:r>
            <a:r>
              <a:rPr lang="en-US" u="sng" dirty="0"/>
              <a:t>playwright</a:t>
            </a:r>
            <a:r>
              <a:rPr lang="en-US" u="sng" dirty="0" smtClean="0"/>
              <a:t>)        </a:t>
            </a:r>
            <a:r>
              <a:rPr lang="en-US" dirty="0"/>
              <a:t>and playing the role of </a:t>
            </a:r>
            <a:r>
              <a:rPr lang="en-US" u="sng" dirty="0"/>
              <a:t> </a:t>
            </a:r>
            <a:r>
              <a:rPr lang="en-US" u="sng" dirty="0" smtClean="0"/>
              <a:t> </a:t>
            </a:r>
          </a:p>
          <a:p>
            <a:pPr marL="0" indent="0">
              <a:buNone/>
            </a:pPr>
            <a:r>
              <a:rPr lang="en-US" u="sng" dirty="0"/>
              <a:t> </a:t>
            </a:r>
            <a:r>
              <a:rPr lang="en-US" u="sng" dirty="0" smtClean="0"/>
              <a:t>      (</a:t>
            </a:r>
            <a:r>
              <a:rPr lang="en-US" u="sng" dirty="0"/>
              <a:t>character’s name</a:t>
            </a:r>
            <a:r>
              <a:rPr lang="en-US" u="sng" dirty="0" smtClean="0"/>
              <a:t>)   .</a:t>
            </a:r>
            <a:endParaRPr lang="en-US" u="sng" dirty="0"/>
          </a:p>
          <a:p>
            <a:endParaRPr lang="en-US" dirty="0" smtClean="0"/>
          </a:p>
          <a:p>
            <a:r>
              <a:rPr lang="en-US" dirty="0"/>
              <a:t>After you introduce the piece, then take a few seconds to gather your composure, and “GET INTO CHARACTER”.  Then begin the piece.</a:t>
            </a:r>
          </a:p>
        </p:txBody>
      </p:sp>
    </p:spTree>
    <p:extLst>
      <p:ext uri="{BB962C8B-B14F-4D97-AF65-F5344CB8AC3E}">
        <p14:creationId xmlns:p14="http://schemas.microsoft.com/office/powerpoint/2010/main" val="25054982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lstStyle/>
          <a:p>
            <a:r>
              <a:rPr lang="en-US" dirty="0" smtClean="0"/>
              <a:t>closing</a:t>
            </a:r>
            <a:endParaRPr lang="en-US" dirty="0"/>
          </a:p>
        </p:txBody>
      </p:sp>
      <p:sp>
        <p:nvSpPr>
          <p:cNvPr id="3" name="Content Placeholder 2"/>
          <p:cNvSpPr>
            <a:spLocks noGrp="1"/>
          </p:cNvSpPr>
          <p:nvPr>
            <p:ph idx="1"/>
          </p:nvPr>
        </p:nvSpPr>
        <p:spPr/>
        <p:txBody>
          <a:bodyPr/>
          <a:lstStyle/>
          <a:p>
            <a:r>
              <a:rPr lang="en-US" dirty="0"/>
              <a:t>When you finish the performance, you will break character, look at the audience and </a:t>
            </a:r>
            <a:r>
              <a:rPr lang="en-US" dirty="0" smtClean="0"/>
              <a:t>say</a:t>
            </a:r>
            <a:endParaRPr lang="en-US" dirty="0"/>
          </a:p>
          <a:p>
            <a:pPr marL="1664208" lvl="7" indent="0">
              <a:buNone/>
            </a:pPr>
            <a:r>
              <a:rPr lang="en-US" sz="4800" dirty="0" smtClean="0"/>
              <a:t>THANK YOU</a:t>
            </a:r>
          </a:p>
          <a:p>
            <a:pPr lvl="7"/>
            <a:endParaRPr lang="en-US" dirty="0" smtClean="0"/>
          </a:p>
          <a:p>
            <a:pPr lvl="7"/>
            <a:endParaRPr lang="en-US" dirty="0" smtClean="0"/>
          </a:p>
          <a:p>
            <a:r>
              <a:rPr lang="en-US" dirty="0"/>
              <a:t>and exit the </a:t>
            </a:r>
            <a:r>
              <a:rPr lang="en-US" dirty="0" smtClean="0"/>
              <a:t>stage.</a:t>
            </a:r>
            <a:endParaRPr lang="en-US" dirty="0"/>
          </a:p>
          <a:p>
            <a:r>
              <a:rPr lang="en-US" dirty="0" smtClean="0"/>
              <a:t>Do not finish and then just walk away!</a:t>
            </a:r>
            <a:endParaRPr lang="en-US" dirty="0"/>
          </a:p>
        </p:txBody>
      </p:sp>
    </p:spTree>
    <p:extLst>
      <p:ext uri="{BB962C8B-B14F-4D97-AF65-F5344CB8AC3E}">
        <p14:creationId xmlns:p14="http://schemas.microsoft.com/office/powerpoint/2010/main" val="35152082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Monologue performance</a:t>
            </a:r>
            <a:endParaRPr lang="en-US" dirty="0"/>
          </a:p>
        </p:txBody>
      </p:sp>
      <p:sp>
        <p:nvSpPr>
          <p:cNvPr id="3" name="Content Placeholder 2"/>
          <p:cNvSpPr>
            <a:spLocks noGrp="1"/>
          </p:cNvSpPr>
          <p:nvPr>
            <p:ph idx="1"/>
          </p:nvPr>
        </p:nvSpPr>
        <p:spPr/>
        <p:txBody>
          <a:bodyPr/>
          <a:lstStyle/>
          <a:p>
            <a:endParaRPr lang="en-US" b="1" u="sng" dirty="0" smtClean="0"/>
          </a:p>
          <a:p>
            <a:pPr marL="0" indent="0">
              <a:buNone/>
            </a:pPr>
            <a:r>
              <a:rPr lang="en-US" b="1" u="sng" dirty="0" smtClean="0"/>
              <a:t>DRESS </a:t>
            </a:r>
            <a:r>
              <a:rPr lang="en-US" b="1" u="sng" dirty="0"/>
              <a:t>ATTIRE</a:t>
            </a:r>
            <a:endParaRPr lang="en-US" dirty="0"/>
          </a:p>
          <a:p>
            <a:r>
              <a:rPr lang="en-US" dirty="0"/>
              <a:t>This is being treated as an audition, so </a:t>
            </a:r>
            <a:r>
              <a:rPr lang="en-US" dirty="0" smtClean="0"/>
              <a:t>…</a:t>
            </a:r>
          </a:p>
          <a:p>
            <a:r>
              <a:rPr lang="en-US" dirty="0" smtClean="0"/>
              <a:t>DO </a:t>
            </a:r>
            <a:r>
              <a:rPr lang="en-US" dirty="0"/>
              <a:t>NOT DRESS AS THE </a:t>
            </a:r>
            <a:r>
              <a:rPr lang="en-US" dirty="0" smtClean="0"/>
              <a:t>CHARACTER</a:t>
            </a:r>
          </a:p>
          <a:p>
            <a:r>
              <a:rPr lang="en-US" dirty="0" smtClean="0"/>
              <a:t>rather </a:t>
            </a:r>
            <a:r>
              <a:rPr lang="en-US" dirty="0"/>
              <a:t>DRESS NICE. </a:t>
            </a:r>
            <a:endParaRPr lang="en-US" dirty="0" smtClean="0"/>
          </a:p>
          <a:p>
            <a:r>
              <a:rPr lang="en-US" dirty="0" smtClean="0"/>
              <a:t>No </a:t>
            </a:r>
            <a:r>
              <a:rPr lang="en-US" dirty="0"/>
              <a:t>jeans, shorts, hats, or sloppy attire.</a:t>
            </a:r>
          </a:p>
          <a:p>
            <a:endParaRPr lang="en-US" dirty="0"/>
          </a:p>
        </p:txBody>
      </p:sp>
    </p:spTree>
    <p:extLst>
      <p:ext uri="{BB962C8B-B14F-4D97-AF65-F5344CB8AC3E}">
        <p14:creationId xmlns:p14="http://schemas.microsoft.com/office/powerpoint/2010/main" val="2013844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MONOLOGUE PERFORMANCE</a:t>
            </a:r>
            <a:br>
              <a:rPr lang="en-US" dirty="0" smtClean="0"/>
            </a:br>
            <a:r>
              <a:rPr lang="en-US" dirty="0" smtClean="0"/>
              <a:t>EXAMPLE</a:t>
            </a:r>
            <a:endParaRPr lang="en-US" dirty="0"/>
          </a:p>
        </p:txBody>
      </p:sp>
      <p:sp>
        <p:nvSpPr>
          <p:cNvPr id="3" name="Content Placeholder 2"/>
          <p:cNvSpPr>
            <a:spLocks noGrp="1"/>
          </p:cNvSpPr>
          <p:nvPr>
            <p:ph idx="1"/>
          </p:nvPr>
        </p:nvSpPr>
        <p:spPr>
          <a:xfrm>
            <a:off x="457200" y="1609416"/>
            <a:ext cx="7543800" cy="4846320"/>
          </a:xfrm>
        </p:spPr>
        <p:txBody>
          <a:bodyPr/>
          <a:lstStyle/>
          <a:p>
            <a:pPr marL="0" indent="0">
              <a:buNone/>
            </a:pPr>
            <a:endParaRPr lang="en-US" sz="1100" dirty="0" smtClean="0"/>
          </a:p>
          <a:p>
            <a:r>
              <a:rPr lang="en-US" sz="2000" dirty="0"/>
              <a:t>college </a:t>
            </a:r>
            <a:r>
              <a:rPr lang="en-US" sz="2000" dirty="0" smtClean="0"/>
              <a:t>audition tape</a:t>
            </a:r>
            <a:r>
              <a:rPr lang="en-US" sz="2000" b="1" dirty="0" smtClean="0"/>
              <a:t>  </a:t>
            </a:r>
            <a:r>
              <a:rPr lang="en-US" sz="2000" b="1" u="sng" dirty="0" smtClean="0">
                <a:hlinkClick r:id="rId2"/>
              </a:rPr>
              <a:t>http</a:t>
            </a:r>
            <a:r>
              <a:rPr lang="en-US" sz="2000" b="1" u="sng" dirty="0">
                <a:hlinkClick r:id="rId2"/>
              </a:rPr>
              <a:t>://</a:t>
            </a:r>
            <a:r>
              <a:rPr lang="en-US" sz="2000" b="1" u="sng" dirty="0" smtClean="0">
                <a:hlinkClick r:id="rId2"/>
              </a:rPr>
              <a:t>youtu.be/tqSVp_hp0eg</a:t>
            </a:r>
            <a:endParaRPr lang="en-US" sz="2000" b="1" u="sng" dirty="0" smtClean="0"/>
          </a:p>
          <a:p>
            <a:endParaRPr lang="en-US" sz="2000" b="1" u="sng" dirty="0"/>
          </a:p>
          <a:p>
            <a:r>
              <a:rPr lang="en-US" sz="2000" dirty="0" err="1"/>
              <a:t>Takeis</a:t>
            </a:r>
            <a:r>
              <a:rPr lang="en-US" sz="2000" dirty="0"/>
              <a:t> Boston  </a:t>
            </a:r>
            <a:r>
              <a:rPr lang="en-US" sz="2000" b="1" u="sng" dirty="0">
                <a:hlinkClick r:id="rId3"/>
              </a:rPr>
              <a:t>http://youtu.be/oCtWm7cgQvE</a:t>
            </a:r>
            <a:endParaRPr lang="en-US" sz="2000" b="1" u="sng" dirty="0"/>
          </a:p>
          <a:p>
            <a:endParaRPr lang="en-US" sz="2000" dirty="0"/>
          </a:p>
        </p:txBody>
      </p:sp>
    </p:spTree>
    <p:extLst>
      <p:ext uri="{BB962C8B-B14F-4D97-AF65-F5344CB8AC3E}">
        <p14:creationId xmlns:p14="http://schemas.microsoft.com/office/powerpoint/2010/main" val="3806457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899160"/>
          </a:xfrm>
        </p:spPr>
        <p:txBody>
          <a:bodyPr/>
          <a:lstStyle/>
          <a:p>
            <a:r>
              <a:rPr lang="en-US" dirty="0" smtClean="0"/>
              <a:t>characterization</a:t>
            </a:r>
            <a:endParaRPr lang="en-US" dirty="0"/>
          </a:p>
        </p:txBody>
      </p:sp>
      <p:sp>
        <p:nvSpPr>
          <p:cNvPr id="3" name="Content Placeholder 2"/>
          <p:cNvSpPr>
            <a:spLocks noGrp="1"/>
          </p:cNvSpPr>
          <p:nvPr>
            <p:ph sz="half" idx="1"/>
          </p:nvPr>
        </p:nvSpPr>
        <p:spPr>
          <a:xfrm>
            <a:off x="190500" y="3001328"/>
            <a:ext cx="3886200" cy="3094672"/>
          </a:xfrm>
        </p:spPr>
        <p:txBody>
          <a:bodyPr>
            <a:normAutofit/>
          </a:bodyPr>
          <a:lstStyle/>
          <a:p>
            <a:r>
              <a:rPr lang="en-US" dirty="0" smtClean="0"/>
              <a:t>Given Circumstances</a:t>
            </a:r>
          </a:p>
          <a:p>
            <a:r>
              <a:rPr lang="en-US" dirty="0" smtClean="0"/>
              <a:t>Previous Action</a:t>
            </a:r>
          </a:p>
          <a:p>
            <a:r>
              <a:rPr lang="en-US" dirty="0" smtClean="0"/>
              <a:t>Internal Qualities</a:t>
            </a:r>
          </a:p>
          <a:p>
            <a:r>
              <a:rPr lang="en-US" dirty="0" smtClean="0"/>
              <a:t>External Qualities</a:t>
            </a:r>
          </a:p>
          <a:p>
            <a:r>
              <a:rPr lang="en-US" dirty="0" smtClean="0"/>
              <a:t>Profile Questions</a:t>
            </a:r>
            <a:endParaRPr lang="en-US" dirty="0"/>
          </a:p>
          <a:p>
            <a:endParaRPr lang="en-US" dirty="0"/>
          </a:p>
        </p:txBody>
      </p:sp>
      <p:sp>
        <p:nvSpPr>
          <p:cNvPr id="5" name="TextBox 4"/>
          <p:cNvSpPr txBox="1"/>
          <p:nvPr/>
        </p:nvSpPr>
        <p:spPr>
          <a:xfrm>
            <a:off x="533400" y="1524000"/>
            <a:ext cx="7086600" cy="1477328"/>
          </a:xfrm>
          <a:prstGeom prst="rect">
            <a:avLst/>
          </a:prstGeom>
          <a:noFill/>
        </p:spPr>
        <p:txBody>
          <a:bodyPr wrap="square" rtlCol="0">
            <a:spAutoFit/>
          </a:bodyPr>
          <a:lstStyle/>
          <a:p>
            <a:r>
              <a:rPr lang="en-US" sz="2400" dirty="0"/>
              <a:t>Creating a well defined character </a:t>
            </a:r>
            <a:r>
              <a:rPr lang="en-US" sz="2400" dirty="0" smtClean="0"/>
              <a:t>based on the </a:t>
            </a:r>
            <a:r>
              <a:rPr lang="en-US" sz="2400" dirty="0"/>
              <a:t>facts from the </a:t>
            </a:r>
            <a:r>
              <a:rPr lang="en-US" sz="2400" dirty="0" smtClean="0"/>
              <a:t>script and filling in the holes where needed.</a:t>
            </a:r>
            <a:endParaRPr lang="en-US" sz="2400" dirty="0"/>
          </a:p>
          <a:p>
            <a:endParaRPr lang="en-US" dirty="0"/>
          </a:p>
        </p:txBody>
      </p:sp>
      <p:sp>
        <p:nvSpPr>
          <p:cNvPr id="7" name="TextBox 6"/>
          <p:cNvSpPr txBox="1"/>
          <p:nvPr/>
        </p:nvSpPr>
        <p:spPr>
          <a:xfrm>
            <a:off x="4343400" y="3001328"/>
            <a:ext cx="3733800" cy="2092881"/>
          </a:xfrm>
          <a:prstGeom prst="rect">
            <a:avLst/>
          </a:prstGeom>
          <a:noFill/>
        </p:spPr>
        <p:txBody>
          <a:bodyPr wrap="square" rtlCol="0">
            <a:spAutoFit/>
          </a:bodyPr>
          <a:lstStyle/>
          <a:p>
            <a:pPr marL="457200" indent="-457200">
              <a:buClr>
                <a:schemeClr val="tx2"/>
              </a:buClr>
              <a:buFont typeface="Trebuchet MS" panose="020B0603020202020204" pitchFamily="34" charset="0"/>
              <a:buChar char="●"/>
            </a:pPr>
            <a:r>
              <a:rPr lang="en-US" sz="2800" dirty="0" smtClean="0"/>
              <a:t>Character Archetypes</a:t>
            </a:r>
            <a:endParaRPr lang="en-US" sz="2800" dirty="0"/>
          </a:p>
          <a:p>
            <a:pPr marL="457200" indent="-457200">
              <a:buClr>
                <a:schemeClr val="tx2"/>
              </a:buClr>
              <a:buFont typeface="Trebuchet MS" panose="020B0603020202020204" pitchFamily="34" charset="0"/>
              <a:buChar char="●"/>
            </a:pPr>
            <a:r>
              <a:rPr lang="en-US" sz="2800" dirty="0" smtClean="0"/>
              <a:t>Western Zodiac</a:t>
            </a:r>
          </a:p>
          <a:p>
            <a:pPr marL="457200" indent="-457200">
              <a:buClr>
                <a:schemeClr val="tx2"/>
              </a:buClr>
              <a:buFont typeface="Trebuchet MS" panose="020B0603020202020204" pitchFamily="34" charset="0"/>
              <a:buChar char="●"/>
            </a:pPr>
            <a:r>
              <a:rPr lang="en-US" sz="2800" dirty="0" smtClean="0"/>
              <a:t>Chinese Zodiac</a:t>
            </a:r>
            <a:endParaRPr lang="en-US" sz="2800" dirty="0"/>
          </a:p>
          <a:p>
            <a:endParaRPr lang="en-US" dirty="0"/>
          </a:p>
        </p:txBody>
      </p:sp>
    </p:spTree>
    <p:extLst>
      <p:ext uri="{BB962C8B-B14F-4D97-AF65-F5344CB8AC3E}">
        <p14:creationId xmlns:p14="http://schemas.microsoft.com/office/powerpoint/2010/main" val="433841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7">
                                            <p:txEl>
                                              <p:pRg st="0" end="0"/>
                                            </p:txEl>
                                          </p:spTgt>
                                        </p:tgtEl>
                                        <p:attrNameLst>
                                          <p:attrName>style.visibility</p:attrName>
                                        </p:attrNameLst>
                                      </p:cBhvr>
                                      <p:to>
                                        <p:strVal val="visible"/>
                                      </p:to>
                                    </p:set>
                                    <p:animEffect transition="in" filter="barn(inVertical)">
                                      <p:cBhvr>
                                        <p:cTn id="32" dur="500"/>
                                        <p:tgtEl>
                                          <p:spTgt spid="7">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7">
                                            <p:txEl>
                                              <p:pRg st="1" end="1"/>
                                            </p:txEl>
                                          </p:spTgt>
                                        </p:tgtEl>
                                        <p:attrNameLst>
                                          <p:attrName>style.visibility</p:attrName>
                                        </p:attrNameLst>
                                      </p:cBhvr>
                                      <p:to>
                                        <p:strVal val="visible"/>
                                      </p:to>
                                    </p:set>
                                    <p:animEffect transition="in" filter="barn(inVertical)">
                                      <p:cBhvr>
                                        <p:cTn id="37" dur="500"/>
                                        <p:tgtEl>
                                          <p:spTgt spid="7">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7">
                                            <p:txEl>
                                              <p:pRg st="2" end="2"/>
                                            </p:txEl>
                                          </p:spTgt>
                                        </p:tgtEl>
                                        <p:attrNameLst>
                                          <p:attrName>style.visibility</p:attrName>
                                        </p:attrNameLst>
                                      </p:cBhvr>
                                      <p:to>
                                        <p:strVal val="visible"/>
                                      </p:to>
                                    </p:set>
                                    <p:animEffect transition="in" filter="barn(inVertical)">
                                      <p:cBhvr>
                                        <p:cTn id="4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899160"/>
          </a:xfrm>
        </p:spPr>
        <p:txBody>
          <a:bodyPr/>
          <a:lstStyle/>
          <a:p>
            <a:r>
              <a:rPr lang="en-US" dirty="0" smtClean="0"/>
              <a:t>characterization</a:t>
            </a:r>
            <a:endParaRPr lang="en-US" dirty="0"/>
          </a:p>
        </p:txBody>
      </p:sp>
      <p:sp>
        <p:nvSpPr>
          <p:cNvPr id="3" name="Content Placeholder 2"/>
          <p:cNvSpPr>
            <a:spLocks noGrp="1"/>
          </p:cNvSpPr>
          <p:nvPr>
            <p:ph sz="half" idx="1"/>
          </p:nvPr>
        </p:nvSpPr>
        <p:spPr>
          <a:xfrm>
            <a:off x="457200" y="2590800"/>
            <a:ext cx="3733800" cy="3810000"/>
          </a:xfrm>
        </p:spPr>
        <p:txBody>
          <a:bodyPr>
            <a:normAutofit fontScale="92500"/>
          </a:bodyPr>
          <a:lstStyle/>
          <a:p>
            <a:r>
              <a:rPr lang="en-US" dirty="0" smtClean="0"/>
              <a:t>Given </a:t>
            </a:r>
            <a:r>
              <a:rPr lang="en-US" dirty="0"/>
              <a:t>Circumstances</a:t>
            </a:r>
          </a:p>
          <a:p>
            <a:pPr lvl="1"/>
            <a:r>
              <a:rPr lang="en-US" dirty="0"/>
              <a:t>Date</a:t>
            </a:r>
          </a:p>
          <a:p>
            <a:pPr lvl="1"/>
            <a:r>
              <a:rPr lang="en-US" dirty="0"/>
              <a:t>Geographical Location</a:t>
            </a:r>
          </a:p>
          <a:p>
            <a:pPr lvl="1"/>
            <a:r>
              <a:rPr lang="en-US" dirty="0"/>
              <a:t>Social Environment</a:t>
            </a:r>
          </a:p>
          <a:p>
            <a:pPr lvl="1"/>
            <a:r>
              <a:rPr lang="en-US" dirty="0"/>
              <a:t>Political Environment</a:t>
            </a:r>
          </a:p>
          <a:p>
            <a:pPr lvl="1"/>
            <a:r>
              <a:rPr lang="en-US" dirty="0"/>
              <a:t>Economic Environment</a:t>
            </a:r>
          </a:p>
          <a:p>
            <a:pPr lvl="1"/>
            <a:r>
              <a:rPr lang="en-US" dirty="0"/>
              <a:t>Religious Environment</a:t>
            </a:r>
          </a:p>
          <a:p>
            <a:endParaRPr lang="en-US" dirty="0"/>
          </a:p>
        </p:txBody>
      </p:sp>
      <p:sp>
        <p:nvSpPr>
          <p:cNvPr id="4" name="Content Placeholder 3"/>
          <p:cNvSpPr>
            <a:spLocks noGrp="1"/>
          </p:cNvSpPr>
          <p:nvPr>
            <p:ph sz="half" idx="2"/>
          </p:nvPr>
        </p:nvSpPr>
        <p:spPr>
          <a:xfrm>
            <a:off x="4191000" y="2590800"/>
            <a:ext cx="3520440" cy="3810000"/>
          </a:xfrm>
        </p:spPr>
        <p:txBody>
          <a:bodyPr>
            <a:normAutofit fontScale="92500"/>
          </a:bodyPr>
          <a:lstStyle/>
          <a:p>
            <a:r>
              <a:rPr lang="en-US" dirty="0" smtClean="0"/>
              <a:t>Previous Action</a:t>
            </a:r>
          </a:p>
          <a:p>
            <a:pPr lvl="1"/>
            <a:r>
              <a:rPr lang="en-US" dirty="0" smtClean="0"/>
              <a:t>Action that occurred prior to the Opening Situation</a:t>
            </a:r>
          </a:p>
          <a:p>
            <a:pPr lvl="1"/>
            <a:endParaRPr lang="en-US" dirty="0"/>
          </a:p>
          <a:p>
            <a:pPr lvl="1"/>
            <a:r>
              <a:rPr lang="en-US" dirty="0" smtClean="0"/>
              <a:t>This specific character action can give justification as to who the character is now.</a:t>
            </a:r>
            <a:endParaRPr lang="en-US" dirty="0"/>
          </a:p>
        </p:txBody>
      </p:sp>
      <p:sp>
        <p:nvSpPr>
          <p:cNvPr id="5" name="TextBox 4"/>
          <p:cNvSpPr txBox="1"/>
          <p:nvPr/>
        </p:nvSpPr>
        <p:spPr>
          <a:xfrm>
            <a:off x="533400" y="1524000"/>
            <a:ext cx="7086600" cy="1107996"/>
          </a:xfrm>
          <a:prstGeom prst="rect">
            <a:avLst/>
          </a:prstGeom>
          <a:noFill/>
        </p:spPr>
        <p:txBody>
          <a:bodyPr wrap="square" rtlCol="0">
            <a:spAutoFit/>
          </a:bodyPr>
          <a:lstStyle/>
          <a:p>
            <a:r>
              <a:rPr lang="en-US" sz="2400" dirty="0"/>
              <a:t>Creating a well defined character </a:t>
            </a:r>
            <a:r>
              <a:rPr lang="en-US" sz="2400" dirty="0" smtClean="0"/>
              <a:t>based on the </a:t>
            </a:r>
            <a:r>
              <a:rPr lang="en-US" sz="2400" dirty="0"/>
              <a:t>facts from the </a:t>
            </a:r>
            <a:r>
              <a:rPr lang="en-US" sz="2400" dirty="0" smtClean="0"/>
              <a:t>script and filling in the holes.</a:t>
            </a:r>
            <a:endParaRPr lang="en-US" sz="2400" dirty="0"/>
          </a:p>
          <a:p>
            <a:endParaRPr lang="en-US" dirty="0"/>
          </a:p>
        </p:txBody>
      </p:sp>
    </p:spTree>
    <p:extLst>
      <p:ext uri="{BB962C8B-B14F-4D97-AF65-F5344CB8AC3E}">
        <p14:creationId xmlns:p14="http://schemas.microsoft.com/office/powerpoint/2010/main" val="3132492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 calcmode="lin" valueType="num">
                                      <p:cBhvr>
                                        <p:cTn id="37"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38"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39"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40" dur="1000"/>
                                        <p:tgtEl>
                                          <p:spTgt spid="4">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nodeType="click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anim calcmode="lin" valueType="num">
                                      <p:cBhvr>
                                        <p:cTn id="45"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46"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47"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48"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a:t>CHARACTER ANALYSIS</a:t>
            </a:r>
          </a:p>
        </p:txBody>
      </p:sp>
      <p:sp>
        <p:nvSpPr>
          <p:cNvPr id="3" name="Content Placeholder 2"/>
          <p:cNvSpPr>
            <a:spLocks noGrp="1"/>
          </p:cNvSpPr>
          <p:nvPr>
            <p:ph idx="1"/>
          </p:nvPr>
        </p:nvSpPr>
        <p:spPr/>
        <p:txBody>
          <a:bodyPr>
            <a:normAutofit fontScale="92500" lnSpcReduction="20000"/>
          </a:bodyPr>
          <a:lstStyle/>
          <a:p>
            <a:pPr marL="0" indent="0">
              <a:buNone/>
            </a:pPr>
            <a:r>
              <a:rPr lang="en-US" b="1" u="sng" dirty="0"/>
              <a:t>INTERNAL QUALITEIS</a:t>
            </a:r>
            <a:endParaRPr lang="en-US" dirty="0"/>
          </a:p>
          <a:p>
            <a:pPr marL="0" indent="0">
              <a:buNone/>
            </a:pPr>
            <a:r>
              <a:rPr lang="en-US" dirty="0"/>
              <a:t> </a:t>
            </a:r>
          </a:p>
          <a:p>
            <a:pPr marL="0" indent="0">
              <a:buNone/>
            </a:pPr>
            <a:r>
              <a:rPr lang="en-US" dirty="0" smtClean="0"/>
              <a:t>1.  Background – childhood, siblings, parents, upbringing, where grew up, etc.</a:t>
            </a:r>
          </a:p>
          <a:p>
            <a:pPr marL="0" indent="0">
              <a:buNone/>
            </a:pPr>
            <a:endParaRPr lang="en-US" dirty="0" smtClean="0"/>
          </a:p>
          <a:p>
            <a:pPr marL="0" indent="0">
              <a:buNone/>
            </a:pPr>
            <a:r>
              <a:rPr lang="en-US" dirty="0" smtClean="0"/>
              <a:t>2.  Mental- common sense, street sense, book sense; type of intellect</a:t>
            </a:r>
          </a:p>
          <a:p>
            <a:pPr marL="514350" indent="-514350">
              <a:buAutoNum type="arabicPeriod" startAt="2"/>
            </a:pPr>
            <a:endParaRPr lang="en-US" dirty="0" smtClean="0"/>
          </a:p>
          <a:p>
            <a:pPr marL="0" indent="0">
              <a:buNone/>
            </a:pPr>
            <a:r>
              <a:rPr lang="en-US" dirty="0" smtClean="0"/>
              <a:t>3.  Spiritual</a:t>
            </a:r>
            <a:r>
              <a:rPr lang="en-US" dirty="0"/>
              <a:t> </a:t>
            </a:r>
            <a:r>
              <a:rPr lang="en-US" dirty="0" smtClean="0"/>
              <a:t>- faith filled life, religion, morals and values of the character</a:t>
            </a:r>
          </a:p>
          <a:p>
            <a:pPr marL="514350" indent="-514350">
              <a:buAutoNum type="arabicPeriod" startAt="3"/>
            </a:pPr>
            <a:endParaRPr lang="en-US" dirty="0"/>
          </a:p>
          <a:p>
            <a:pPr marL="0" indent="0">
              <a:buNone/>
            </a:pPr>
            <a:r>
              <a:rPr lang="en-US" dirty="0"/>
              <a:t>4.  </a:t>
            </a:r>
            <a:r>
              <a:rPr lang="en-US" dirty="0" smtClean="0"/>
              <a:t>Emotional- the emotional state of the character, beginning –middle-end</a:t>
            </a:r>
            <a:endParaRPr lang="en-US" dirty="0"/>
          </a:p>
          <a:p>
            <a:endParaRPr lang="en-US" dirty="0"/>
          </a:p>
        </p:txBody>
      </p:sp>
    </p:spTree>
    <p:extLst>
      <p:ext uri="{BB962C8B-B14F-4D97-AF65-F5344CB8AC3E}">
        <p14:creationId xmlns:p14="http://schemas.microsoft.com/office/powerpoint/2010/main" val="2306274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down)">
                                      <p:cBhvr>
                                        <p:cTn id="25" dur="580">
                                          <p:stCondLst>
                                            <p:cond delay="0"/>
                                          </p:stCondLst>
                                        </p:cTn>
                                        <p:tgtEl>
                                          <p:spTgt spid="3">
                                            <p:txEl>
                                              <p:pRg st="4" end="4"/>
                                            </p:txEl>
                                          </p:spTgt>
                                        </p:tgtEl>
                                      </p:cBhvr>
                                    </p:animEffect>
                                    <p:anim calcmode="lin" valueType="num">
                                      <p:cBhvr>
                                        <p:cTn id="26"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4" end="4"/>
                                            </p:txEl>
                                          </p:spTgt>
                                        </p:tgtEl>
                                      </p:cBhvr>
                                      <p:to x="100000" y="60000"/>
                                    </p:animScale>
                                    <p:animScale>
                                      <p:cBhvr>
                                        <p:cTn id="32" dur="166" decel="50000">
                                          <p:stCondLst>
                                            <p:cond delay="676"/>
                                          </p:stCondLst>
                                        </p:cTn>
                                        <p:tgtEl>
                                          <p:spTgt spid="3">
                                            <p:txEl>
                                              <p:pRg st="4" end="4"/>
                                            </p:txEl>
                                          </p:spTgt>
                                        </p:tgtEl>
                                      </p:cBhvr>
                                      <p:to x="100000" y="100000"/>
                                    </p:animScale>
                                    <p:animScale>
                                      <p:cBhvr>
                                        <p:cTn id="33" dur="26">
                                          <p:stCondLst>
                                            <p:cond delay="1312"/>
                                          </p:stCondLst>
                                        </p:cTn>
                                        <p:tgtEl>
                                          <p:spTgt spid="3">
                                            <p:txEl>
                                              <p:pRg st="4" end="4"/>
                                            </p:txEl>
                                          </p:spTgt>
                                        </p:tgtEl>
                                      </p:cBhvr>
                                      <p:to x="100000" y="80000"/>
                                    </p:animScale>
                                    <p:animScale>
                                      <p:cBhvr>
                                        <p:cTn id="34" dur="166" decel="50000">
                                          <p:stCondLst>
                                            <p:cond delay="1338"/>
                                          </p:stCondLst>
                                        </p:cTn>
                                        <p:tgtEl>
                                          <p:spTgt spid="3">
                                            <p:txEl>
                                              <p:pRg st="4" end="4"/>
                                            </p:txEl>
                                          </p:spTgt>
                                        </p:tgtEl>
                                      </p:cBhvr>
                                      <p:to x="100000" y="100000"/>
                                    </p:animScale>
                                    <p:animScale>
                                      <p:cBhvr>
                                        <p:cTn id="35" dur="26">
                                          <p:stCondLst>
                                            <p:cond delay="1642"/>
                                          </p:stCondLst>
                                        </p:cTn>
                                        <p:tgtEl>
                                          <p:spTgt spid="3">
                                            <p:txEl>
                                              <p:pRg st="4" end="4"/>
                                            </p:txEl>
                                          </p:spTgt>
                                        </p:tgtEl>
                                      </p:cBhvr>
                                      <p:to x="100000" y="90000"/>
                                    </p:animScale>
                                    <p:animScale>
                                      <p:cBhvr>
                                        <p:cTn id="36" dur="166" decel="50000">
                                          <p:stCondLst>
                                            <p:cond delay="1668"/>
                                          </p:stCondLst>
                                        </p:cTn>
                                        <p:tgtEl>
                                          <p:spTgt spid="3">
                                            <p:txEl>
                                              <p:pRg st="4" end="4"/>
                                            </p:txEl>
                                          </p:spTgt>
                                        </p:tgtEl>
                                      </p:cBhvr>
                                      <p:to x="100000" y="100000"/>
                                    </p:animScale>
                                    <p:animScale>
                                      <p:cBhvr>
                                        <p:cTn id="37" dur="26">
                                          <p:stCondLst>
                                            <p:cond delay="1808"/>
                                          </p:stCondLst>
                                        </p:cTn>
                                        <p:tgtEl>
                                          <p:spTgt spid="3">
                                            <p:txEl>
                                              <p:pRg st="4" end="4"/>
                                            </p:txEl>
                                          </p:spTgt>
                                        </p:tgtEl>
                                      </p:cBhvr>
                                      <p:to x="100000" y="95000"/>
                                    </p:animScale>
                                    <p:animScale>
                                      <p:cBhvr>
                                        <p:cTn id="38" dur="166" decel="50000">
                                          <p:stCondLst>
                                            <p:cond delay="1834"/>
                                          </p:stCondLst>
                                        </p:cTn>
                                        <p:tgtEl>
                                          <p:spTgt spid="3">
                                            <p:txEl>
                                              <p:pRg st="4" end="4"/>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wipe(down)">
                                      <p:cBhvr>
                                        <p:cTn id="43" dur="580">
                                          <p:stCondLst>
                                            <p:cond delay="0"/>
                                          </p:stCondLst>
                                        </p:cTn>
                                        <p:tgtEl>
                                          <p:spTgt spid="3">
                                            <p:txEl>
                                              <p:pRg st="6" end="6"/>
                                            </p:txEl>
                                          </p:spTgt>
                                        </p:tgtEl>
                                      </p:cBhvr>
                                    </p:animEffect>
                                    <p:anim calcmode="lin" valueType="num">
                                      <p:cBhvr>
                                        <p:cTn id="44"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6" end="6"/>
                                            </p:txEl>
                                          </p:spTgt>
                                        </p:tgtEl>
                                      </p:cBhvr>
                                      <p:to x="100000" y="60000"/>
                                    </p:animScale>
                                    <p:animScale>
                                      <p:cBhvr>
                                        <p:cTn id="50" dur="166" decel="50000">
                                          <p:stCondLst>
                                            <p:cond delay="676"/>
                                          </p:stCondLst>
                                        </p:cTn>
                                        <p:tgtEl>
                                          <p:spTgt spid="3">
                                            <p:txEl>
                                              <p:pRg st="6" end="6"/>
                                            </p:txEl>
                                          </p:spTgt>
                                        </p:tgtEl>
                                      </p:cBhvr>
                                      <p:to x="100000" y="100000"/>
                                    </p:animScale>
                                    <p:animScale>
                                      <p:cBhvr>
                                        <p:cTn id="51" dur="26">
                                          <p:stCondLst>
                                            <p:cond delay="1312"/>
                                          </p:stCondLst>
                                        </p:cTn>
                                        <p:tgtEl>
                                          <p:spTgt spid="3">
                                            <p:txEl>
                                              <p:pRg st="6" end="6"/>
                                            </p:txEl>
                                          </p:spTgt>
                                        </p:tgtEl>
                                      </p:cBhvr>
                                      <p:to x="100000" y="80000"/>
                                    </p:animScale>
                                    <p:animScale>
                                      <p:cBhvr>
                                        <p:cTn id="52" dur="166" decel="50000">
                                          <p:stCondLst>
                                            <p:cond delay="1338"/>
                                          </p:stCondLst>
                                        </p:cTn>
                                        <p:tgtEl>
                                          <p:spTgt spid="3">
                                            <p:txEl>
                                              <p:pRg st="6" end="6"/>
                                            </p:txEl>
                                          </p:spTgt>
                                        </p:tgtEl>
                                      </p:cBhvr>
                                      <p:to x="100000" y="100000"/>
                                    </p:animScale>
                                    <p:animScale>
                                      <p:cBhvr>
                                        <p:cTn id="53" dur="26">
                                          <p:stCondLst>
                                            <p:cond delay="1642"/>
                                          </p:stCondLst>
                                        </p:cTn>
                                        <p:tgtEl>
                                          <p:spTgt spid="3">
                                            <p:txEl>
                                              <p:pRg st="6" end="6"/>
                                            </p:txEl>
                                          </p:spTgt>
                                        </p:tgtEl>
                                      </p:cBhvr>
                                      <p:to x="100000" y="90000"/>
                                    </p:animScale>
                                    <p:animScale>
                                      <p:cBhvr>
                                        <p:cTn id="54" dur="166" decel="50000">
                                          <p:stCondLst>
                                            <p:cond delay="1668"/>
                                          </p:stCondLst>
                                        </p:cTn>
                                        <p:tgtEl>
                                          <p:spTgt spid="3">
                                            <p:txEl>
                                              <p:pRg st="6" end="6"/>
                                            </p:txEl>
                                          </p:spTgt>
                                        </p:tgtEl>
                                      </p:cBhvr>
                                      <p:to x="100000" y="100000"/>
                                    </p:animScale>
                                    <p:animScale>
                                      <p:cBhvr>
                                        <p:cTn id="55" dur="26">
                                          <p:stCondLst>
                                            <p:cond delay="1808"/>
                                          </p:stCondLst>
                                        </p:cTn>
                                        <p:tgtEl>
                                          <p:spTgt spid="3">
                                            <p:txEl>
                                              <p:pRg st="6" end="6"/>
                                            </p:txEl>
                                          </p:spTgt>
                                        </p:tgtEl>
                                      </p:cBhvr>
                                      <p:to x="100000" y="95000"/>
                                    </p:animScale>
                                    <p:animScale>
                                      <p:cBhvr>
                                        <p:cTn id="56" dur="166" decel="50000">
                                          <p:stCondLst>
                                            <p:cond delay="1834"/>
                                          </p:stCondLst>
                                        </p:cTn>
                                        <p:tgtEl>
                                          <p:spTgt spid="3">
                                            <p:txEl>
                                              <p:pRg st="6" end="6"/>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Effect transition="in" filter="wipe(down)">
                                      <p:cBhvr>
                                        <p:cTn id="61" dur="580">
                                          <p:stCondLst>
                                            <p:cond delay="0"/>
                                          </p:stCondLst>
                                        </p:cTn>
                                        <p:tgtEl>
                                          <p:spTgt spid="3">
                                            <p:txEl>
                                              <p:pRg st="8" end="8"/>
                                            </p:txEl>
                                          </p:spTgt>
                                        </p:tgtEl>
                                      </p:cBhvr>
                                    </p:animEffect>
                                    <p:anim calcmode="lin" valueType="num">
                                      <p:cBhvr>
                                        <p:cTn id="62"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8" end="8"/>
                                            </p:txEl>
                                          </p:spTgt>
                                        </p:tgtEl>
                                      </p:cBhvr>
                                      <p:to x="100000" y="60000"/>
                                    </p:animScale>
                                    <p:animScale>
                                      <p:cBhvr>
                                        <p:cTn id="68" dur="166" decel="50000">
                                          <p:stCondLst>
                                            <p:cond delay="676"/>
                                          </p:stCondLst>
                                        </p:cTn>
                                        <p:tgtEl>
                                          <p:spTgt spid="3">
                                            <p:txEl>
                                              <p:pRg st="8" end="8"/>
                                            </p:txEl>
                                          </p:spTgt>
                                        </p:tgtEl>
                                      </p:cBhvr>
                                      <p:to x="100000" y="100000"/>
                                    </p:animScale>
                                    <p:animScale>
                                      <p:cBhvr>
                                        <p:cTn id="69" dur="26">
                                          <p:stCondLst>
                                            <p:cond delay="1312"/>
                                          </p:stCondLst>
                                        </p:cTn>
                                        <p:tgtEl>
                                          <p:spTgt spid="3">
                                            <p:txEl>
                                              <p:pRg st="8" end="8"/>
                                            </p:txEl>
                                          </p:spTgt>
                                        </p:tgtEl>
                                      </p:cBhvr>
                                      <p:to x="100000" y="80000"/>
                                    </p:animScale>
                                    <p:animScale>
                                      <p:cBhvr>
                                        <p:cTn id="70" dur="166" decel="50000">
                                          <p:stCondLst>
                                            <p:cond delay="1338"/>
                                          </p:stCondLst>
                                        </p:cTn>
                                        <p:tgtEl>
                                          <p:spTgt spid="3">
                                            <p:txEl>
                                              <p:pRg st="8" end="8"/>
                                            </p:txEl>
                                          </p:spTgt>
                                        </p:tgtEl>
                                      </p:cBhvr>
                                      <p:to x="100000" y="100000"/>
                                    </p:animScale>
                                    <p:animScale>
                                      <p:cBhvr>
                                        <p:cTn id="71" dur="26">
                                          <p:stCondLst>
                                            <p:cond delay="1642"/>
                                          </p:stCondLst>
                                        </p:cTn>
                                        <p:tgtEl>
                                          <p:spTgt spid="3">
                                            <p:txEl>
                                              <p:pRg st="8" end="8"/>
                                            </p:txEl>
                                          </p:spTgt>
                                        </p:tgtEl>
                                      </p:cBhvr>
                                      <p:to x="100000" y="90000"/>
                                    </p:animScale>
                                    <p:animScale>
                                      <p:cBhvr>
                                        <p:cTn id="72" dur="166" decel="50000">
                                          <p:stCondLst>
                                            <p:cond delay="1668"/>
                                          </p:stCondLst>
                                        </p:cTn>
                                        <p:tgtEl>
                                          <p:spTgt spid="3">
                                            <p:txEl>
                                              <p:pRg st="8" end="8"/>
                                            </p:txEl>
                                          </p:spTgt>
                                        </p:tgtEl>
                                      </p:cBhvr>
                                      <p:to x="100000" y="100000"/>
                                    </p:animScale>
                                    <p:animScale>
                                      <p:cBhvr>
                                        <p:cTn id="73" dur="26">
                                          <p:stCondLst>
                                            <p:cond delay="1808"/>
                                          </p:stCondLst>
                                        </p:cTn>
                                        <p:tgtEl>
                                          <p:spTgt spid="3">
                                            <p:txEl>
                                              <p:pRg st="8" end="8"/>
                                            </p:txEl>
                                          </p:spTgt>
                                        </p:tgtEl>
                                      </p:cBhvr>
                                      <p:to x="100000" y="95000"/>
                                    </p:animScale>
                                    <p:animScale>
                                      <p:cBhvr>
                                        <p:cTn id="74"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a:t>CHARACTER ANALYSIS</a:t>
            </a:r>
          </a:p>
        </p:txBody>
      </p:sp>
      <p:sp>
        <p:nvSpPr>
          <p:cNvPr id="3" name="Content Placeholder 2"/>
          <p:cNvSpPr>
            <a:spLocks noGrp="1"/>
          </p:cNvSpPr>
          <p:nvPr>
            <p:ph idx="1"/>
          </p:nvPr>
        </p:nvSpPr>
        <p:spPr/>
        <p:txBody>
          <a:bodyPr>
            <a:normAutofit fontScale="92500" lnSpcReduction="20000"/>
          </a:bodyPr>
          <a:lstStyle/>
          <a:p>
            <a:pPr marL="0" indent="0">
              <a:buNone/>
            </a:pPr>
            <a:r>
              <a:rPr lang="en-US" b="1" u="sng" dirty="0"/>
              <a:t>EXTERNALS QUALITIES</a:t>
            </a:r>
            <a:endParaRPr lang="en-US" dirty="0"/>
          </a:p>
          <a:p>
            <a:pPr marL="0" indent="0">
              <a:buNone/>
            </a:pPr>
            <a:r>
              <a:rPr lang="en-US" dirty="0"/>
              <a:t> </a:t>
            </a:r>
          </a:p>
          <a:p>
            <a:pPr marL="0" indent="0">
              <a:buNone/>
            </a:pPr>
            <a:r>
              <a:rPr lang="en-US" dirty="0"/>
              <a:t>1.  </a:t>
            </a:r>
            <a:r>
              <a:rPr lang="en-US" dirty="0" smtClean="0"/>
              <a:t>Dress – casual, dressy, everyday, “go to”</a:t>
            </a:r>
            <a:endParaRPr lang="en-US" dirty="0"/>
          </a:p>
          <a:p>
            <a:pPr marL="0" indent="0">
              <a:buNone/>
            </a:pPr>
            <a:r>
              <a:rPr lang="en-US" dirty="0"/>
              <a:t> </a:t>
            </a:r>
          </a:p>
          <a:p>
            <a:pPr marL="0" indent="0">
              <a:buNone/>
            </a:pPr>
            <a:r>
              <a:rPr lang="en-US" dirty="0"/>
              <a:t>2.  Movement / </a:t>
            </a:r>
            <a:r>
              <a:rPr lang="en-US" dirty="0" smtClean="0"/>
              <a:t>Posture – sway, bounce, stagger, limp, hunched, curved, forward, hips</a:t>
            </a:r>
            <a:endParaRPr lang="en-US" dirty="0"/>
          </a:p>
          <a:p>
            <a:pPr marL="0" indent="0">
              <a:buNone/>
            </a:pPr>
            <a:r>
              <a:rPr lang="en-US" dirty="0"/>
              <a:t> </a:t>
            </a:r>
          </a:p>
          <a:p>
            <a:pPr marL="0" indent="0">
              <a:buNone/>
            </a:pPr>
            <a:r>
              <a:rPr lang="en-US" dirty="0"/>
              <a:t>3.  </a:t>
            </a:r>
            <a:r>
              <a:rPr lang="en-US" dirty="0" smtClean="0"/>
              <a:t>Voice- pitch, volume, emphasis, rate, inflection, vocal expression</a:t>
            </a:r>
            <a:endParaRPr lang="en-US" dirty="0"/>
          </a:p>
          <a:p>
            <a:pPr marL="0" indent="0">
              <a:buNone/>
            </a:pPr>
            <a:r>
              <a:rPr lang="en-US" dirty="0"/>
              <a:t> </a:t>
            </a:r>
          </a:p>
          <a:p>
            <a:pPr marL="0" indent="0">
              <a:buNone/>
            </a:pPr>
            <a:r>
              <a:rPr lang="en-US" dirty="0"/>
              <a:t>4.  Mannerisms </a:t>
            </a:r>
            <a:r>
              <a:rPr lang="en-US" dirty="0" smtClean="0"/>
              <a:t>- habits without </a:t>
            </a:r>
            <a:r>
              <a:rPr lang="en-US" dirty="0"/>
              <a:t>a </a:t>
            </a:r>
            <a:r>
              <a:rPr lang="en-US" dirty="0" smtClean="0"/>
              <a:t>prop</a:t>
            </a:r>
            <a:endParaRPr lang="en-US" dirty="0"/>
          </a:p>
          <a:p>
            <a:pPr marL="0" indent="0">
              <a:buNone/>
            </a:pPr>
            <a:r>
              <a:rPr lang="en-US" dirty="0"/>
              <a:t> </a:t>
            </a:r>
          </a:p>
          <a:p>
            <a:pPr marL="0" indent="0">
              <a:buNone/>
            </a:pPr>
            <a:r>
              <a:rPr lang="en-US" dirty="0"/>
              <a:t>5.  Stage Business </a:t>
            </a:r>
            <a:r>
              <a:rPr lang="en-US" dirty="0" smtClean="0"/>
              <a:t>- habits with </a:t>
            </a:r>
            <a:r>
              <a:rPr lang="en-US" dirty="0"/>
              <a:t>a </a:t>
            </a:r>
            <a:r>
              <a:rPr lang="en-US" dirty="0" smtClean="0"/>
              <a:t>prop</a:t>
            </a:r>
            <a:endParaRPr lang="en-US" dirty="0"/>
          </a:p>
          <a:p>
            <a:endParaRPr lang="en-US" dirty="0"/>
          </a:p>
        </p:txBody>
      </p:sp>
    </p:spTree>
    <p:extLst>
      <p:ext uri="{BB962C8B-B14F-4D97-AF65-F5344CB8AC3E}">
        <p14:creationId xmlns:p14="http://schemas.microsoft.com/office/powerpoint/2010/main" val="92004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down)">
                                      <p:cBhvr>
                                        <p:cTn id="25" dur="580">
                                          <p:stCondLst>
                                            <p:cond delay="0"/>
                                          </p:stCondLst>
                                        </p:cTn>
                                        <p:tgtEl>
                                          <p:spTgt spid="3">
                                            <p:txEl>
                                              <p:pRg st="4" end="4"/>
                                            </p:txEl>
                                          </p:spTgt>
                                        </p:tgtEl>
                                      </p:cBhvr>
                                    </p:animEffect>
                                    <p:anim calcmode="lin" valueType="num">
                                      <p:cBhvr>
                                        <p:cTn id="26"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4" end="4"/>
                                            </p:txEl>
                                          </p:spTgt>
                                        </p:tgtEl>
                                      </p:cBhvr>
                                      <p:to x="100000" y="60000"/>
                                    </p:animScale>
                                    <p:animScale>
                                      <p:cBhvr>
                                        <p:cTn id="32" dur="166" decel="50000">
                                          <p:stCondLst>
                                            <p:cond delay="676"/>
                                          </p:stCondLst>
                                        </p:cTn>
                                        <p:tgtEl>
                                          <p:spTgt spid="3">
                                            <p:txEl>
                                              <p:pRg st="4" end="4"/>
                                            </p:txEl>
                                          </p:spTgt>
                                        </p:tgtEl>
                                      </p:cBhvr>
                                      <p:to x="100000" y="100000"/>
                                    </p:animScale>
                                    <p:animScale>
                                      <p:cBhvr>
                                        <p:cTn id="33" dur="26">
                                          <p:stCondLst>
                                            <p:cond delay="1312"/>
                                          </p:stCondLst>
                                        </p:cTn>
                                        <p:tgtEl>
                                          <p:spTgt spid="3">
                                            <p:txEl>
                                              <p:pRg st="4" end="4"/>
                                            </p:txEl>
                                          </p:spTgt>
                                        </p:tgtEl>
                                      </p:cBhvr>
                                      <p:to x="100000" y="80000"/>
                                    </p:animScale>
                                    <p:animScale>
                                      <p:cBhvr>
                                        <p:cTn id="34" dur="166" decel="50000">
                                          <p:stCondLst>
                                            <p:cond delay="1338"/>
                                          </p:stCondLst>
                                        </p:cTn>
                                        <p:tgtEl>
                                          <p:spTgt spid="3">
                                            <p:txEl>
                                              <p:pRg st="4" end="4"/>
                                            </p:txEl>
                                          </p:spTgt>
                                        </p:tgtEl>
                                      </p:cBhvr>
                                      <p:to x="100000" y="100000"/>
                                    </p:animScale>
                                    <p:animScale>
                                      <p:cBhvr>
                                        <p:cTn id="35" dur="26">
                                          <p:stCondLst>
                                            <p:cond delay="1642"/>
                                          </p:stCondLst>
                                        </p:cTn>
                                        <p:tgtEl>
                                          <p:spTgt spid="3">
                                            <p:txEl>
                                              <p:pRg st="4" end="4"/>
                                            </p:txEl>
                                          </p:spTgt>
                                        </p:tgtEl>
                                      </p:cBhvr>
                                      <p:to x="100000" y="90000"/>
                                    </p:animScale>
                                    <p:animScale>
                                      <p:cBhvr>
                                        <p:cTn id="36" dur="166" decel="50000">
                                          <p:stCondLst>
                                            <p:cond delay="1668"/>
                                          </p:stCondLst>
                                        </p:cTn>
                                        <p:tgtEl>
                                          <p:spTgt spid="3">
                                            <p:txEl>
                                              <p:pRg st="4" end="4"/>
                                            </p:txEl>
                                          </p:spTgt>
                                        </p:tgtEl>
                                      </p:cBhvr>
                                      <p:to x="100000" y="100000"/>
                                    </p:animScale>
                                    <p:animScale>
                                      <p:cBhvr>
                                        <p:cTn id="37" dur="26">
                                          <p:stCondLst>
                                            <p:cond delay="1808"/>
                                          </p:stCondLst>
                                        </p:cTn>
                                        <p:tgtEl>
                                          <p:spTgt spid="3">
                                            <p:txEl>
                                              <p:pRg st="4" end="4"/>
                                            </p:txEl>
                                          </p:spTgt>
                                        </p:tgtEl>
                                      </p:cBhvr>
                                      <p:to x="100000" y="95000"/>
                                    </p:animScale>
                                    <p:animScale>
                                      <p:cBhvr>
                                        <p:cTn id="38" dur="166" decel="50000">
                                          <p:stCondLst>
                                            <p:cond delay="1834"/>
                                          </p:stCondLst>
                                        </p:cTn>
                                        <p:tgtEl>
                                          <p:spTgt spid="3">
                                            <p:txEl>
                                              <p:pRg st="4" end="4"/>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wipe(down)">
                                      <p:cBhvr>
                                        <p:cTn id="43" dur="580">
                                          <p:stCondLst>
                                            <p:cond delay="0"/>
                                          </p:stCondLst>
                                        </p:cTn>
                                        <p:tgtEl>
                                          <p:spTgt spid="3">
                                            <p:txEl>
                                              <p:pRg st="6" end="6"/>
                                            </p:txEl>
                                          </p:spTgt>
                                        </p:tgtEl>
                                      </p:cBhvr>
                                    </p:animEffect>
                                    <p:anim calcmode="lin" valueType="num">
                                      <p:cBhvr>
                                        <p:cTn id="44"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6" end="6"/>
                                            </p:txEl>
                                          </p:spTgt>
                                        </p:tgtEl>
                                      </p:cBhvr>
                                      <p:to x="100000" y="60000"/>
                                    </p:animScale>
                                    <p:animScale>
                                      <p:cBhvr>
                                        <p:cTn id="50" dur="166" decel="50000">
                                          <p:stCondLst>
                                            <p:cond delay="676"/>
                                          </p:stCondLst>
                                        </p:cTn>
                                        <p:tgtEl>
                                          <p:spTgt spid="3">
                                            <p:txEl>
                                              <p:pRg st="6" end="6"/>
                                            </p:txEl>
                                          </p:spTgt>
                                        </p:tgtEl>
                                      </p:cBhvr>
                                      <p:to x="100000" y="100000"/>
                                    </p:animScale>
                                    <p:animScale>
                                      <p:cBhvr>
                                        <p:cTn id="51" dur="26">
                                          <p:stCondLst>
                                            <p:cond delay="1312"/>
                                          </p:stCondLst>
                                        </p:cTn>
                                        <p:tgtEl>
                                          <p:spTgt spid="3">
                                            <p:txEl>
                                              <p:pRg st="6" end="6"/>
                                            </p:txEl>
                                          </p:spTgt>
                                        </p:tgtEl>
                                      </p:cBhvr>
                                      <p:to x="100000" y="80000"/>
                                    </p:animScale>
                                    <p:animScale>
                                      <p:cBhvr>
                                        <p:cTn id="52" dur="166" decel="50000">
                                          <p:stCondLst>
                                            <p:cond delay="1338"/>
                                          </p:stCondLst>
                                        </p:cTn>
                                        <p:tgtEl>
                                          <p:spTgt spid="3">
                                            <p:txEl>
                                              <p:pRg st="6" end="6"/>
                                            </p:txEl>
                                          </p:spTgt>
                                        </p:tgtEl>
                                      </p:cBhvr>
                                      <p:to x="100000" y="100000"/>
                                    </p:animScale>
                                    <p:animScale>
                                      <p:cBhvr>
                                        <p:cTn id="53" dur="26">
                                          <p:stCondLst>
                                            <p:cond delay="1642"/>
                                          </p:stCondLst>
                                        </p:cTn>
                                        <p:tgtEl>
                                          <p:spTgt spid="3">
                                            <p:txEl>
                                              <p:pRg st="6" end="6"/>
                                            </p:txEl>
                                          </p:spTgt>
                                        </p:tgtEl>
                                      </p:cBhvr>
                                      <p:to x="100000" y="90000"/>
                                    </p:animScale>
                                    <p:animScale>
                                      <p:cBhvr>
                                        <p:cTn id="54" dur="166" decel="50000">
                                          <p:stCondLst>
                                            <p:cond delay="1668"/>
                                          </p:stCondLst>
                                        </p:cTn>
                                        <p:tgtEl>
                                          <p:spTgt spid="3">
                                            <p:txEl>
                                              <p:pRg st="6" end="6"/>
                                            </p:txEl>
                                          </p:spTgt>
                                        </p:tgtEl>
                                      </p:cBhvr>
                                      <p:to x="100000" y="100000"/>
                                    </p:animScale>
                                    <p:animScale>
                                      <p:cBhvr>
                                        <p:cTn id="55" dur="26">
                                          <p:stCondLst>
                                            <p:cond delay="1808"/>
                                          </p:stCondLst>
                                        </p:cTn>
                                        <p:tgtEl>
                                          <p:spTgt spid="3">
                                            <p:txEl>
                                              <p:pRg st="6" end="6"/>
                                            </p:txEl>
                                          </p:spTgt>
                                        </p:tgtEl>
                                      </p:cBhvr>
                                      <p:to x="100000" y="95000"/>
                                    </p:animScale>
                                    <p:animScale>
                                      <p:cBhvr>
                                        <p:cTn id="56" dur="166" decel="50000">
                                          <p:stCondLst>
                                            <p:cond delay="1834"/>
                                          </p:stCondLst>
                                        </p:cTn>
                                        <p:tgtEl>
                                          <p:spTgt spid="3">
                                            <p:txEl>
                                              <p:pRg st="6" end="6"/>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Effect transition="in" filter="wipe(down)">
                                      <p:cBhvr>
                                        <p:cTn id="61" dur="580">
                                          <p:stCondLst>
                                            <p:cond delay="0"/>
                                          </p:stCondLst>
                                        </p:cTn>
                                        <p:tgtEl>
                                          <p:spTgt spid="3">
                                            <p:txEl>
                                              <p:pRg st="8" end="8"/>
                                            </p:txEl>
                                          </p:spTgt>
                                        </p:tgtEl>
                                      </p:cBhvr>
                                    </p:animEffect>
                                    <p:anim calcmode="lin" valueType="num">
                                      <p:cBhvr>
                                        <p:cTn id="62"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8" end="8"/>
                                            </p:txEl>
                                          </p:spTgt>
                                        </p:tgtEl>
                                      </p:cBhvr>
                                      <p:to x="100000" y="60000"/>
                                    </p:animScale>
                                    <p:animScale>
                                      <p:cBhvr>
                                        <p:cTn id="68" dur="166" decel="50000">
                                          <p:stCondLst>
                                            <p:cond delay="676"/>
                                          </p:stCondLst>
                                        </p:cTn>
                                        <p:tgtEl>
                                          <p:spTgt spid="3">
                                            <p:txEl>
                                              <p:pRg st="8" end="8"/>
                                            </p:txEl>
                                          </p:spTgt>
                                        </p:tgtEl>
                                      </p:cBhvr>
                                      <p:to x="100000" y="100000"/>
                                    </p:animScale>
                                    <p:animScale>
                                      <p:cBhvr>
                                        <p:cTn id="69" dur="26">
                                          <p:stCondLst>
                                            <p:cond delay="1312"/>
                                          </p:stCondLst>
                                        </p:cTn>
                                        <p:tgtEl>
                                          <p:spTgt spid="3">
                                            <p:txEl>
                                              <p:pRg st="8" end="8"/>
                                            </p:txEl>
                                          </p:spTgt>
                                        </p:tgtEl>
                                      </p:cBhvr>
                                      <p:to x="100000" y="80000"/>
                                    </p:animScale>
                                    <p:animScale>
                                      <p:cBhvr>
                                        <p:cTn id="70" dur="166" decel="50000">
                                          <p:stCondLst>
                                            <p:cond delay="1338"/>
                                          </p:stCondLst>
                                        </p:cTn>
                                        <p:tgtEl>
                                          <p:spTgt spid="3">
                                            <p:txEl>
                                              <p:pRg st="8" end="8"/>
                                            </p:txEl>
                                          </p:spTgt>
                                        </p:tgtEl>
                                      </p:cBhvr>
                                      <p:to x="100000" y="100000"/>
                                    </p:animScale>
                                    <p:animScale>
                                      <p:cBhvr>
                                        <p:cTn id="71" dur="26">
                                          <p:stCondLst>
                                            <p:cond delay="1642"/>
                                          </p:stCondLst>
                                        </p:cTn>
                                        <p:tgtEl>
                                          <p:spTgt spid="3">
                                            <p:txEl>
                                              <p:pRg st="8" end="8"/>
                                            </p:txEl>
                                          </p:spTgt>
                                        </p:tgtEl>
                                      </p:cBhvr>
                                      <p:to x="100000" y="90000"/>
                                    </p:animScale>
                                    <p:animScale>
                                      <p:cBhvr>
                                        <p:cTn id="72" dur="166" decel="50000">
                                          <p:stCondLst>
                                            <p:cond delay="1668"/>
                                          </p:stCondLst>
                                        </p:cTn>
                                        <p:tgtEl>
                                          <p:spTgt spid="3">
                                            <p:txEl>
                                              <p:pRg st="8" end="8"/>
                                            </p:txEl>
                                          </p:spTgt>
                                        </p:tgtEl>
                                      </p:cBhvr>
                                      <p:to x="100000" y="100000"/>
                                    </p:animScale>
                                    <p:animScale>
                                      <p:cBhvr>
                                        <p:cTn id="73" dur="26">
                                          <p:stCondLst>
                                            <p:cond delay="1808"/>
                                          </p:stCondLst>
                                        </p:cTn>
                                        <p:tgtEl>
                                          <p:spTgt spid="3">
                                            <p:txEl>
                                              <p:pRg st="8" end="8"/>
                                            </p:txEl>
                                          </p:spTgt>
                                        </p:tgtEl>
                                      </p:cBhvr>
                                      <p:to x="100000" y="95000"/>
                                    </p:animScale>
                                    <p:animScale>
                                      <p:cBhvr>
                                        <p:cTn id="74" dur="166" decel="50000">
                                          <p:stCondLst>
                                            <p:cond delay="1834"/>
                                          </p:stCondLst>
                                        </p:cTn>
                                        <p:tgtEl>
                                          <p:spTgt spid="3">
                                            <p:txEl>
                                              <p:pRg st="8" end="8"/>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3">
                                            <p:txEl>
                                              <p:pRg st="10" end="10"/>
                                            </p:txEl>
                                          </p:spTgt>
                                        </p:tgtEl>
                                        <p:attrNameLst>
                                          <p:attrName>style.visibility</p:attrName>
                                        </p:attrNameLst>
                                      </p:cBhvr>
                                      <p:to>
                                        <p:strVal val="visible"/>
                                      </p:to>
                                    </p:set>
                                    <p:animEffect transition="in" filter="wipe(down)">
                                      <p:cBhvr>
                                        <p:cTn id="79" dur="580">
                                          <p:stCondLst>
                                            <p:cond delay="0"/>
                                          </p:stCondLst>
                                        </p:cTn>
                                        <p:tgtEl>
                                          <p:spTgt spid="3">
                                            <p:txEl>
                                              <p:pRg st="10" end="10"/>
                                            </p:txEl>
                                          </p:spTgt>
                                        </p:tgtEl>
                                      </p:cBhvr>
                                    </p:animEffect>
                                    <p:anim calcmode="lin" valueType="num">
                                      <p:cBhvr>
                                        <p:cTn id="80" dur="1822"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10" end="10"/>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10" end="10"/>
                                            </p:txEl>
                                          </p:spTgt>
                                        </p:tgtEl>
                                      </p:cBhvr>
                                      <p:to x="100000" y="60000"/>
                                    </p:animScale>
                                    <p:animScale>
                                      <p:cBhvr>
                                        <p:cTn id="86" dur="166" decel="50000">
                                          <p:stCondLst>
                                            <p:cond delay="676"/>
                                          </p:stCondLst>
                                        </p:cTn>
                                        <p:tgtEl>
                                          <p:spTgt spid="3">
                                            <p:txEl>
                                              <p:pRg st="10" end="10"/>
                                            </p:txEl>
                                          </p:spTgt>
                                        </p:tgtEl>
                                      </p:cBhvr>
                                      <p:to x="100000" y="100000"/>
                                    </p:animScale>
                                    <p:animScale>
                                      <p:cBhvr>
                                        <p:cTn id="87" dur="26">
                                          <p:stCondLst>
                                            <p:cond delay="1312"/>
                                          </p:stCondLst>
                                        </p:cTn>
                                        <p:tgtEl>
                                          <p:spTgt spid="3">
                                            <p:txEl>
                                              <p:pRg st="10" end="10"/>
                                            </p:txEl>
                                          </p:spTgt>
                                        </p:tgtEl>
                                      </p:cBhvr>
                                      <p:to x="100000" y="80000"/>
                                    </p:animScale>
                                    <p:animScale>
                                      <p:cBhvr>
                                        <p:cTn id="88" dur="166" decel="50000">
                                          <p:stCondLst>
                                            <p:cond delay="1338"/>
                                          </p:stCondLst>
                                        </p:cTn>
                                        <p:tgtEl>
                                          <p:spTgt spid="3">
                                            <p:txEl>
                                              <p:pRg st="10" end="10"/>
                                            </p:txEl>
                                          </p:spTgt>
                                        </p:tgtEl>
                                      </p:cBhvr>
                                      <p:to x="100000" y="100000"/>
                                    </p:animScale>
                                    <p:animScale>
                                      <p:cBhvr>
                                        <p:cTn id="89" dur="26">
                                          <p:stCondLst>
                                            <p:cond delay="1642"/>
                                          </p:stCondLst>
                                        </p:cTn>
                                        <p:tgtEl>
                                          <p:spTgt spid="3">
                                            <p:txEl>
                                              <p:pRg st="10" end="10"/>
                                            </p:txEl>
                                          </p:spTgt>
                                        </p:tgtEl>
                                      </p:cBhvr>
                                      <p:to x="100000" y="90000"/>
                                    </p:animScale>
                                    <p:animScale>
                                      <p:cBhvr>
                                        <p:cTn id="90" dur="166" decel="50000">
                                          <p:stCondLst>
                                            <p:cond delay="1668"/>
                                          </p:stCondLst>
                                        </p:cTn>
                                        <p:tgtEl>
                                          <p:spTgt spid="3">
                                            <p:txEl>
                                              <p:pRg st="10" end="10"/>
                                            </p:txEl>
                                          </p:spTgt>
                                        </p:tgtEl>
                                      </p:cBhvr>
                                      <p:to x="100000" y="100000"/>
                                    </p:animScale>
                                    <p:animScale>
                                      <p:cBhvr>
                                        <p:cTn id="91" dur="26">
                                          <p:stCondLst>
                                            <p:cond delay="1808"/>
                                          </p:stCondLst>
                                        </p:cTn>
                                        <p:tgtEl>
                                          <p:spTgt spid="3">
                                            <p:txEl>
                                              <p:pRg st="10" end="10"/>
                                            </p:txEl>
                                          </p:spTgt>
                                        </p:tgtEl>
                                      </p:cBhvr>
                                      <p:to x="100000" y="95000"/>
                                    </p:animScale>
                                    <p:animScale>
                                      <p:cBhvr>
                                        <p:cTn id="92" dur="166" decel="50000">
                                          <p:stCondLst>
                                            <p:cond delay="1834"/>
                                          </p:stCondLst>
                                        </p:cTn>
                                        <p:tgtEl>
                                          <p:spTgt spid="3">
                                            <p:txEl>
                                              <p:pRg st="10" end="1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239000" cy="746760"/>
          </a:xfrm>
        </p:spPr>
        <p:txBody>
          <a:bodyPr/>
          <a:lstStyle/>
          <a:p>
            <a:pPr algn="ctr"/>
            <a:r>
              <a:rPr lang="en-US" dirty="0" smtClean="0"/>
              <a:t>characterization</a:t>
            </a:r>
            <a:endParaRPr lang="en-US" dirty="0"/>
          </a:p>
        </p:txBody>
      </p:sp>
      <p:sp>
        <p:nvSpPr>
          <p:cNvPr id="3" name="Content Placeholder 2"/>
          <p:cNvSpPr>
            <a:spLocks noGrp="1"/>
          </p:cNvSpPr>
          <p:nvPr>
            <p:ph idx="1"/>
          </p:nvPr>
        </p:nvSpPr>
        <p:spPr>
          <a:xfrm>
            <a:off x="539106" y="1295400"/>
            <a:ext cx="7385693" cy="5334000"/>
          </a:xfrm>
        </p:spPr>
        <p:txBody>
          <a:bodyPr/>
          <a:lstStyle/>
          <a:p>
            <a:pPr marL="0" indent="0" algn="ctr">
              <a:buNone/>
            </a:pPr>
            <a:r>
              <a:rPr lang="en-US" dirty="0" smtClean="0"/>
              <a:t>Jack Nicholson vs. Heath Ledger</a:t>
            </a:r>
          </a:p>
          <a:p>
            <a:pPr marL="0" indent="0" algn="ctr">
              <a:buNone/>
            </a:pPr>
            <a:r>
              <a:rPr lang="en-US" dirty="0" smtClean="0"/>
              <a:t>As The Joker</a:t>
            </a:r>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u="sng" dirty="0">
                <a:hlinkClick r:id="rId2"/>
              </a:rPr>
              <a:t>http://</a:t>
            </a:r>
            <a:r>
              <a:rPr lang="en-US" u="sng" dirty="0" smtClean="0">
                <a:hlinkClick r:id="rId2"/>
              </a:rPr>
              <a:t>youtu.be/Nz8AXNi4wnI</a:t>
            </a:r>
            <a:endParaRPr lang="en-US" u="sng" dirty="0" smtClean="0"/>
          </a:p>
          <a:p>
            <a:pPr marL="0" indent="0" algn="ctr">
              <a:buNone/>
            </a:pP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2286000"/>
            <a:ext cx="6031215" cy="3724275"/>
          </a:xfrm>
          <a:prstGeom prst="rect">
            <a:avLst/>
          </a:prstGeom>
        </p:spPr>
      </p:pic>
    </p:spTree>
    <p:extLst>
      <p:ext uri="{BB962C8B-B14F-4D97-AF65-F5344CB8AC3E}">
        <p14:creationId xmlns:p14="http://schemas.microsoft.com/office/powerpoint/2010/main" val="327745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a:bodyPr>
          <a:lstStyle/>
          <a:p>
            <a:r>
              <a:rPr lang="en-US" dirty="0"/>
              <a:t>CHARACTER </a:t>
            </a:r>
            <a:r>
              <a:rPr lang="en-US" dirty="0" smtClean="0"/>
              <a:t>ANALYSIS</a:t>
            </a:r>
            <a:endParaRPr lang="en-US" dirty="0"/>
          </a:p>
        </p:txBody>
      </p:sp>
      <p:sp>
        <p:nvSpPr>
          <p:cNvPr id="3" name="Content Placeholder 2"/>
          <p:cNvSpPr>
            <a:spLocks noGrp="1"/>
          </p:cNvSpPr>
          <p:nvPr>
            <p:ph idx="1"/>
          </p:nvPr>
        </p:nvSpPr>
        <p:spPr>
          <a:xfrm>
            <a:off x="457200" y="1609416"/>
            <a:ext cx="7543800" cy="4846320"/>
          </a:xfrm>
        </p:spPr>
        <p:txBody>
          <a:bodyPr>
            <a:normAutofit lnSpcReduction="10000"/>
          </a:bodyPr>
          <a:lstStyle/>
          <a:p>
            <a:pPr marL="0" indent="0">
              <a:buNone/>
            </a:pPr>
            <a:r>
              <a:rPr lang="en-US" b="1" u="sng" dirty="0"/>
              <a:t>PROFILE </a:t>
            </a:r>
            <a:r>
              <a:rPr lang="en-US" b="1" u="sng" dirty="0" smtClean="0"/>
              <a:t>QUESTIONS</a:t>
            </a:r>
            <a:endParaRPr lang="en-US" dirty="0"/>
          </a:p>
          <a:p>
            <a:pPr marL="0" indent="0">
              <a:lnSpc>
                <a:spcPct val="150000"/>
              </a:lnSpc>
              <a:buNone/>
            </a:pPr>
            <a:r>
              <a:rPr lang="en-US" dirty="0"/>
              <a:t>1.  What is your full name?  </a:t>
            </a:r>
          </a:p>
          <a:p>
            <a:pPr marL="0" indent="0">
              <a:lnSpc>
                <a:spcPct val="150000"/>
              </a:lnSpc>
              <a:buNone/>
            </a:pPr>
            <a:r>
              <a:rPr lang="en-US" dirty="0" smtClean="0"/>
              <a:t>2.  What </a:t>
            </a:r>
            <a:r>
              <a:rPr lang="en-US" dirty="0"/>
              <a:t>is your </a:t>
            </a:r>
            <a:r>
              <a:rPr lang="en-US" dirty="0" smtClean="0"/>
              <a:t>occupation?</a:t>
            </a:r>
          </a:p>
          <a:p>
            <a:pPr marL="246888" lvl="1" indent="0">
              <a:lnSpc>
                <a:spcPct val="150000"/>
              </a:lnSpc>
              <a:buNone/>
            </a:pPr>
            <a:r>
              <a:rPr lang="en-US" sz="1900" i="1" dirty="0" smtClean="0"/>
              <a:t>Do </a:t>
            </a:r>
            <a:r>
              <a:rPr lang="en-US" sz="1900" i="1" dirty="0"/>
              <a:t>you love it/have it? What is your dream job</a:t>
            </a:r>
            <a:r>
              <a:rPr lang="en-US" sz="1900" i="1" dirty="0" smtClean="0"/>
              <a:t>? </a:t>
            </a:r>
            <a:r>
              <a:rPr lang="en-US" dirty="0"/>
              <a:t> </a:t>
            </a:r>
          </a:p>
          <a:p>
            <a:pPr marL="0" indent="0">
              <a:lnSpc>
                <a:spcPct val="150000"/>
              </a:lnSpc>
              <a:buNone/>
            </a:pPr>
            <a:r>
              <a:rPr lang="en-US" dirty="0"/>
              <a:t>3. What are your hobbies?	</a:t>
            </a:r>
            <a:endParaRPr lang="en-US" dirty="0" smtClean="0"/>
          </a:p>
          <a:p>
            <a:pPr marL="0" indent="0">
              <a:lnSpc>
                <a:spcPct val="150000"/>
              </a:lnSpc>
              <a:buNone/>
            </a:pPr>
            <a:r>
              <a:rPr lang="en-US" dirty="0" smtClean="0"/>
              <a:t>4. Who </a:t>
            </a:r>
            <a:r>
              <a:rPr lang="en-US" dirty="0"/>
              <a:t>is your greatest role model</a:t>
            </a:r>
            <a:r>
              <a:rPr lang="en-US" dirty="0" smtClean="0"/>
              <a:t>? </a:t>
            </a:r>
          </a:p>
          <a:p>
            <a:pPr marL="0" indent="0">
              <a:lnSpc>
                <a:spcPct val="150000"/>
              </a:lnSpc>
              <a:buNone/>
            </a:pPr>
            <a:r>
              <a:rPr lang="en-US" dirty="0" smtClean="0"/>
              <a:t>5</a:t>
            </a:r>
            <a:r>
              <a:rPr lang="en-US" dirty="0"/>
              <a:t>.  What is your </a:t>
            </a:r>
            <a:r>
              <a:rPr lang="en-US" dirty="0" smtClean="0"/>
              <a:t>favorite_________ </a:t>
            </a:r>
            <a:r>
              <a:rPr lang="en-US" dirty="0"/>
              <a:t>And WHY?</a:t>
            </a:r>
          </a:p>
          <a:p>
            <a:pPr marL="0" indent="0">
              <a:lnSpc>
                <a:spcPct val="150000"/>
              </a:lnSpc>
              <a:buNone/>
            </a:pPr>
            <a:r>
              <a:rPr lang="en-US" dirty="0"/>
              <a:t>color?  </a:t>
            </a:r>
            <a:r>
              <a:rPr lang="en-US" dirty="0" smtClean="0"/>
              <a:t>animal</a:t>
            </a:r>
            <a:r>
              <a:rPr lang="en-US" dirty="0"/>
              <a:t>?  </a:t>
            </a:r>
            <a:r>
              <a:rPr lang="en-US" dirty="0" smtClean="0"/>
              <a:t> food?</a:t>
            </a:r>
            <a:r>
              <a:rPr lang="en-US" dirty="0"/>
              <a:t> </a:t>
            </a:r>
            <a:r>
              <a:rPr lang="en-US" dirty="0" smtClean="0"/>
              <a:t> book</a:t>
            </a:r>
            <a:r>
              <a:rPr lang="en-US" dirty="0"/>
              <a:t>?  </a:t>
            </a:r>
            <a:r>
              <a:rPr lang="en-US" dirty="0" smtClean="0"/>
              <a:t> movie</a:t>
            </a:r>
            <a:r>
              <a:rPr lang="en-US" dirty="0"/>
              <a:t>?  </a:t>
            </a:r>
            <a:r>
              <a:rPr lang="en-US" dirty="0" smtClean="0"/>
              <a:t> music</a:t>
            </a:r>
            <a:r>
              <a:rPr lang="en-US" dirty="0"/>
              <a:t>? 	</a:t>
            </a:r>
          </a:p>
          <a:p>
            <a:pPr>
              <a:lnSpc>
                <a:spcPct val="150000"/>
              </a:lnSpc>
            </a:pPr>
            <a:endParaRPr lang="en-US" dirty="0"/>
          </a:p>
        </p:txBody>
      </p:sp>
    </p:spTree>
    <p:extLst>
      <p:ext uri="{BB962C8B-B14F-4D97-AF65-F5344CB8AC3E}">
        <p14:creationId xmlns:p14="http://schemas.microsoft.com/office/powerpoint/2010/main" val="13202611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r>
              <a:rPr lang="en-US" dirty="0"/>
              <a:t>CHARACTER ANALYSIS</a:t>
            </a:r>
          </a:p>
        </p:txBody>
      </p:sp>
      <p:sp>
        <p:nvSpPr>
          <p:cNvPr id="3" name="Content Placeholder 2"/>
          <p:cNvSpPr>
            <a:spLocks noGrp="1"/>
          </p:cNvSpPr>
          <p:nvPr>
            <p:ph idx="1"/>
          </p:nvPr>
        </p:nvSpPr>
        <p:spPr/>
        <p:txBody>
          <a:bodyPr>
            <a:normAutofit/>
          </a:bodyPr>
          <a:lstStyle/>
          <a:p>
            <a:pPr marL="0" indent="0">
              <a:lnSpc>
                <a:spcPct val="150000"/>
              </a:lnSpc>
              <a:buNone/>
            </a:pPr>
            <a:r>
              <a:rPr lang="en-US" dirty="0" smtClean="0"/>
              <a:t>6. What </a:t>
            </a:r>
            <a:r>
              <a:rPr lang="en-US" dirty="0"/>
              <a:t>secrets do you have?	</a:t>
            </a:r>
          </a:p>
          <a:p>
            <a:pPr marL="0" indent="0">
              <a:lnSpc>
                <a:spcPct val="150000"/>
              </a:lnSpc>
              <a:buNone/>
            </a:pPr>
            <a:r>
              <a:rPr lang="en-US" dirty="0" smtClean="0"/>
              <a:t>7</a:t>
            </a:r>
            <a:r>
              <a:rPr lang="en-US" dirty="0"/>
              <a:t>. What are your deepest fears? </a:t>
            </a:r>
            <a:endParaRPr lang="en-US" dirty="0" smtClean="0"/>
          </a:p>
          <a:p>
            <a:pPr marL="0" indent="0">
              <a:lnSpc>
                <a:spcPct val="150000"/>
              </a:lnSpc>
              <a:buNone/>
            </a:pPr>
            <a:r>
              <a:rPr lang="en-US" dirty="0" smtClean="0"/>
              <a:t>8</a:t>
            </a:r>
            <a:r>
              <a:rPr lang="en-US" dirty="0"/>
              <a:t>.  WHO do you hate? Why? </a:t>
            </a:r>
            <a:endParaRPr lang="en-US" dirty="0" smtClean="0"/>
          </a:p>
          <a:p>
            <a:pPr marL="0" indent="0">
              <a:lnSpc>
                <a:spcPct val="150000"/>
              </a:lnSpc>
              <a:buNone/>
            </a:pPr>
            <a:r>
              <a:rPr lang="en-US" dirty="0" smtClean="0"/>
              <a:t>9</a:t>
            </a:r>
            <a:r>
              <a:rPr lang="en-US" dirty="0"/>
              <a:t>.  WHO do you love? Why?  </a:t>
            </a:r>
          </a:p>
          <a:p>
            <a:pPr marL="0" indent="0">
              <a:lnSpc>
                <a:spcPct val="150000"/>
              </a:lnSpc>
              <a:buNone/>
            </a:pPr>
            <a:r>
              <a:rPr lang="en-US" dirty="0"/>
              <a:t>10. List 12 adjectives that BEST describe you.</a:t>
            </a:r>
          </a:p>
          <a:p>
            <a:pPr>
              <a:lnSpc>
                <a:spcPct val="150000"/>
              </a:lnSpc>
            </a:pPr>
            <a:endParaRPr lang="en-US" dirty="0"/>
          </a:p>
        </p:txBody>
      </p:sp>
    </p:spTree>
    <p:extLst>
      <p:ext uri="{BB962C8B-B14F-4D97-AF65-F5344CB8AC3E}">
        <p14:creationId xmlns:p14="http://schemas.microsoft.com/office/powerpoint/2010/main" val="37486841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1824</TotalTime>
  <Words>981</Words>
  <Application>Microsoft Office PowerPoint</Application>
  <PresentationFormat>On-screen Show (4:3)</PresentationFormat>
  <Paragraphs>193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Opulent</vt:lpstr>
      <vt:lpstr>characterization</vt:lpstr>
      <vt:lpstr>PowerPoint Presentation</vt:lpstr>
      <vt:lpstr>characterization</vt:lpstr>
      <vt:lpstr>characterization</vt:lpstr>
      <vt:lpstr>CHARACTER ANALYSIS</vt:lpstr>
      <vt:lpstr>CHARACTER ANALYSIS</vt:lpstr>
      <vt:lpstr>characterization</vt:lpstr>
      <vt:lpstr>CHARACTER ANALYSIS</vt:lpstr>
      <vt:lpstr>CHARACTER ANALYSIS</vt:lpstr>
      <vt:lpstr>Character archetypes</vt:lpstr>
      <vt:lpstr>Character archetypes examples</vt:lpstr>
      <vt:lpstr>Western zodiac</vt:lpstr>
      <vt:lpstr>Sagittarius NOV.22-DEC.21</vt:lpstr>
      <vt:lpstr>Chinese zodiac</vt:lpstr>
      <vt:lpstr>Chinese zodiac</vt:lpstr>
      <vt:lpstr>Dog (1910 - 1922 - 1934 - 1946 - 1958 - 1970 - 1982 - 2006 – 2018 - 2030) </vt:lpstr>
      <vt:lpstr>Assignment #1 Character observation </vt:lpstr>
      <vt:lpstr>Theatre arts performance final</vt:lpstr>
      <vt:lpstr>Choosing a monologue</vt:lpstr>
      <vt:lpstr>CHOOSING A Monologue</vt:lpstr>
      <vt:lpstr>INTRODUCTION</vt:lpstr>
      <vt:lpstr>closing</vt:lpstr>
      <vt:lpstr>Monologue performance</vt:lpstr>
      <vt:lpstr>MONOLOGUE PERFORMANCE EXAMPLE</vt:lpstr>
    </vt:vector>
  </TitlesOfParts>
  <Company>Parkway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characterization</dc:title>
  <dc:creator>Parkway</dc:creator>
  <cp:lastModifiedBy>Windows User</cp:lastModifiedBy>
  <cp:revision>24</cp:revision>
  <dcterms:created xsi:type="dcterms:W3CDTF">2014-04-20T03:52:38Z</dcterms:created>
  <dcterms:modified xsi:type="dcterms:W3CDTF">2014-06-17T14:08:12Z</dcterms:modified>
</cp:coreProperties>
</file>