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302" r:id="rId3"/>
    <p:sldId id="261" r:id="rId4"/>
    <p:sldId id="262" r:id="rId5"/>
    <p:sldId id="266" r:id="rId6"/>
    <p:sldId id="268" r:id="rId7"/>
    <p:sldId id="267" r:id="rId8"/>
    <p:sldId id="263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92" r:id="rId20"/>
    <p:sldId id="294" r:id="rId21"/>
    <p:sldId id="293" r:id="rId22"/>
    <p:sldId id="279" r:id="rId23"/>
    <p:sldId id="280" r:id="rId24"/>
    <p:sldId id="281" r:id="rId25"/>
    <p:sldId id="282" r:id="rId26"/>
    <p:sldId id="300" r:id="rId27"/>
    <p:sldId id="301" r:id="rId28"/>
    <p:sldId id="299" r:id="rId29"/>
    <p:sldId id="284" r:id="rId30"/>
    <p:sldId id="285" r:id="rId31"/>
    <p:sldId id="283" r:id="rId32"/>
    <p:sldId id="286" r:id="rId33"/>
    <p:sldId id="288" r:id="rId34"/>
    <p:sldId id="295" r:id="rId35"/>
    <p:sldId id="290" r:id="rId36"/>
    <p:sldId id="296" r:id="rId37"/>
    <p:sldId id="297" r:id="rId38"/>
    <p:sldId id="298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4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7329-22ED-421C-9F43-0903E444B9D3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18150-3866-4523-A7B5-6483994ED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8150-3866-4523-A7B5-6483994ED2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25588A-7605-440E-8259-166D259F4E7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4D3CC8-3F9A-43F4-B364-B44B8B5011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outu.be/RAYuASqrs9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3Ii5PLxnNpk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U29RhKTR_M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Theatre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ROMAN THEATRE 200 BC-AD 500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" y="1524000"/>
            <a:ext cx="4038600" cy="33601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876800" cy="17282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Performed in the </a:t>
            </a:r>
            <a:r>
              <a:rPr lang="en-US" b="1" dirty="0" smtClean="0">
                <a:solidFill>
                  <a:srgbClr val="FF0000"/>
                </a:solidFill>
              </a:rPr>
              <a:t>COLISEUM</a:t>
            </a:r>
          </a:p>
          <a:p>
            <a:r>
              <a:rPr lang="en-US" dirty="0" smtClean="0"/>
              <a:t>“Arena” style theater</a:t>
            </a:r>
          </a:p>
          <a:p>
            <a:r>
              <a:rPr lang="en-US" dirty="0" smtClean="0"/>
              <a:t>Seats: 20,000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28459"/>
            <a:ext cx="4876800" cy="3347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002417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Entrance Fee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Selected Seating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Dressing Rooms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Some covered seating (wealthy)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6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14478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" y="152400"/>
            <a:ext cx="9139084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ROMAN </a:t>
            </a:r>
            <a:r>
              <a:rPr lang="en-US" dirty="0"/>
              <a:t>THEATRE 200 BC-AD 500</a:t>
            </a:r>
          </a:p>
        </p:txBody>
      </p:sp>
    </p:spTree>
    <p:extLst>
      <p:ext uri="{BB962C8B-B14F-4D97-AF65-F5344CB8AC3E}">
        <p14:creationId xmlns:p14="http://schemas.microsoft.com/office/powerpoint/2010/main" val="254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ROMAN </a:t>
            </a:r>
            <a:r>
              <a:rPr lang="en-US" dirty="0"/>
              <a:t>THEATRE 200 BC-AD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267200" cy="4623816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ROMAN THEATRE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Festivals “</a:t>
            </a:r>
            <a:r>
              <a:rPr lang="en-US" dirty="0" err="1" smtClean="0"/>
              <a:t>ludi</a:t>
            </a:r>
            <a:r>
              <a:rPr lang="en-US" dirty="0" smtClean="0"/>
              <a:t>” honored human wealth &amp; power</a:t>
            </a:r>
            <a:endParaRPr lang="en-US" dirty="0"/>
          </a:p>
          <a:p>
            <a:r>
              <a:rPr lang="en-US" dirty="0"/>
              <a:t>Lasted</a:t>
            </a:r>
            <a:r>
              <a:rPr lang="en-US" dirty="0" smtClean="0"/>
              <a:t>: some, 100 days</a:t>
            </a:r>
            <a:endParaRPr lang="en-US" dirty="0"/>
          </a:p>
          <a:p>
            <a:r>
              <a:rPr lang="en-US" dirty="0" smtClean="0"/>
              <a:t>Focus: </a:t>
            </a:r>
            <a:r>
              <a:rPr lang="en-US" b="1" dirty="0" smtClean="0">
                <a:solidFill>
                  <a:srgbClr val="FF0000"/>
                </a:solidFill>
              </a:rPr>
              <a:t>COMEDY</a:t>
            </a:r>
          </a:p>
          <a:p>
            <a:r>
              <a:rPr lang="en-US" dirty="0" smtClean="0"/>
              <a:t>‘Romanized’ Greek plots, w/ bawdy &amp; vulgar</a:t>
            </a:r>
            <a:r>
              <a:rPr lang="en-US" dirty="0"/>
              <a:t> </a:t>
            </a:r>
            <a:r>
              <a:rPr lang="en-US" dirty="0" smtClean="0"/>
              <a:t>humor </a:t>
            </a:r>
          </a:p>
          <a:p>
            <a:r>
              <a:rPr lang="en-US" dirty="0" smtClean="0"/>
              <a:t>incorporated staged games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	AD 80 killed 9,000+  animals 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n-US" dirty="0" smtClean="0"/>
          </a:p>
          <a:p>
            <a:pPr marL="457200" lvl="1" indent="0">
              <a:buClr>
                <a:schemeClr val="accent1"/>
              </a:buClr>
              <a:buNone/>
            </a:pPr>
            <a:r>
              <a:rPr lang="en-US" sz="2600" dirty="0" smtClean="0"/>
              <a:t>If play good, manager lived, If play bad, manager fed to lions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73936"/>
            <a:ext cx="4343400" cy="4623816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PERFORMERS:</a:t>
            </a:r>
          </a:p>
          <a:p>
            <a:pPr marL="118872" indent="0">
              <a:buNone/>
            </a:pPr>
            <a:endParaRPr lang="en-US" sz="1300" b="1" dirty="0"/>
          </a:p>
          <a:p>
            <a:r>
              <a:rPr lang="en-US" dirty="0"/>
              <a:t>Were all male</a:t>
            </a:r>
          </a:p>
          <a:p>
            <a:r>
              <a:rPr lang="en-US" dirty="0" smtClean="0"/>
              <a:t>DID NOT wear </a:t>
            </a:r>
            <a:r>
              <a:rPr lang="en-US" dirty="0"/>
              <a:t>masks</a:t>
            </a:r>
          </a:p>
          <a:p>
            <a:r>
              <a:rPr lang="en-US" dirty="0" smtClean="0"/>
              <a:t>DID NOT use a chorus</a:t>
            </a:r>
          </a:p>
          <a:p>
            <a:r>
              <a:rPr lang="en-US" dirty="0" smtClean="0"/>
              <a:t>Characters: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comic </a:t>
            </a:r>
            <a:r>
              <a:rPr lang="en-US" dirty="0"/>
              <a:t>servants (sly or poor)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comic </a:t>
            </a:r>
            <a:r>
              <a:rPr lang="en-US" dirty="0"/>
              <a:t>fools  (stupid)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pompous </a:t>
            </a:r>
            <a:r>
              <a:rPr lang="en-US" dirty="0"/>
              <a:t>character (over </a:t>
            </a:r>
            <a:r>
              <a:rPr lang="en-US" dirty="0" err="1"/>
              <a:t>edu</a:t>
            </a:r>
            <a:r>
              <a:rPr lang="en-US" dirty="0"/>
              <a:t>. fool</a:t>
            </a:r>
            <a:r>
              <a:rPr lang="en-US" dirty="0" smtClean="0"/>
              <a:t>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Criminals/slaves/foreigners (low-life characters) – killed in shows (animals hidden in settings)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1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MEDIEVAL THEATRE  950-1550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038600" cy="4623816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AD 470….As </a:t>
            </a:r>
            <a:r>
              <a:rPr lang="en-US" dirty="0"/>
              <a:t>the Roman Empire Fell, the Roman Catholic Church took over and </a:t>
            </a:r>
            <a:r>
              <a:rPr lang="en-US" b="1" dirty="0" smtClean="0">
                <a:solidFill>
                  <a:srgbClr val="FF0000"/>
                </a:solidFill>
              </a:rPr>
              <a:t>BANNED</a:t>
            </a:r>
            <a:r>
              <a:rPr lang="en-US" dirty="0" smtClean="0"/>
              <a:t> Theatre in Europe.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This became known as the </a:t>
            </a:r>
            <a:r>
              <a:rPr lang="en-US" b="1" dirty="0" smtClean="0">
                <a:solidFill>
                  <a:srgbClr val="FF0000"/>
                </a:solidFill>
              </a:rPr>
              <a:t>DARK AGES</a:t>
            </a:r>
            <a:r>
              <a:rPr lang="en-US" dirty="0" smtClean="0"/>
              <a:t>, as no theatre or Arts of any kind was allowed in Europe without the approval of the church.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604469" cy="3886200"/>
          </a:xfrm>
        </p:spPr>
      </p:pic>
      <p:sp>
        <p:nvSpPr>
          <p:cNvPr id="4" name="TextBox 3"/>
          <p:cNvSpPr txBox="1"/>
          <p:nvPr/>
        </p:nvSpPr>
        <p:spPr>
          <a:xfrm>
            <a:off x="4336026" y="6012648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Theatre is still very active in Asia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585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MEDIEVAL THEATRE  950-1550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3886200" cy="4721352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3200" dirty="0" smtClean="0"/>
              <a:t>Eventually, the </a:t>
            </a:r>
            <a:r>
              <a:rPr lang="en-US" sz="3200" dirty="0"/>
              <a:t>church </a:t>
            </a:r>
            <a:r>
              <a:rPr lang="en-US" sz="3200" dirty="0" smtClean="0"/>
              <a:t>allowed traveling troupes to perform plays that reflect </a:t>
            </a:r>
            <a:r>
              <a:rPr lang="en-US" sz="3200" dirty="0"/>
              <a:t>the teachings and values of the church</a:t>
            </a:r>
            <a:r>
              <a:rPr lang="en-US" sz="3200" dirty="0" smtClean="0"/>
              <a:t>.</a:t>
            </a:r>
          </a:p>
          <a:p>
            <a:pPr marL="118872" indent="0">
              <a:buNone/>
            </a:pPr>
            <a:endParaRPr lang="en-US" sz="32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Mystery Plays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Miracle </a:t>
            </a:r>
            <a:r>
              <a:rPr lang="en-US" sz="3200" b="1" dirty="0" smtClean="0">
                <a:solidFill>
                  <a:srgbClr val="FF0000"/>
                </a:solidFill>
              </a:rPr>
              <a:t>Plays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Morality Plays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698907"/>
            <a:ext cx="48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en-US" sz="2800" dirty="0" smtClean="0"/>
              <a:t>Performed on </a:t>
            </a:r>
            <a:r>
              <a:rPr lang="en-US" sz="2400" b="1" dirty="0" smtClean="0">
                <a:solidFill>
                  <a:srgbClr val="FF0000"/>
                </a:solidFill>
              </a:rPr>
              <a:t>Pageant Wagons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Horse drawn stages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Opens to create a fixed stage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Props, Costumes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No Women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357327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9" y="1447800"/>
            <a:ext cx="4883822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MEDIEVAL THEATRE  950-1550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199"/>
            <a:ext cx="4267200" cy="2362201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MYSTERY PLAYS</a:t>
            </a:r>
          </a:p>
          <a:p>
            <a:r>
              <a:rPr lang="en-US" sz="3100" dirty="0" smtClean="0"/>
              <a:t>stories </a:t>
            </a:r>
            <a:r>
              <a:rPr lang="en-US" sz="3100" dirty="0"/>
              <a:t>of the </a:t>
            </a:r>
            <a:r>
              <a:rPr lang="en-US" sz="3100" dirty="0" smtClean="0"/>
              <a:t>Bible</a:t>
            </a:r>
          </a:p>
          <a:p>
            <a:r>
              <a:rPr lang="en-US" sz="3100" dirty="0" smtClean="0"/>
              <a:t>Also known as “Passion Plays”</a:t>
            </a:r>
          </a:p>
          <a:p>
            <a:r>
              <a:rPr lang="en-US" sz="3100" dirty="0" smtClean="0"/>
              <a:t>Central </a:t>
            </a:r>
            <a:r>
              <a:rPr lang="en-US" sz="3100" dirty="0" err="1" smtClean="0"/>
              <a:t>Ch</a:t>
            </a:r>
            <a:r>
              <a:rPr lang="en-US" sz="3100" dirty="0" smtClean="0"/>
              <a:t>: Adam &amp; Eve</a:t>
            </a:r>
          </a:p>
          <a:p>
            <a:r>
              <a:rPr lang="en-US" sz="3100" dirty="0" smtClean="0"/>
              <a:t>Action not confined to wagon</a:t>
            </a:r>
          </a:p>
          <a:p>
            <a:r>
              <a:rPr lang="en-US" sz="3100" dirty="0" smtClean="0"/>
              <a:t>Became a festival with drinking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3728575"/>
            <a:ext cx="4458930" cy="3097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49530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(top) Creation of Adam and Eve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(bottom)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Creation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3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MEDIEVAL THEATRE  950-1550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192" y="1636283"/>
            <a:ext cx="7575408" cy="119786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MIRACLE PLAYS</a:t>
            </a:r>
          </a:p>
          <a:p>
            <a:r>
              <a:rPr lang="en-US" dirty="0" smtClean="0"/>
              <a:t>Stories about </a:t>
            </a:r>
            <a:r>
              <a:rPr lang="en-US" dirty="0"/>
              <a:t>the lives of the Saints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43980"/>
            <a:ext cx="2391061" cy="31758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34148"/>
            <a:ext cx="2743200" cy="3162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34146"/>
            <a:ext cx="2362199" cy="315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516" y="617201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Magdalene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617201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Saint Valentine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47184" y="6172014"/>
            <a:ext cx="189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Saint Nicklaus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MEDIEVAL THEATRE  950-1550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13" y="2438400"/>
            <a:ext cx="6221361" cy="4170853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endParaRPr lang="en-US" sz="6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i="1" dirty="0" smtClean="0"/>
              <a:t>Everyman </a:t>
            </a:r>
            <a:r>
              <a:rPr lang="en-US" sz="11200" dirty="0" smtClean="0"/>
              <a:t>is a morality play that seeks </a:t>
            </a:r>
            <a:r>
              <a:rPr lang="en-US" sz="11200" dirty="0"/>
              <a:t>to answer the important religious question: "What must a man do to be saved?" </a:t>
            </a:r>
            <a:endParaRPr lang="en-US" sz="1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smtClean="0"/>
              <a:t>The </a:t>
            </a:r>
            <a:r>
              <a:rPr lang="en-US" sz="11200" dirty="0"/>
              <a:t>play is the story of Everyman's journey to this final reckoning. Along the way, </a:t>
            </a:r>
            <a:r>
              <a:rPr lang="en-US" sz="11200" dirty="0" smtClean="0"/>
              <a:t>Everyman </a:t>
            </a:r>
            <a:r>
              <a:rPr lang="en-US" sz="11200" dirty="0"/>
              <a:t>tries to convince other characters to accompany him in the hope of improving his account</a:t>
            </a:r>
            <a:r>
              <a:rPr lang="en-US" sz="11200" dirty="0" smtClean="0"/>
              <a:t>.</a:t>
            </a:r>
            <a:r>
              <a:rPr lang="en-US" sz="11200" dirty="0"/>
              <a:t> Good and Evil will be tallied like pluses and minuses in an account book.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7" y="2754655"/>
            <a:ext cx="3261123" cy="3352800"/>
          </a:xfrm>
        </p:spPr>
      </p:pic>
      <p:sp>
        <p:nvSpPr>
          <p:cNvPr id="7" name="TextBox 6"/>
          <p:cNvSpPr txBox="1"/>
          <p:nvPr/>
        </p:nvSpPr>
        <p:spPr>
          <a:xfrm>
            <a:off x="457200" y="1523549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MORALITY PLAYS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Stories that taught about right vs. wrong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  16</a:t>
            </a:r>
            <a:r>
              <a:rPr lang="en-US" baseline="30000" dirty="0" smtClean="0"/>
              <a:t>th</a:t>
            </a:r>
            <a:r>
              <a:rPr lang="en-US" dirty="0" smtClean="0"/>
              <a:t>-18thC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3844413" cy="20574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ENGLISH RENAISSANCE THEATRE  1562-1642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Elizabethan Theatre</a:t>
            </a:r>
          </a:p>
          <a:p>
            <a:r>
              <a:rPr lang="en-US" dirty="0" smtClean="0"/>
              <a:t>Queen Elizabeth I</a:t>
            </a:r>
          </a:p>
          <a:p>
            <a:r>
              <a:rPr lang="en-US" dirty="0" smtClean="0"/>
              <a:t>William Shakespeare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4267200"/>
            <a:ext cx="4114801" cy="22098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ITALIAN RENAISSANCE THEATRE  1551-1797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Commedia </a:t>
            </a:r>
            <a:r>
              <a:rPr lang="en-US" b="1" dirty="0" err="1" smtClean="0">
                <a:solidFill>
                  <a:srgbClr val="FF0000"/>
                </a:solidFill>
              </a:rPr>
              <a:t>dell’arte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“comedy of art”</a:t>
            </a:r>
          </a:p>
          <a:p>
            <a:r>
              <a:rPr lang="en-US" dirty="0" smtClean="0"/>
              <a:t>First form of </a:t>
            </a:r>
            <a:r>
              <a:rPr lang="en-US" dirty="0" err="1" smtClean="0"/>
              <a:t>Improv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886494"/>
            <a:ext cx="8686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Renaissance = “rebirth”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rough outdoor medieval stage to purpose-built indoor theatre	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perspective </a:t>
            </a:r>
            <a:r>
              <a:rPr lang="en-US" sz="2400" dirty="0"/>
              <a:t>sets and the beginnings of changeable scenery </a:t>
            </a:r>
            <a:r>
              <a:rPr lang="en-US" sz="2400" dirty="0" smtClean="0"/>
              <a:t>start</a:t>
            </a:r>
            <a:r>
              <a:rPr lang="en-US" sz="2400" dirty="0"/>
              <a:t>	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Greek </a:t>
            </a:r>
            <a:r>
              <a:rPr lang="en-US" sz="2400" dirty="0"/>
              <a:t>and Roman “classics” were being translated and performed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Church </a:t>
            </a:r>
            <a:r>
              <a:rPr lang="en-US" sz="2400" dirty="0"/>
              <a:t>became a unified factor &amp; broke away from </a:t>
            </a:r>
            <a:r>
              <a:rPr lang="en-US" sz="2400" dirty="0" smtClean="0"/>
              <a:t>theatre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1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ITALIAN RENAISSANCE </a:t>
            </a:r>
            <a:r>
              <a:rPr lang="en-US" dirty="0" smtClean="0"/>
              <a:t>THEATRE   	1551-1797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676400"/>
            <a:ext cx="3886201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Europe’s first professional drama</a:t>
            </a:r>
          </a:p>
          <a:p>
            <a:pPr marL="118872" indent="0">
              <a:buNone/>
            </a:pPr>
            <a:endParaRPr lang="en-US" sz="1200" dirty="0"/>
          </a:p>
          <a:p>
            <a:r>
              <a:rPr lang="en-US" sz="2400" dirty="0" smtClean="0"/>
              <a:t>traveled </a:t>
            </a:r>
            <a:r>
              <a:rPr lang="en-US" sz="2400" dirty="0"/>
              <a:t>across Europe on a portable </a:t>
            </a:r>
            <a:r>
              <a:rPr lang="en-US" sz="2400" dirty="0" smtClean="0"/>
              <a:t>stage, for </a:t>
            </a:r>
            <a:r>
              <a:rPr lang="en-US" sz="2400" dirty="0"/>
              <a:t>over 200 </a:t>
            </a:r>
            <a:r>
              <a:rPr lang="en-US" sz="2400" dirty="0" err="1" smtClean="0"/>
              <a:t>yrs</a:t>
            </a:r>
            <a:endParaRPr lang="en-US" sz="2400" dirty="0" smtClean="0"/>
          </a:p>
          <a:p>
            <a:pPr marL="726948" lvl="2" indent="-3429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performed in exchanged for money from the </a:t>
            </a:r>
            <a:r>
              <a:rPr lang="en-US" sz="2400" dirty="0" smtClean="0"/>
              <a:t>crowds</a:t>
            </a:r>
          </a:p>
          <a:p>
            <a:pPr marL="384048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1200" dirty="0" smtClean="0"/>
          </a:p>
          <a:p>
            <a:r>
              <a:rPr lang="en-US" sz="2400" dirty="0" smtClean="0"/>
              <a:t>First to put WOMEN on the stage </a:t>
            </a:r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sz="2400" dirty="0" smtClean="0"/>
              <a:t>over 800 </a:t>
            </a:r>
            <a:r>
              <a:rPr lang="en-US" sz="2400" dirty="0"/>
              <a:t>Commedia scripts recorded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6" y="2907506"/>
            <a:ext cx="4949547" cy="3276600"/>
          </a:xfrm>
        </p:spPr>
      </p:pic>
      <p:sp>
        <p:nvSpPr>
          <p:cNvPr id="8" name="TextBox 7"/>
          <p:cNvSpPr txBox="1"/>
          <p:nvPr/>
        </p:nvSpPr>
        <p:spPr>
          <a:xfrm>
            <a:off x="228600" y="1676400"/>
            <a:ext cx="487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COMMEDIA DELL’ARTE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1st </a:t>
            </a:r>
            <a:r>
              <a:rPr lang="en-US" sz="2800" b="1" dirty="0">
                <a:solidFill>
                  <a:srgbClr val="FF0000"/>
                </a:solidFill>
              </a:rPr>
              <a:t>form of improvisation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relationship between a society, a culture or a historical time period and its Theatre?</a:t>
            </a:r>
          </a:p>
          <a:p>
            <a:endParaRPr lang="en-US" dirty="0"/>
          </a:p>
          <a:p>
            <a:r>
              <a:rPr lang="en-US" dirty="0" smtClean="0"/>
              <a:t>In what ways can Theatre reflect life?</a:t>
            </a:r>
          </a:p>
          <a:p>
            <a:endParaRPr lang="en-US" dirty="0"/>
          </a:p>
          <a:p>
            <a:r>
              <a:rPr lang="en-US" dirty="0" smtClean="0"/>
              <a:t>What are some ways to tell from which historical time period a play originates?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ITALIAN RENAISSANCE THEATRE   	1551-1797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05400" cy="5105400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sz="4500" b="1" u="sng" dirty="0" smtClean="0"/>
              <a:t>PLOT</a:t>
            </a:r>
          </a:p>
          <a:p>
            <a:pPr marL="118872" indent="0">
              <a:buNone/>
            </a:pPr>
            <a:endParaRPr lang="en-US" sz="2900" b="1" dirty="0" smtClean="0"/>
          </a:p>
          <a:p>
            <a:r>
              <a:rPr lang="en-US" sz="3800" b="1" dirty="0" smtClean="0">
                <a:solidFill>
                  <a:srgbClr val="FF0000"/>
                </a:solidFill>
              </a:rPr>
              <a:t>3 Unities</a:t>
            </a:r>
            <a:r>
              <a:rPr lang="en-US" sz="3800" dirty="0" smtClean="0"/>
              <a:t>: </a:t>
            </a:r>
            <a:r>
              <a:rPr lang="en-US" sz="3800" u="sng" dirty="0" smtClean="0"/>
              <a:t>time</a:t>
            </a:r>
            <a:r>
              <a:rPr lang="en-US" sz="3800" u="sng" dirty="0"/>
              <a:t>, action, </a:t>
            </a:r>
            <a:r>
              <a:rPr lang="en-US" sz="3800" u="sng" dirty="0" smtClean="0"/>
              <a:t>place</a:t>
            </a:r>
          </a:p>
          <a:p>
            <a:pPr marL="118872" indent="0">
              <a:buNone/>
            </a:pPr>
            <a:r>
              <a:rPr lang="en-US" sz="3800" dirty="0"/>
              <a:t> </a:t>
            </a:r>
          </a:p>
          <a:p>
            <a:r>
              <a:rPr lang="en-US" sz="3800" dirty="0" smtClean="0"/>
              <a:t>Used </a:t>
            </a:r>
            <a:r>
              <a:rPr lang="en-US" sz="3800" b="1" dirty="0" smtClean="0">
                <a:solidFill>
                  <a:srgbClr val="FF0000"/>
                </a:solidFill>
              </a:rPr>
              <a:t>Stock</a:t>
            </a:r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FF0000"/>
                </a:solidFill>
              </a:rPr>
              <a:t>Scenarios</a:t>
            </a:r>
            <a:r>
              <a:rPr lang="en-US" sz="3800" dirty="0"/>
              <a:t>:  </a:t>
            </a:r>
            <a:r>
              <a:rPr lang="en-US" sz="3800" dirty="0" smtClean="0"/>
              <a:t> plot </a:t>
            </a:r>
            <a:r>
              <a:rPr lang="en-US" sz="3800" dirty="0"/>
              <a:t>summary learned by the actor beforehand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900" dirty="0" smtClean="0"/>
              <a:t>became </a:t>
            </a:r>
            <a:r>
              <a:rPr lang="en-US" sz="2900" dirty="0"/>
              <a:t>the skeletal structure for </a:t>
            </a:r>
            <a:r>
              <a:rPr lang="en-US" sz="2900" dirty="0" smtClean="0"/>
              <a:t>play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900" dirty="0" smtClean="0"/>
              <a:t>Based on familiar situations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900" dirty="0"/>
              <a:t>plots usually involve the trickster trying to get their hand on </a:t>
            </a:r>
            <a:r>
              <a:rPr lang="en-US" sz="2900" dirty="0" smtClean="0"/>
              <a:t>the money/daughter </a:t>
            </a:r>
            <a:r>
              <a:rPr lang="en-US" sz="2900" dirty="0"/>
              <a:t>or the old </a:t>
            </a:r>
            <a:r>
              <a:rPr lang="en-US" sz="2900" dirty="0" smtClean="0"/>
              <a:t>fools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900" dirty="0"/>
              <a:t>used vulgarity, bawdiness and sexual innuendoes </a:t>
            </a:r>
            <a:endParaRPr lang="en-US" sz="2900" dirty="0" smtClean="0"/>
          </a:p>
          <a:p>
            <a:pPr marL="457200" lvl="1" indent="0">
              <a:buNone/>
            </a:pPr>
            <a:endParaRPr lang="en-US" sz="2900" dirty="0" smtClean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752600"/>
            <a:ext cx="2057400" cy="4623816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dirty="0"/>
              <a:t>			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2092" y="5410200"/>
            <a:ext cx="34609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PREPLANNED ACTION</a:t>
            </a:r>
          </a:p>
          <a:p>
            <a:r>
              <a:rPr lang="en-US" sz="2400" b="1" u="sng" dirty="0" err="1" smtClean="0">
                <a:solidFill>
                  <a:srgbClr val="FF0000"/>
                </a:solidFill>
              </a:rPr>
              <a:t>Lazzi</a:t>
            </a:r>
            <a:r>
              <a:rPr lang="en-US" sz="2400" b="1" dirty="0">
                <a:solidFill>
                  <a:srgbClr val="FF0000"/>
                </a:solidFill>
              </a:rPr>
              <a:t>:  </a:t>
            </a:r>
            <a:r>
              <a:rPr lang="en-US" sz="2400" dirty="0"/>
              <a:t>comic </a:t>
            </a:r>
            <a:r>
              <a:rPr lang="en-US" sz="2400" dirty="0" smtClean="0"/>
              <a:t>bit</a:t>
            </a:r>
            <a:endParaRPr lang="en-US" sz="2400" dirty="0"/>
          </a:p>
          <a:p>
            <a:r>
              <a:rPr lang="en-US" sz="2400" b="1" u="sng" dirty="0" err="1" smtClean="0">
                <a:solidFill>
                  <a:srgbClr val="FF0000"/>
                </a:solidFill>
              </a:rPr>
              <a:t>Burla</a:t>
            </a:r>
            <a:r>
              <a:rPr lang="en-US" sz="2400" b="1" dirty="0">
                <a:solidFill>
                  <a:srgbClr val="FF0000"/>
                </a:solidFill>
              </a:rPr>
              <a:t>:  </a:t>
            </a:r>
            <a:r>
              <a:rPr lang="en-US" sz="2400" dirty="0"/>
              <a:t>practical </a:t>
            </a:r>
            <a:r>
              <a:rPr lang="en-US" sz="2400" dirty="0" smtClean="0"/>
              <a:t>jokes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697647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ITALIAN RENAISSANCE THEATRE   	1551-1797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199"/>
            <a:ext cx="8458200" cy="175522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STOCK CHARACTERS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Average Troupe size: 7 </a:t>
            </a:r>
            <a:r>
              <a:rPr lang="en-US" sz="2400" dirty="0"/>
              <a:t>men and 3 women </a:t>
            </a:r>
            <a:endParaRPr lang="en-US" sz="2400" dirty="0" smtClean="0"/>
          </a:p>
          <a:p>
            <a:r>
              <a:rPr lang="en-US" sz="2400" dirty="0" smtClean="0"/>
              <a:t>Characters- Identified by mask, costume and/or props</a:t>
            </a:r>
          </a:p>
          <a:p>
            <a:r>
              <a:rPr lang="en-US" sz="2400" dirty="0"/>
              <a:t>stereotyped </a:t>
            </a:r>
            <a:r>
              <a:rPr lang="en-US" sz="2400" dirty="0" smtClean="0"/>
              <a:t>characters</a:t>
            </a:r>
            <a:endParaRPr lang="en-US" sz="2400" dirty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42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Men:  fools  (wore masks)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6906" y="62116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Lovers:  realistic (no masks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9554" y="621155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Zanni</a:t>
            </a:r>
            <a:r>
              <a:rPr lang="en-US" dirty="0"/>
              <a:t>:  low-status tricksters   </a:t>
            </a:r>
            <a:r>
              <a:rPr lang="en-US" dirty="0" smtClean="0"/>
              <a:t>(</a:t>
            </a:r>
            <a:r>
              <a:rPr lang="en-US" dirty="0"/>
              <a:t>wore masks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43" y="3230345"/>
            <a:ext cx="1445599" cy="2845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22" y="3464998"/>
            <a:ext cx="1505596" cy="2614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06687"/>
            <a:ext cx="1511710" cy="2672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71" y="3230345"/>
            <a:ext cx="946299" cy="2981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4" y="3230345"/>
            <a:ext cx="1676398" cy="2981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06687"/>
            <a:ext cx="1243977" cy="26553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25" y="3464998"/>
            <a:ext cx="1268362" cy="25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ENGLISH RENAISSANCE </a:t>
            </a:r>
            <a:r>
              <a:rPr lang="en-US" dirty="0" smtClean="0"/>
              <a:t>THEATRE		1562-1642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14800"/>
            <a:ext cx="2100057" cy="2438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3886200" cy="230832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FF0000"/>
                </a:solidFill>
              </a:rPr>
              <a:t>William </a:t>
            </a:r>
            <a:r>
              <a:rPr lang="en-US" b="1" dirty="0" smtClean="0">
                <a:solidFill>
                  <a:srgbClr val="FF0000"/>
                </a:solidFill>
              </a:rPr>
              <a:t>Shakespeare</a:t>
            </a:r>
          </a:p>
          <a:p>
            <a:r>
              <a:rPr lang="en-US" dirty="0" smtClean="0"/>
              <a:t>Actor &amp; playwright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Greatest playwright in history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Authenticity challenged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626429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4190999"/>
            <a:ext cx="5181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Wrote 38 plays, 154 sonnets, </a:t>
            </a:r>
            <a:r>
              <a:rPr lang="en-US" sz="2400" dirty="0" smtClean="0"/>
              <a:t>2 poems</a:t>
            </a:r>
          </a:p>
          <a:p>
            <a:endParaRPr lang="en-US" sz="1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Plays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comedies, tragedies, histories, &amp; romances </a:t>
            </a:r>
            <a:r>
              <a:rPr lang="en-US" sz="2000" dirty="0"/>
              <a:t>(</a:t>
            </a:r>
            <a:r>
              <a:rPr lang="en-US" sz="2000" dirty="0" err="1" smtClean="0"/>
              <a:t>tragiccomedies</a:t>
            </a:r>
            <a:r>
              <a:rPr lang="en-US" sz="2000" dirty="0" smtClean="0"/>
              <a:t>)</a:t>
            </a:r>
          </a:p>
          <a:p>
            <a:pPr>
              <a:buClr>
                <a:schemeClr val="accent1"/>
              </a:buClr>
            </a:pPr>
            <a:endParaRPr lang="en-US" sz="1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unique </a:t>
            </a:r>
            <a:r>
              <a:rPr lang="en-US" sz="2000" dirty="0"/>
              <a:t>use of the language, portrayal of characters and plot</a:t>
            </a:r>
          </a:p>
          <a:p>
            <a:endParaRPr lang="en-US" dirty="0" smtClean="0"/>
          </a:p>
          <a:p>
            <a:r>
              <a:rPr lang="en-US" b="1" u="sng" dirty="0"/>
              <a:t>Othello</a:t>
            </a:r>
            <a:r>
              <a:rPr lang="en-US" dirty="0"/>
              <a:t>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youtu.be/RAYuASqrs94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80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ENGLISH RENAISSANCE THEATRE		1562-1642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038600" cy="4623816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GLOBE THEATRE</a:t>
            </a:r>
          </a:p>
          <a:p>
            <a:r>
              <a:rPr lang="en-US" dirty="0" smtClean="0"/>
              <a:t>in-door playhouse</a:t>
            </a:r>
          </a:p>
          <a:p>
            <a:r>
              <a:rPr lang="en-US" dirty="0" smtClean="0"/>
              <a:t>Shakespeare’s plays performed here</a:t>
            </a:r>
          </a:p>
          <a:p>
            <a:r>
              <a:rPr lang="en-US" dirty="0" smtClean="0"/>
              <a:t>Built 1599</a:t>
            </a:r>
          </a:p>
          <a:p>
            <a:r>
              <a:rPr lang="en-US" dirty="0" smtClean="0"/>
              <a:t>June 29, 1613 - during </a:t>
            </a:r>
            <a:r>
              <a:rPr lang="en-US" dirty="0"/>
              <a:t>Henry VIII, a cannon fired as a special effect, set fire to the thatched roof and the great “Wooden O” was burnt down to nothing.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780175" cy="3886200"/>
          </a:xfrm>
        </p:spPr>
      </p:pic>
    </p:spTree>
    <p:extLst>
      <p:ext uri="{BB962C8B-B14F-4D97-AF65-F5344CB8AC3E}">
        <p14:creationId xmlns:p14="http://schemas.microsoft.com/office/powerpoint/2010/main" val="7526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ENGLISH RENAISSANCE THEATRE		1562-1642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92" y="1624781"/>
            <a:ext cx="2578608" cy="257860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231416"/>
            <a:ext cx="5263927" cy="3467611"/>
          </a:xfrm>
        </p:spPr>
      </p:pic>
      <p:sp>
        <p:nvSpPr>
          <p:cNvPr id="7" name="TextBox 6"/>
          <p:cNvSpPr txBox="1"/>
          <p:nvPr/>
        </p:nvSpPr>
        <p:spPr>
          <a:xfrm>
            <a:off x="5486400" y="4419600"/>
            <a:ext cx="3657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Theater was coined the “</a:t>
            </a:r>
            <a:r>
              <a:rPr lang="en-US" sz="2400" b="1" dirty="0" smtClean="0">
                <a:solidFill>
                  <a:srgbClr val="FF0000"/>
                </a:solidFill>
              </a:rPr>
              <a:t>Wooden ‘O’” </a:t>
            </a:r>
            <a:r>
              <a:rPr lang="en-US" sz="2400" dirty="0" smtClean="0"/>
              <a:t>for obvious reasons.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Stage = </a:t>
            </a:r>
            <a:r>
              <a:rPr lang="en-US" sz="2400" b="1" dirty="0">
                <a:solidFill>
                  <a:srgbClr val="FF0000"/>
                </a:solidFill>
              </a:rPr>
              <a:t>Thrust </a:t>
            </a:r>
            <a:r>
              <a:rPr lang="en-US" sz="2400" dirty="0"/>
              <a:t>– comes out into the audience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6002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Balcony Seats - Good seats =   Wealthy patrons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Floor/Standing Room Only  =       Poor patrons  “</a:t>
            </a:r>
            <a:r>
              <a:rPr lang="en-US" sz="2400" b="1" dirty="0" smtClean="0">
                <a:solidFill>
                  <a:srgbClr val="FF0000"/>
                </a:solidFill>
              </a:rPr>
              <a:t>Groundlings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4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ENGLISH RENAISSANCE THEATRE		1562-1642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07"/>
            <a:ext cx="5715000" cy="52536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9530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The Globe allowed for many advancements in theater:</a:t>
            </a:r>
          </a:p>
          <a:p>
            <a:r>
              <a:rPr lang="en-US" dirty="0" smtClean="0"/>
              <a:t>Dressing rooms</a:t>
            </a:r>
          </a:p>
          <a:p>
            <a:r>
              <a:rPr lang="en-US" dirty="0" smtClean="0"/>
              <a:t>Storage facilities</a:t>
            </a:r>
          </a:p>
          <a:p>
            <a:r>
              <a:rPr lang="en-US" dirty="0" smtClean="0"/>
              <a:t>Trap doors</a:t>
            </a:r>
          </a:p>
          <a:p>
            <a:r>
              <a:rPr lang="en-US" dirty="0" smtClean="0"/>
              <a:t>Non-Rep. </a:t>
            </a:r>
            <a:r>
              <a:rPr lang="en-US" dirty="0"/>
              <a:t>s</a:t>
            </a:r>
            <a:r>
              <a:rPr lang="en-US" dirty="0" smtClean="0"/>
              <a:t>cenery</a:t>
            </a:r>
          </a:p>
          <a:p>
            <a:r>
              <a:rPr lang="en-US" dirty="0" smtClean="0"/>
              <a:t>Diff. acting areas</a:t>
            </a:r>
          </a:p>
          <a:p>
            <a:r>
              <a:rPr lang="en-US" dirty="0" smtClean="0"/>
              <a:t>Simple mechanics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600" dirty="0" smtClean="0"/>
              <a:t>From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u="sng" dirty="0" smtClean="0">
                <a:solidFill>
                  <a:srgbClr val="FF0000"/>
                </a:solidFill>
              </a:rPr>
              <a:t>Shakespeare </a:t>
            </a:r>
            <a:r>
              <a:rPr lang="en-US" sz="2600" u="sng" dirty="0">
                <a:solidFill>
                  <a:srgbClr val="FF0000"/>
                </a:solidFill>
              </a:rPr>
              <a:t>In Love </a:t>
            </a:r>
            <a:r>
              <a:rPr lang="en-US" sz="22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sz="2200" dirty="0" smtClean="0">
                <a:solidFill>
                  <a:srgbClr val="FF0000"/>
                </a:solidFill>
                <a:hlinkClick r:id="rId3"/>
              </a:rPr>
              <a:t>youtu.be/3Ii5PLxnNpk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http://youtu.be/T3PIhGgtWTs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RESTORATION COMEDY </a:t>
            </a:r>
            <a:br>
              <a:rPr lang="en-US" dirty="0" smtClean="0"/>
            </a:br>
            <a:r>
              <a:rPr lang="en-US" dirty="0" smtClean="0"/>
              <a:t>1660-1710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40994"/>
            <a:ext cx="3276600" cy="48762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5334000" cy="5105400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English Comedies</a:t>
            </a:r>
            <a:endParaRPr lang="en-US" dirty="0"/>
          </a:p>
          <a:p>
            <a:r>
              <a:rPr lang="en-US" dirty="0" smtClean="0"/>
              <a:t>sexual</a:t>
            </a:r>
            <a:r>
              <a:rPr lang="en-US" dirty="0"/>
              <a:t> explicitness,  encouraged by Charles II </a:t>
            </a:r>
          </a:p>
          <a:p>
            <a:r>
              <a:rPr lang="en-US" dirty="0"/>
              <a:t>Audience: aristocrats, their servants &amp; middle-class</a:t>
            </a:r>
          </a:p>
          <a:p>
            <a:r>
              <a:rPr lang="en-US" dirty="0"/>
              <a:t>Plays:  up-to-the-minute topical writing, with crowded and bustling plots</a:t>
            </a:r>
          </a:p>
          <a:p>
            <a:r>
              <a:rPr lang="en-US" dirty="0"/>
              <a:t>introduction of the first professional actresses</a:t>
            </a:r>
          </a:p>
          <a:p>
            <a:r>
              <a:rPr lang="en-US" dirty="0"/>
              <a:t>rise of celebrity </a:t>
            </a:r>
            <a:r>
              <a:rPr lang="en-US" dirty="0" smtClean="0"/>
              <a:t>actors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/>
              <a:t>William Wycherley, </a:t>
            </a:r>
            <a:r>
              <a:rPr lang="en-US" i="1" u="sng" dirty="0"/>
              <a:t>The Country </a:t>
            </a:r>
            <a:r>
              <a:rPr lang="en-US" i="1" u="sng" dirty="0" smtClean="0"/>
              <a:t>Wife</a:t>
            </a:r>
          </a:p>
          <a:p>
            <a:r>
              <a:rPr lang="en-US" dirty="0"/>
              <a:t>reflects an </a:t>
            </a:r>
            <a:r>
              <a:rPr lang="en-US" dirty="0" smtClean="0"/>
              <a:t>aristocratic and </a:t>
            </a:r>
            <a:r>
              <a:rPr lang="en-US" dirty="0"/>
              <a:t>anti-Puritan </a:t>
            </a:r>
            <a:r>
              <a:rPr lang="en-US" dirty="0" smtClean="0"/>
              <a:t>ideology</a:t>
            </a:r>
          </a:p>
          <a:p>
            <a:r>
              <a:rPr lang="en-US" dirty="0" smtClean="0"/>
              <a:t>was </a:t>
            </a:r>
            <a:r>
              <a:rPr lang="en-US" dirty="0"/>
              <a:t>controversial for its sexual </a:t>
            </a:r>
            <a:r>
              <a:rPr lang="en-US" dirty="0" smtClean="0"/>
              <a:t>explicitness</a:t>
            </a:r>
          </a:p>
          <a:p>
            <a:r>
              <a:rPr lang="en-US" dirty="0"/>
              <a:t>complicated, fast-paced plot tangle</a:t>
            </a:r>
          </a:p>
        </p:txBody>
      </p:sp>
    </p:spTree>
    <p:extLst>
      <p:ext uri="{BB962C8B-B14F-4D97-AF65-F5344CB8AC3E}">
        <p14:creationId xmlns:p14="http://schemas.microsoft.com/office/powerpoint/2010/main" val="34908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NEOCLASICAL THEATRE 18</a:t>
            </a:r>
            <a:r>
              <a:rPr lang="en-US" baseline="30000" dirty="0" smtClean="0"/>
              <a:t>TH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43400" cy="48768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Dominated </a:t>
            </a:r>
            <a:r>
              <a:rPr lang="en-US" dirty="0"/>
              <a:t>France</a:t>
            </a:r>
          </a:p>
          <a:p>
            <a:r>
              <a:rPr lang="en-US" dirty="0" smtClean="0"/>
              <a:t>Adhere </a:t>
            </a:r>
            <a:r>
              <a:rPr lang="en-US" dirty="0"/>
              <a:t>to 3 unities: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Time: 24 </a:t>
            </a:r>
            <a:r>
              <a:rPr lang="en-US" sz="2200" dirty="0" err="1"/>
              <a:t>hrs</a:t>
            </a:r>
            <a:endParaRPr lang="en-US" sz="22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Action: 1 major action; little or no subplots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Place: 1 </a:t>
            </a:r>
            <a:r>
              <a:rPr lang="en-US" sz="2200" dirty="0" smtClean="0"/>
              <a:t>location</a:t>
            </a:r>
          </a:p>
          <a:p>
            <a:pPr marL="548640" lvl="1" indent="-342900">
              <a:buClr>
                <a:schemeClr val="accent1"/>
              </a:buClr>
            </a:pPr>
            <a:r>
              <a:rPr lang="en-US" sz="2800" dirty="0" smtClean="0"/>
              <a:t>Costumes &amp; scenery were intricate and elaborate</a:t>
            </a:r>
          </a:p>
          <a:p>
            <a:pPr marL="548640" lvl="1" indent="-342900">
              <a:buClr>
                <a:schemeClr val="accent1"/>
              </a:buClr>
            </a:pPr>
            <a:r>
              <a:rPr lang="en-US" sz="2800" dirty="0" smtClean="0"/>
              <a:t>Acting: large gestures &amp; melodramatic</a:t>
            </a:r>
          </a:p>
          <a:p>
            <a:pPr marL="548640" lvl="1" indent="-342900">
              <a:buClr>
                <a:schemeClr val="accent1"/>
              </a:buClr>
            </a:pPr>
            <a:r>
              <a:rPr lang="en-US" sz="2800" dirty="0" smtClean="0"/>
              <a:t>Molière’s </a:t>
            </a:r>
            <a:r>
              <a:rPr lang="en-US" sz="2800" u="sng" dirty="0" smtClean="0"/>
              <a:t>Tartuffe </a:t>
            </a:r>
          </a:p>
          <a:p>
            <a:pPr marL="813816" lvl="2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a hypocrite who ostensibly and exaggeratedly feigns virtue, especially religious virtue</a:t>
            </a:r>
            <a:endParaRPr lang="en-US" sz="2200" u="sng" dirty="0" smtClean="0"/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505200" cy="5104625"/>
          </a:xfrm>
        </p:spPr>
      </p:pic>
    </p:spTree>
    <p:extLst>
      <p:ext uri="{BB962C8B-B14F-4D97-AF65-F5344CB8AC3E}">
        <p14:creationId xmlns:p14="http://schemas.microsoft.com/office/powerpoint/2010/main" val="35983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53114"/>
            <a:ext cx="2355403" cy="2819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5142"/>
            <a:ext cx="2667000" cy="3020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THEATRE OF THE ORIENT  1700s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32" y="1676400"/>
            <a:ext cx="3733800" cy="1981200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NOH THEATRE</a:t>
            </a:r>
          </a:p>
          <a:p>
            <a:r>
              <a:rPr lang="en-US" dirty="0" smtClean="0"/>
              <a:t>Performed for upper class</a:t>
            </a:r>
          </a:p>
          <a:p>
            <a:r>
              <a:rPr lang="en-US" dirty="0" smtClean="0"/>
              <a:t>Began as religious ritual</a:t>
            </a:r>
          </a:p>
          <a:p>
            <a:r>
              <a:rPr lang="en-US" dirty="0" smtClean="0"/>
              <a:t>Wore masks</a:t>
            </a:r>
          </a:p>
          <a:p>
            <a:r>
              <a:rPr lang="en-US" dirty="0" smtClean="0"/>
              <a:t>Lead actor and sidekick</a:t>
            </a:r>
          </a:p>
          <a:p>
            <a:r>
              <a:rPr lang="en-US" dirty="0" smtClean="0"/>
              <a:t>Used an orchestra on stage</a:t>
            </a:r>
          </a:p>
          <a:p>
            <a:r>
              <a:rPr lang="en-US" dirty="0" smtClean="0"/>
              <a:t>No women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093" y="1600200"/>
            <a:ext cx="3657600" cy="2895600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BUNRAKU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Puppet Theatre</a:t>
            </a:r>
          </a:p>
          <a:p>
            <a:r>
              <a:rPr lang="en-US" dirty="0" smtClean="0"/>
              <a:t>Puppets were 3-4’ tall</a:t>
            </a:r>
          </a:p>
          <a:p>
            <a:r>
              <a:rPr lang="en-US" dirty="0"/>
              <a:t>M</a:t>
            </a:r>
            <a:r>
              <a:rPr lang="en-US" dirty="0" smtClean="0"/>
              <a:t>anipulated </a:t>
            </a:r>
            <a:r>
              <a:rPr lang="en-US" dirty="0"/>
              <a:t>by </a:t>
            </a:r>
            <a:r>
              <a:rPr lang="en-US" dirty="0" smtClean="0"/>
              <a:t>3 puppeteers </a:t>
            </a:r>
            <a:r>
              <a:rPr lang="en-US" dirty="0"/>
              <a:t>in full view of the </a:t>
            </a:r>
            <a:r>
              <a:rPr lang="en-US" dirty="0" smtClean="0"/>
              <a:t>audience</a:t>
            </a:r>
          </a:p>
          <a:p>
            <a:r>
              <a:rPr lang="en-US" dirty="0" smtClean="0"/>
              <a:t>puppeteers control the </a:t>
            </a:r>
            <a:r>
              <a:rPr lang="en-US" dirty="0"/>
              <a:t>legs and hands are dressed entirely in black, while the head puppeteer is wearing colorful clothing. </a:t>
            </a:r>
            <a:endParaRPr lang="en-US" dirty="0" smtClean="0"/>
          </a:p>
          <a:p>
            <a:r>
              <a:rPr lang="en-US" dirty="0" smtClean="0"/>
              <a:t>Music </a:t>
            </a:r>
            <a:r>
              <a:rPr lang="en-US" dirty="0"/>
              <a:t>and chanting </a:t>
            </a:r>
            <a:r>
              <a:rPr lang="en-US" dirty="0" smtClean="0"/>
              <a:t>are used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6576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FF0000"/>
                </a:solidFill>
              </a:rPr>
              <a:t>KABUKI THEATRE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Developed in opposition to Noh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Includes music, drama &amp; dance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Meant to shock the audience with more lively and timely stories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wild costumes and swordfights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No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THEATRE</a:t>
            </a:r>
            <a:br>
              <a:rPr lang="en-US" dirty="0"/>
            </a:br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 (early 1800s)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22904" y="1669026"/>
            <a:ext cx="2485103" cy="518897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SHOWBOATS</a:t>
            </a:r>
          </a:p>
          <a:p>
            <a:pPr marL="118872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Major cities were built along a river (Mississippi and Ohio) </a:t>
            </a:r>
          </a:p>
          <a:p>
            <a:pPr marL="118872" indent="0">
              <a:buNone/>
            </a:pPr>
            <a:endParaRPr lang="en-US" sz="1300" dirty="0" smtClean="0"/>
          </a:p>
          <a:p>
            <a:r>
              <a:rPr lang="en-US" dirty="0" smtClean="0"/>
              <a:t>Mounting theatre on a flat boat was an efficient way to tour on the rivers</a:t>
            </a:r>
          </a:p>
          <a:p>
            <a:endParaRPr lang="en-US" sz="1700" dirty="0"/>
          </a:p>
          <a:p>
            <a:r>
              <a:rPr lang="en-US" dirty="0"/>
              <a:t>Cities were too small to support </a:t>
            </a:r>
            <a:r>
              <a:rPr lang="en-US" dirty="0" smtClean="0"/>
              <a:t>residential </a:t>
            </a:r>
            <a:r>
              <a:rPr lang="en-US" dirty="0"/>
              <a:t>theatre </a:t>
            </a:r>
            <a:r>
              <a:rPr lang="en-US" dirty="0" smtClean="0"/>
              <a:t>co.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96200" y="1669026"/>
            <a:ext cx="1600200" cy="480797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The 200 seat</a:t>
            </a:r>
            <a:r>
              <a:rPr lang="en-US" sz="2000" i="1" dirty="0">
                <a:solidFill>
                  <a:schemeClr val="accent1"/>
                </a:solidFill>
              </a:rPr>
              <a:t> </a:t>
            </a:r>
            <a:r>
              <a:rPr lang="en-US" sz="2000" i="1" u="sng" dirty="0">
                <a:solidFill>
                  <a:schemeClr val="accent1"/>
                </a:solidFill>
              </a:rPr>
              <a:t>Floating Theatre</a:t>
            </a:r>
            <a:r>
              <a:rPr lang="en-US" sz="2000" i="1" dirty="0">
                <a:solidFill>
                  <a:schemeClr val="accent1"/>
                </a:solidFill>
              </a:rPr>
              <a:t> is considered America's first showboat. Starting in 1831, it traveled the Ohio and Mississippi Rivers from Pittsburgh to New </a:t>
            </a:r>
            <a:r>
              <a:rPr lang="en-US" sz="2000" i="1" dirty="0" smtClean="0">
                <a:solidFill>
                  <a:schemeClr val="accent1"/>
                </a:solidFill>
              </a:rPr>
              <a:t>Orleans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84" y="1669025"/>
            <a:ext cx="5415116" cy="2769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442" y="4572000"/>
            <a:ext cx="487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By </a:t>
            </a:r>
            <a:r>
              <a:rPr lang="en-US" sz="2000" dirty="0"/>
              <a:t>the 1850s there were dozens of showboats on the water ways &amp; continued to operate into the middle of the </a:t>
            </a:r>
            <a:r>
              <a:rPr lang="en-US" sz="2000" dirty="0" smtClean="0"/>
              <a:t>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 </a:t>
            </a:r>
            <a:endParaRPr lang="en-US" sz="2000" dirty="0"/>
          </a:p>
          <a:p>
            <a:pPr>
              <a:buClr>
                <a:srgbClr val="FFC000"/>
              </a:buClr>
            </a:pPr>
            <a:endParaRPr lang="en-US" sz="12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Jerome Kern - Oscar Hammerstein II musical: </a:t>
            </a:r>
            <a:r>
              <a:rPr lang="en-US" sz="2000" i="1" dirty="0" smtClean="0"/>
              <a:t>Show Boat</a:t>
            </a:r>
            <a:r>
              <a:rPr lang="en-US" sz="2000" dirty="0" smtClean="0"/>
              <a:t>, (1928)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51062"/>
          </a:xfrm>
        </p:spPr>
        <p:txBody>
          <a:bodyPr>
            <a:normAutofit/>
          </a:bodyPr>
          <a:lstStyle/>
          <a:p>
            <a:r>
              <a:rPr lang="en-US" dirty="0" smtClean="0"/>
              <a:t>PRIMITIVE MAN </a:t>
            </a:r>
            <a:r>
              <a:rPr lang="en-US" sz="3600" dirty="0" smtClean="0"/>
              <a:t>38,000-5,000 BC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5638800" cy="54102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114800" cy="5334000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Theatre began with primitive man performing  </a:t>
            </a:r>
            <a:r>
              <a:rPr lang="en-US" b="1" dirty="0" smtClean="0">
                <a:solidFill>
                  <a:srgbClr val="FF0000"/>
                </a:solidFill>
              </a:rPr>
              <a:t>RITUALS</a:t>
            </a:r>
          </a:p>
          <a:p>
            <a:pPr marL="118872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Storytelling</a:t>
            </a:r>
          </a:p>
          <a:p>
            <a:r>
              <a:rPr lang="en-US" dirty="0" smtClean="0"/>
              <a:t>Dancing</a:t>
            </a:r>
            <a:r>
              <a:rPr lang="en-US" dirty="0"/>
              <a:t> </a:t>
            </a:r>
            <a:r>
              <a:rPr lang="en-US" dirty="0" smtClean="0"/>
              <a:t>and/or Rhythmic Movements</a:t>
            </a:r>
          </a:p>
          <a:p>
            <a:r>
              <a:rPr lang="en-US" dirty="0" smtClean="0"/>
              <a:t>Masks</a:t>
            </a:r>
          </a:p>
          <a:p>
            <a:r>
              <a:rPr lang="en-US" dirty="0" smtClean="0"/>
              <a:t>Costumes</a:t>
            </a:r>
          </a:p>
          <a:p>
            <a:r>
              <a:rPr lang="en-US" dirty="0" smtClean="0"/>
              <a:t>Song and/or Sounds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06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THEATRE</a:t>
            </a:r>
            <a:br>
              <a:rPr lang="en-US" dirty="0"/>
            </a:br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 (early 1800s)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419600" cy="2743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MINSTRELS</a:t>
            </a:r>
          </a:p>
          <a:p>
            <a:r>
              <a:rPr lang="en-US" dirty="0" smtClean="0"/>
              <a:t>Performed on Showboats</a:t>
            </a:r>
          </a:p>
          <a:p>
            <a:r>
              <a:rPr lang="en-US" dirty="0" smtClean="0"/>
              <a:t>White actors in blackface</a:t>
            </a:r>
          </a:p>
          <a:p>
            <a:r>
              <a:rPr lang="en-US" dirty="0" smtClean="0"/>
              <a:t>Stories of everyday black culture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419600" cy="2362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MELODRAMAS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Sketches that included a hero, a villain and a </a:t>
            </a:r>
            <a:r>
              <a:rPr lang="en-US" dirty="0" smtClean="0"/>
              <a:t>person </a:t>
            </a:r>
            <a:r>
              <a:rPr lang="en-US" dirty="0"/>
              <a:t>in distress</a:t>
            </a:r>
          </a:p>
          <a:p>
            <a:r>
              <a:rPr lang="en-US" dirty="0"/>
              <a:t>Exaggerated </a:t>
            </a:r>
            <a:r>
              <a:rPr lang="en-US" dirty="0" smtClean="0"/>
              <a:t>acting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3505200" cy="2591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01" y="4038600"/>
            <a:ext cx="3807631" cy="2744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50" y="4191000"/>
            <a:ext cx="1163047" cy="15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THEATRE</a:t>
            </a:r>
            <a:br>
              <a:rPr lang="en-US" dirty="0" smtClean="0"/>
            </a:b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(1800s)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0" y="1465006"/>
            <a:ext cx="3657600" cy="5240594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By the Civil War,  American Theatre established itself in</a:t>
            </a:r>
            <a:r>
              <a:rPr lang="en-US" dirty="0"/>
              <a:t> </a:t>
            </a:r>
            <a:r>
              <a:rPr lang="en-US" dirty="0" smtClean="0"/>
              <a:t>Playhouses: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Box &amp; Reserved Seating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Proscenium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Lavish Scenery that could be raised and lowered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Sound Effects</a:t>
            </a:r>
          </a:p>
          <a:p>
            <a:r>
              <a:rPr lang="en-US" dirty="0" smtClean="0"/>
              <a:t>Special Effects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486400" cy="3281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993274"/>
            <a:ext cx="3789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Performances included: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Vaudevilles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Burlesques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Melodramas</a:t>
            </a:r>
          </a:p>
        </p:txBody>
      </p:sp>
    </p:spTree>
    <p:extLst>
      <p:ext uri="{BB962C8B-B14F-4D97-AF65-F5344CB8AC3E}">
        <p14:creationId xmlns:p14="http://schemas.microsoft.com/office/powerpoint/2010/main" val="1782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THEATRE</a:t>
            </a:r>
            <a:br>
              <a:rPr lang="en-US" dirty="0"/>
            </a:br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 (1800s)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4921" y="1580534"/>
            <a:ext cx="4868933" cy="2154521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VAUDVILLE</a:t>
            </a:r>
          </a:p>
          <a:p>
            <a:r>
              <a:rPr lang="en-US" sz="2400" dirty="0" smtClean="0"/>
              <a:t>Small Group Acts</a:t>
            </a:r>
          </a:p>
          <a:p>
            <a:r>
              <a:rPr lang="en-US" sz="2400" dirty="0" smtClean="0"/>
              <a:t>Singing, dancing, sketches, animal acts, strong men/women, acrobats, magic, clowns, bicycle acts, fighting…quite frankly.. ANYTHING.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10" y="1719443"/>
            <a:ext cx="1768221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21" y="3886200"/>
            <a:ext cx="2266950" cy="287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55" y="3886200"/>
            <a:ext cx="2302468" cy="2813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1824639" cy="287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4" y="3886200"/>
            <a:ext cx="2041531" cy="287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62635"/>
            <a:ext cx="1824640" cy="21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THEATRE</a:t>
            </a:r>
            <a:br>
              <a:rPr lang="en-US" dirty="0"/>
            </a:br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 (1800s)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76400"/>
            <a:ext cx="3276600" cy="4623816"/>
          </a:xfrm>
        </p:spPr>
        <p:txBody>
          <a:bodyPr/>
          <a:lstStyle/>
          <a:p>
            <a:pPr marL="118872" indent="0">
              <a:buNone/>
            </a:pPr>
            <a:r>
              <a:rPr lang="en-US" b="1" dirty="0">
                <a:solidFill>
                  <a:srgbClr val="FF0000"/>
                </a:solidFill>
              </a:rPr>
              <a:t>BURLESQUE</a:t>
            </a:r>
          </a:p>
          <a:p>
            <a:r>
              <a:rPr lang="en-US" dirty="0" smtClean="0"/>
              <a:t>“Scantily clad” </a:t>
            </a:r>
            <a:r>
              <a:rPr lang="en-US" dirty="0"/>
              <a:t>women who undress down to their under-garments while </a:t>
            </a:r>
            <a:r>
              <a:rPr lang="en-US" dirty="0" smtClean="0"/>
              <a:t>dancing or performing acrobatics like trapeze acts.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" y="1676400"/>
            <a:ext cx="3291538" cy="503411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38400"/>
            <a:ext cx="2362200" cy="3933621"/>
          </a:xfrm>
        </p:spPr>
      </p:pic>
    </p:spTree>
    <p:extLst>
      <p:ext uri="{BB962C8B-B14F-4D97-AF65-F5344CB8AC3E}">
        <p14:creationId xmlns:p14="http://schemas.microsoft.com/office/powerpoint/2010/main" val="25389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Century </a:t>
            </a:r>
            <a:r>
              <a:rPr lang="en-US" dirty="0" smtClean="0"/>
              <a:t>(early-mid 1800s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4581" y="1600200"/>
            <a:ext cx="4215581" cy="51816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REALISM</a:t>
            </a:r>
          </a:p>
          <a:p>
            <a:r>
              <a:rPr lang="en-US" sz="2400" dirty="0"/>
              <a:t>A </a:t>
            </a:r>
            <a:r>
              <a:rPr lang="en-US" sz="2400" dirty="0" smtClean="0"/>
              <a:t>style of theatre </a:t>
            </a:r>
            <a:r>
              <a:rPr lang="en-US" sz="2400" dirty="0"/>
              <a:t>showing life as “it really </a:t>
            </a:r>
            <a:r>
              <a:rPr lang="en-US" sz="2400" dirty="0" smtClean="0"/>
              <a:t>is”</a:t>
            </a:r>
          </a:p>
          <a:p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fourth wall </a:t>
            </a:r>
            <a:r>
              <a:rPr lang="en-US" sz="2400" dirty="0"/>
              <a:t>was established as a result of realism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Henrik Ibsen           </a:t>
            </a:r>
            <a:r>
              <a:rPr lang="en-US" dirty="0" smtClean="0"/>
              <a:t>“father of realism”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Most frequently performed dramatist after Shakespeare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n-US" dirty="0" smtClean="0"/>
          </a:p>
          <a:p>
            <a:pPr marL="0" lvl="1" indent="0">
              <a:buClr>
                <a:schemeClr val="accent1"/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Constantin Stanislavski-</a:t>
            </a:r>
            <a:r>
              <a:rPr lang="en-US" b="1" dirty="0" smtClean="0"/>
              <a:t>actor/director/teacher</a:t>
            </a:r>
          </a:p>
          <a:p>
            <a:pPr marL="0" lvl="1" indent="0">
              <a:buClr>
                <a:schemeClr val="accent1"/>
              </a:buClr>
              <a:buNone/>
            </a:pPr>
            <a:r>
              <a:rPr lang="en-US" sz="2200" dirty="0" smtClean="0"/>
              <a:t>a </a:t>
            </a:r>
            <a:r>
              <a:rPr lang="en-US" sz="2200" dirty="0"/>
              <a:t>"naturalistic" method of drawing on the actor's own emotional memories to convey a character's thoughts and </a:t>
            </a:r>
            <a:r>
              <a:rPr lang="en-US" sz="2200" dirty="0" smtClean="0"/>
              <a:t>emotions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11" y="1600200"/>
            <a:ext cx="4661377" cy="2971800"/>
          </a:xfrm>
        </p:spPr>
      </p:pic>
      <p:sp>
        <p:nvSpPr>
          <p:cNvPr id="12" name="TextBox 11"/>
          <p:cNvSpPr txBox="1"/>
          <p:nvPr/>
        </p:nvSpPr>
        <p:spPr>
          <a:xfrm>
            <a:off x="4191000" y="45720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Doll </a:t>
            </a:r>
            <a:r>
              <a:rPr lang="en-US" sz="2000" b="1" dirty="0" smtClean="0">
                <a:solidFill>
                  <a:srgbClr val="FF0000"/>
                </a:solidFill>
              </a:rPr>
              <a:t>House</a:t>
            </a:r>
            <a:r>
              <a:rPr lang="en-US" sz="2000" dirty="0" smtClean="0"/>
              <a:t>, by Ibsen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Most </a:t>
            </a:r>
            <a:r>
              <a:rPr lang="en-US" sz="2000" dirty="0"/>
              <a:t>performed play of 20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C.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Aroused </a:t>
            </a:r>
            <a:r>
              <a:rPr lang="en-US" sz="2000" dirty="0"/>
              <a:t>great controversy </a:t>
            </a:r>
            <a:r>
              <a:rPr lang="en-US" sz="2000" dirty="0" smtClean="0"/>
              <a:t>at the time for </a:t>
            </a:r>
            <a:r>
              <a:rPr lang="en-US" sz="2000" dirty="0"/>
              <a:t>its critical </a:t>
            </a:r>
            <a:r>
              <a:rPr lang="en-US" sz="2000" dirty="0" smtClean="0"/>
              <a:t>attitude toward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C. marriage </a:t>
            </a:r>
            <a:r>
              <a:rPr lang="en-US" sz="2000" dirty="0" err="1" smtClean="0"/>
              <a:t>noms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Nora</a:t>
            </a:r>
            <a:r>
              <a:rPr lang="en-US" sz="2000" dirty="0"/>
              <a:t>, leaving her husband and children because she wants to discover herself.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57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THEATRE</a:t>
            </a:r>
            <a:br>
              <a:rPr lang="en-US" dirty="0"/>
            </a:b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- end 1800s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209800" cy="5257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/>
              <a:t>MUSICAL THEATRE</a:t>
            </a:r>
          </a:p>
          <a:p>
            <a:r>
              <a:rPr lang="en-US" sz="2000" dirty="0"/>
              <a:t>Late 19th c, touring stops and “long run” performances on Broadway are now </a:t>
            </a:r>
            <a:r>
              <a:rPr lang="en-US" sz="2000" dirty="0" smtClean="0"/>
              <a:t>established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BLACK CROOK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real American musical (1866</a:t>
            </a:r>
            <a:r>
              <a:rPr lang="en-US" sz="2000" dirty="0"/>
              <a:t>) </a:t>
            </a:r>
            <a:r>
              <a:rPr lang="en-US" sz="2000" dirty="0" smtClean="0"/>
              <a:t>= </a:t>
            </a:r>
            <a:r>
              <a:rPr lang="en-US" sz="2000" dirty="0"/>
              <a:t>475 </a:t>
            </a:r>
            <a:r>
              <a:rPr lang="en-US" sz="2000" dirty="0" err="1"/>
              <a:t>perf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10" y="1447800"/>
            <a:ext cx="702719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THEATRE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76980" y="1603986"/>
            <a:ext cx="4989870" cy="5105400"/>
          </a:xfrm>
        </p:spPr>
        <p:txBody>
          <a:bodyPr>
            <a:normAutofit fontScale="25000" lnSpcReduction="20000"/>
          </a:bodyPr>
          <a:lstStyle/>
          <a:p>
            <a:pPr marL="118872" indent="0" algn="ctr">
              <a:buNone/>
            </a:pPr>
            <a:r>
              <a:rPr lang="en-US" sz="9600" b="1" dirty="0" smtClean="0"/>
              <a:t>Rise in Experimental Theatre –</a:t>
            </a:r>
            <a:r>
              <a:rPr lang="en-US" sz="9600" dirty="0" smtClean="0"/>
              <a:t>(Rejects realism)</a:t>
            </a:r>
          </a:p>
          <a:p>
            <a:pPr marL="118872" indent="0" algn="ctr">
              <a:buNone/>
            </a:pPr>
            <a:endParaRPr lang="en-US" sz="4000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9600" b="1" dirty="0" smtClean="0">
                <a:solidFill>
                  <a:srgbClr val="FF0000"/>
                </a:solidFill>
              </a:rPr>
              <a:t>Epic Theatre </a:t>
            </a:r>
            <a:r>
              <a:rPr lang="en-US" sz="9600" dirty="0" smtClean="0"/>
              <a:t>(</a:t>
            </a:r>
            <a:r>
              <a:rPr lang="en-US" sz="9600" dirty="0" err="1" smtClean="0"/>
              <a:t>Bertolt</a:t>
            </a:r>
            <a:r>
              <a:rPr lang="en-US" sz="9600" dirty="0" smtClean="0"/>
              <a:t> Brecht)              Epic </a:t>
            </a:r>
            <a:r>
              <a:rPr lang="en-US" sz="9600" dirty="0"/>
              <a:t>theatre makes clear that the audience is watching a play </a:t>
            </a:r>
            <a:endParaRPr lang="en-US" sz="9600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4000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9600" b="1" dirty="0" smtClean="0">
                <a:solidFill>
                  <a:srgbClr val="FF0000"/>
                </a:solidFill>
              </a:rPr>
              <a:t>Theatre of Cruelty    </a:t>
            </a:r>
            <a:r>
              <a:rPr lang="en-US" sz="9600" dirty="0" smtClean="0"/>
              <a:t>(Antonin </a:t>
            </a:r>
            <a:r>
              <a:rPr lang="en-US" sz="9600" dirty="0" err="1" smtClean="0"/>
              <a:t>Artaud</a:t>
            </a:r>
            <a:r>
              <a:rPr lang="en-US" sz="9600" dirty="0" smtClean="0"/>
              <a:t>)     A violent and physical </a:t>
            </a:r>
            <a:r>
              <a:rPr lang="en-US" sz="9600" dirty="0"/>
              <a:t>determination to </a:t>
            </a:r>
            <a:r>
              <a:rPr lang="en-US" sz="9600" dirty="0" smtClean="0"/>
              <a:t>shatter audiences’ false</a:t>
            </a:r>
            <a:r>
              <a:rPr lang="en-US" sz="9600" dirty="0"/>
              <a:t> </a:t>
            </a:r>
            <a:r>
              <a:rPr lang="en-US" sz="9600" dirty="0" smtClean="0"/>
              <a:t>realities</a:t>
            </a:r>
            <a:endParaRPr lang="en-US" sz="9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4000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9600" b="1" dirty="0" smtClean="0">
                <a:solidFill>
                  <a:srgbClr val="FF0000"/>
                </a:solidFill>
              </a:rPr>
              <a:t>Theatre of the Absurd </a:t>
            </a:r>
            <a:r>
              <a:rPr lang="en-US" sz="9600" dirty="0" smtClean="0"/>
              <a:t>(Samuel Beckett) Trying to find meaning in </a:t>
            </a:r>
            <a:r>
              <a:rPr lang="en-US" sz="9600" dirty="0"/>
              <a:t>a modern world without meaning or </a:t>
            </a:r>
            <a:r>
              <a:rPr lang="en-US" sz="9600" dirty="0" smtClean="0"/>
              <a:t>purpose</a:t>
            </a:r>
            <a:r>
              <a:rPr lang="en-US" sz="9600" dirty="0"/>
              <a:t> </a:t>
            </a:r>
            <a:r>
              <a:rPr lang="en-US" sz="9600" dirty="0" smtClean="0"/>
              <a:t>(related </a:t>
            </a:r>
            <a:r>
              <a:rPr lang="en-US" sz="9600" dirty="0"/>
              <a:t>to Existentialism)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9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2362200" cy="456895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118872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114800" cy="3344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4979641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u="sng" dirty="0" smtClean="0"/>
              <a:t>Waiting For </a:t>
            </a:r>
            <a:r>
              <a:rPr lang="en-US" b="1" u="sng" dirty="0" err="1" smtClean="0"/>
              <a:t>Godot</a:t>
            </a:r>
            <a:r>
              <a:rPr lang="en-US" b="1" u="sng" dirty="0" smtClean="0"/>
              <a:t>, </a:t>
            </a:r>
            <a:r>
              <a:rPr lang="en-US" dirty="0" smtClean="0"/>
              <a:t>by Samuel Beckett;  2 characters wait </a:t>
            </a:r>
            <a:r>
              <a:rPr lang="en-US" dirty="0"/>
              <a:t>endlessly </a:t>
            </a:r>
            <a:r>
              <a:rPr lang="en-US" dirty="0" smtClean="0"/>
              <a:t>&amp;  </a:t>
            </a:r>
            <a:r>
              <a:rPr lang="en-US" dirty="0"/>
              <a:t>in vain for the arrival of someone named </a:t>
            </a:r>
            <a:r>
              <a:rPr lang="en-US" dirty="0" err="1" smtClean="0"/>
              <a:t>Godot</a:t>
            </a:r>
            <a:r>
              <a:rPr lang="en-US" dirty="0" smtClean="0"/>
              <a:t>. </a:t>
            </a: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Voted as: "the </a:t>
            </a:r>
            <a:r>
              <a:rPr lang="en-US" dirty="0"/>
              <a:t>most significant English language play of the 20th </a:t>
            </a:r>
            <a:r>
              <a:rPr lang="en-US" dirty="0" smtClean="0"/>
              <a:t>century“</a:t>
            </a:r>
          </a:p>
          <a:p>
            <a:pPr lvl="1">
              <a:buClr>
                <a:schemeClr val="accent1"/>
              </a:buClr>
            </a:pPr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youtu.be/tU29RhKTR_M</a:t>
            </a:r>
            <a:endParaRPr lang="en-US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THEATRE</a:t>
            </a:r>
            <a:br>
              <a:rPr lang="en-US" dirty="0"/>
            </a:b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148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000" b="1" dirty="0" smtClean="0"/>
              <a:t>MODERN PLAYWRIGHTS</a:t>
            </a:r>
          </a:p>
          <a:p>
            <a:endParaRPr lang="en-US" sz="2000" dirty="0" smtClean="0"/>
          </a:p>
          <a:p>
            <a:pPr marL="118872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David Mamet  </a:t>
            </a:r>
          </a:p>
          <a:p>
            <a:r>
              <a:rPr lang="en-US" sz="2000" dirty="0"/>
              <a:t>uses great characterization and naturalistic dialogue.</a:t>
            </a:r>
          </a:p>
          <a:p>
            <a:r>
              <a:rPr lang="en-US" sz="2000" dirty="0"/>
              <a:t>(</a:t>
            </a:r>
            <a:r>
              <a:rPr lang="en-US" sz="2000" i="1" dirty="0"/>
              <a:t>Sexual Perversity in Chicago,  American Buffalo</a:t>
            </a:r>
            <a:r>
              <a:rPr lang="en-US" sz="2000" dirty="0"/>
              <a:t>)  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Arthur </a:t>
            </a:r>
            <a:r>
              <a:rPr lang="en-US" sz="2000" b="1" dirty="0">
                <a:solidFill>
                  <a:srgbClr val="FF0000"/>
                </a:solidFill>
              </a:rPr>
              <a:t>Miller  </a:t>
            </a:r>
            <a:r>
              <a:rPr lang="en-US" sz="2000" dirty="0"/>
              <a:t>	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cited </a:t>
            </a:r>
            <a:r>
              <a:rPr lang="en-US" sz="2000" dirty="0"/>
              <a:t>as being America’s greatest living </a:t>
            </a:r>
            <a:r>
              <a:rPr lang="en-US" sz="2000" dirty="0" smtClean="0"/>
              <a:t>playwright after Williams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Wrote of human </a:t>
            </a:r>
            <a:r>
              <a:rPr lang="en-US" sz="2000" dirty="0" smtClean="0"/>
              <a:t>existence; </a:t>
            </a:r>
            <a:r>
              <a:rPr lang="en-US" sz="2000" dirty="0"/>
              <a:t>uses both realism and </a:t>
            </a:r>
            <a:r>
              <a:rPr lang="en-US" sz="2000" dirty="0" smtClean="0"/>
              <a:t>expressionism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(</a:t>
            </a:r>
            <a:r>
              <a:rPr lang="en-US" sz="2000" i="1" dirty="0"/>
              <a:t>Death of a Salesman, The Crucible, All My </a:t>
            </a:r>
            <a:r>
              <a:rPr lang="en-US" sz="2000" i="1" dirty="0" smtClean="0"/>
              <a:t>Sons</a:t>
            </a:r>
            <a:r>
              <a:rPr lang="en-US" sz="2000" dirty="0" smtClean="0"/>
              <a:t>)</a:t>
            </a:r>
          </a:p>
          <a:p>
            <a:pPr marL="118872" indent="0">
              <a:buNone/>
            </a:pPr>
            <a:r>
              <a:rPr lang="en-US" sz="2000" dirty="0"/>
              <a:t> 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495800" cy="53340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Tennessee Williams</a:t>
            </a:r>
          </a:p>
          <a:p>
            <a:r>
              <a:rPr lang="en-US" sz="8000" dirty="0"/>
              <a:t>showed tensions, heat, and the need for booze and sex to cope</a:t>
            </a:r>
          </a:p>
          <a:p>
            <a:r>
              <a:rPr lang="en-US" sz="8000" dirty="0"/>
              <a:t>(</a:t>
            </a:r>
            <a:r>
              <a:rPr lang="en-US" sz="8000" i="1" dirty="0"/>
              <a:t>Glass Menagerie,  A Streetcar Named Desire,  Cat on a Hot Tin Roof</a:t>
            </a:r>
            <a:r>
              <a:rPr lang="en-US" sz="8000" dirty="0"/>
              <a:t>)</a:t>
            </a:r>
          </a:p>
          <a:p>
            <a:pPr marL="118872" indent="0">
              <a:buNone/>
            </a:pPr>
            <a:endParaRPr lang="en-US" sz="8000" dirty="0" smtClean="0"/>
          </a:p>
          <a:p>
            <a:pPr marL="118872" indent="0"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Neil Simon</a:t>
            </a:r>
          </a:p>
          <a:p>
            <a:r>
              <a:rPr lang="en-US" sz="8000" dirty="0" smtClean="0"/>
              <a:t>One of America’s best comedic writers </a:t>
            </a:r>
          </a:p>
          <a:p>
            <a:r>
              <a:rPr lang="en-US" sz="8000" dirty="0" smtClean="0"/>
              <a:t>Uses personal experience in writing</a:t>
            </a:r>
          </a:p>
          <a:p>
            <a:r>
              <a:rPr lang="en-US" sz="8000" dirty="0" smtClean="0"/>
              <a:t> </a:t>
            </a:r>
            <a:r>
              <a:rPr lang="en-US" sz="8000" dirty="0"/>
              <a:t>(</a:t>
            </a:r>
            <a:r>
              <a:rPr lang="en-US" sz="8000" i="1" dirty="0"/>
              <a:t>Trilogy: Brighton Beach Memoirs, Biloxi Blues, Broadway </a:t>
            </a:r>
            <a:r>
              <a:rPr lang="en-US" sz="8000" i="1" dirty="0" smtClean="0"/>
              <a:t>Bound</a:t>
            </a:r>
            <a:r>
              <a:rPr lang="en-US" sz="8000" i="1" dirty="0"/>
              <a:t>; Plaza Suite</a:t>
            </a:r>
            <a:r>
              <a:rPr lang="en-US" sz="8000" dirty="0" smtClean="0"/>
              <a:t>)</a:t>
            </a:r>
          </a:p>
          <a:p>
            <a:endParaRPr lang="en-US" sz="8000" dirty="0"/>
          </a:p>
          <a:p>
            <a:pPr marL="118872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Sam Shepard  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r>
              <a:rPr lang="en-US" sz="8000" dirty="0" smtClean="0"/>
              <a:t>Uses influences like rock and roll, drug culture, and dance. Includes myths of the West, the American Dream and notions of “roots”. </a:t>
            </a:r>
          </a:p>
          <a:p>
            <a:r>
              <a:rPr lang="en-US" sz="8000" dirty="0" smtClean="0"/>
              <a:t>(</a:t>
            </a:r>
            <a:r>
              <a:rPr lang="en-US" sz="8000" i="1" dirty="0"/>
              <a:t>Fool for Love, True West</a:t>
            </a:r>
            <a:r>
              <a:rPr lang="en-US" sz="8000" dirty="0" smtClean="0"/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462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MUSICAL</a:t>
            </a:r>
            <a:br>
              <a:rPr lang="en-US" dirty="0"/>
            </a:b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3124200" cy="518160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2600" dirty="0"/>
              <a:t>After the great popularity of the British </a:t>
            </a:r>
            <a:r>
              <a:rPr lang="en-US" sz="2600" dirty="0" smtClean="0"/>
              <a:t>musical </a:t>
            </a:r>
            <a:r>
              <a:rPr lang="en-US" sz="2600" dirty="0"/>
              <a:t>comedies, the American musical theatre came to dominate the </a:t>
            </a:r>
            <a:r>
              <a:rPr lang="en-US" sz="2600" dirty="0" smtClean="0"/>
              <a:t>stage with such writers &amp; lyricists:</a:t>
            </a:r>
          </a:p>
          <a:p>
            <a:pPr marL="118872" indent="0">
              <a:buNone/>
            </a:pPr>
            <a:endParaRPr lang="en-US" sz="26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Gershwin brothers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Cole Porter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Jerome Kern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Rodgers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Hart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Rodgers &amp; Hammerstein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1"/>
            <a:ext cx="6019800" cy="5410200"/>
          </a:xfrm>
        </p:spPr>
      </p:pic>
    </p:spTree>
    <p:extLst>
      <p:ext uri="{BB962C8B-B14F-4D97-AF65-F5344CB8AC3E}">
        <p14:creationId xmlns:p14="http://schemas.microsoft.com/office/powerpoint/2010/main" val="42330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</a:t>
            </a:r>
            <a:r>
              <a:rPr lang="en-US" dirty="0" smtClean="0"/>
              <a:t>MUSICAL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8437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1920’s</a:t>
            </a:r>
          </a:p>
          <a:p>
            <a:r>
              <a:rPr lang="en-US" dirty="0"/>
              <a:t>Ziegfeld Follies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Book Musical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Showboat 1927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633" y="168437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1930’s</a:t>
            </a:r>
          </a:p>
          <a:p>
            <a:r>
              <a:rPr lang="en-US" dirty="0" smtClean="0"/>
              <a:t>Of Thee I Sing</a:t>
            </a:r>
          </a:p>
          <a:p>
            <a:r>
              <a:rPr lang="en-US" dirty="0" smtClean="0"/>
              <a:t>Anything Goes</a:t>
            </a:r>
          </a:p>
          <a:p>
            <a:r>
              <a:rPr lang="en-US" dirty="0" smtClean="0"/>
              <a:t>Porgy and Bess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1632" y="3200400"/>
            <a:ext cx="2596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1960’s </a:t>
            </a:r>
          </a:p>
          <a:p>
            <a:r>
              <a:rPr lang="en-US" dirty="0" smtClean="0"/>
              <a:t>The Fiddler on the Roof  Hello, Dolly! </a:t>
            </a:r>
          </a:p>
          <a:p>
            <a:r>
              <a:rPr lang="en-US" dirty="0" smtClean="0"/>
              <a:t>Man of La Mancha</a:t>
            </a:r>
          </a:p>
          <a:p>
            <a:r>
              <a:rPr lang="en-US" dirty="0" smtClean="0"/>
              <a:t>Funny Girl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4161" y="1684379"/>
            <a:ext cx="315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1940’s-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Blockbuster Musical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Oklahoma! </a:t>
            </a:r>
            <a:r>
              <a:rPr lang="en-US" sz="1600" i="1" dirty="0" smtClean="0">
                <a:solidFill>
                  <a:srgbClr val="FF0000"/>
                </a:solidFill>
              </a:rPr>
              <a:t>2,212 performances</a:t>
            </a:r>
          </a:p>
          <a:p>
            <a:r>
              <a:rPr lang="en-US" dirty="0" smtClean="0"/>
              <a:t>South Pacific</a:t>
            </a:r>
          </a:p>
          <a:p>
            <a:r>
              <a:rPr lang="en-US" dirty="0" smtClean="0"/>
              <a:t>Kiss Me Kate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890" y="32004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1950’s</a:t>
            </a:r>
          </a:p>
          <a:p>
            <a:r>
              <a:rPr lang="en-US" dirty="0" smtClean="0"/>
              <a:t>Guys &amp; Dolls </a:t>
            </a:r>
          </a:p>
          <a:p>
            <a:r>
              <a:rPr lang="en-US" dirty="0" smtClean="0"/>
              <a:t>My Fair Lady </a:t>
            </a:r>
          </a:p>
          <a:p>
            <a:r>
              <a:rPr lang="en-US" dirty="0" smtClean="0"/>
              <a:t>The Music Man</a:t>
            </a:r>
          </a:p>
          <a:p>
            <a:r>
              <a:rPr lang="en-US" dirty="0" smtClean="0"/>
              <a:t>West </a:t>
            </a:r>
            <a:r>
              <a:rPr lang="en-US" dirty="0"/>
              <a:t>Side Story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4161" y="3233087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1970’s</a:t>
            </a:r>
          </a:p>
          <a:p>
            <a:r>
              <a:rPr lang="en-US" dirty="0" smtClean="0"/>
              <a:t>Jesus Christ Superstar  Tommy </a:t>
            </a:r>
          </a:p>
          <a:p>
            <a:r>
              <a:rPr lang="en-US" dirty="0" smtClean="0"/>
              <a:t>Sweeney Todd</a:t>
            </a:r>
          </a:p>
          <a:p>
            <a:r>
              <a:rPr lang="en-US" dirty="0" smtClean="0"/>
              <a:t>The Wiz</a:t>
            </a:r>
          </a:p>
          <a:p>
            <a:r>
              <a:rPr lang="en-US" dirty="0" smtClean="0"/>
              <a:t>A Chorus Line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0890" y="4921478"/>
            <a:ext cx="250231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1980’s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Phantom of the Opera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10,823 </a:t>
            </a:r>
            <a:r>
              <a:rPr lang="en-US" sz="1600" i="1" dirty="0" err="1" smtClean="0">
                <a:solidFill>
                  <a:srgbClr val="FF0000"/>
                </a:solidFill>
              </a:rPr>
              <a:t>perf</a:t>
            </a:r>
            <a:r>
              <a:rPr lang="en-US" sz="1600" i="1" dirty="0" smtClean="0">
                <a:solidFill>
                  <a:srgbClr val="FF0000"/>
                </a:solidFill>
              </a:rPr>
              <a:t>- longest running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$770 million profit </a:t>
            </a:r>
          </a:p>
          <a:p>
            <a:r>
              <a:rPr lang="en-US" dirty="0" smtClean="0"/>
              <a:t>Miss Saigon</a:t>
            </a:r>
          </a:p>
          <a:p>
            <a:r>
              <a:rPr lang="en-US" dirty="0" smtClean="0"/>
              <a:t>Cats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Miserables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71633" y="4921478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1990’s</a:t>
            </a:r>
          </a:p>
          <a:p>
            <a:r>
              <a:rPr lang="en-US" dirty="0" smtClean="0"/>
              <a:t>Rent</a:t>
            </a:r>
          </a:p>
          <a:p>
            <a:r>
              <a:rPr lang="en-US" dirty="0" smtClean="0"/>
              <a:t>Walt Disney Shows:  The Beauty and the Beast</a:t>
            </a:r>
          </a:p>
          <a:p>
            <a:r>
              <a:rPr lang="en-US" dirty="0" smtClean="0"/>
              <a:t>The Lion King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59244" y="4921478"/>
            <a:ext cx="33847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2000’s</a:t>
            </a:r>
          </a:p>
          <a:p>
            <a:r>
              <a:rPr lang="en-US" dirty="0" smtClean="0"/>
              <a:t>Avenue Q	</a:t>
            </a:r>
          </a:p>
          <a:p>
            <a:r>
              <a:rPr lang="en-US" dirty="0" err="1" smtClean="0"/>
              <a:t>Urinetown</a:t>
            </a:r>
            <a:endParaRPr lang="en-US" dirty="0" smtClean="0"/>
          </a:p>
          <a:p>
            <a:r>
              <a:rPr lang="en-US" dirty="0" smtClean="0"/>
              <a:t>Spring Awakening</a:t>
            </a:r>
          </a:p>
          <a:p>
            <a:r>
              <a:rPr lang="en-US" dirty="0" smtClean="0"/>
              <a:t>Juke Box Musicals-Jersey Boys</a:t>
            </a:r>
          </a:p>
          <a:p>
            <a:r>
              <a:rPr lang="en-US" dirty="0" smtClean="0"/>
              <a:t>Film &amp; TV Musicals-</a:t>
            </a:r>
            <a:r>
              <a:rPr lang="en-US" dirty="0" smtClean="0">
                <a:solidFill>
                  <a:srgbClr val="FF0000"/>
                </a:solidFill>
              </a:rPr>
              <a:t>Spider Man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Cost $75 mill No Profit made</a:t>
            </a:r>
          </a:p>
        </p:txBody>
      </p:sp>
    </p:spTree>
    <p:extLst>
      <p:ext uri="{BB962C8B-B14F-4D97-AF65-F5344CB8AC3E}">
        <p14:creationId xmlns:p14="http://schemas.microsoft.com/office/powerpoint/2010/main" val="14012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008806" cy="1251062"/>
          </a:xfrm>
        </p:spPr>
        <p:txBody>
          <a:bodyPr>
            <a:normAutofit fontScale="90000"/>
          </a:bodyPr>
          <a:lstStyle/>
          <a:p>
            <a:r>
              <a:rPr lang="en-US" dirty="0"/>
              <a:t>PRIMITIVE MAN </a:t>
            </a:r>
            <a:r>
              <a:rPr lang="en-US" sz="4800" dirty="0"/>
              <a:t>38,000-5,000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524000"/>
            <a:ext cx="4038600" cy="53340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Rituals helped to explain their… </a:t>
            </a:r>
          </a:p>
          <a:p>
            <a:r>
              <a:rPr lang="en-US" dirty="0" smtClean="0"/>
              <a:t>Traditions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/>
              <a:t>N</a:t>
            </a:r>
            <a:r>
              <a:rPr lang="en-US" dirty="0" smtClean="0"/>
              <a:t>ature</a:t>
            </a:r>
          </a:p>
          <a:p>
            <a:pPr marL="118872" indent="0">
              <a:buNone/>
            </a:pPr>
            <a:endParaRPr lang="en-US" sz="1600" dirty="0" smtClean="0"/>
          </a:p>
          <a:p>
            <a:pPr marL="118872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“hunting” ritual</a:t>
            </a:r>
          </a:p>
          <a:p>
            <a:r>
              <a:rPr lang="en-US" dirty="0" smtClean="0"/>
              <a:t>“coming of age” ritual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Rituals evolved into </a:t>
            </a:r>
            <a:r>
              <a:rPr lang="en-US" b="1" dirty="0" smtClean="0">
                <a:solidFill>
                  <a:srgbClr val="FF0000"/>
                </a:solidFill>
              </a:rPr>
              <a:t>PANTOMIME</a:t>
            </a:r>
            <a:r>
              <a:rPr lang="en-US" dirty="0" smtClean="0"/>
              <a:t>; stories shown, not told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530144" cy="4800600"/>
          </a:xfrm>
        </p:spPr>
      </p:pic>
    </p:spTree>
    <p:extLst>
      <p:ext uri="{BB962C8B-B14F-4D97-AF65-F5344CB8AC3E}">
        <p14:creationId xmlns:p14="http://schemas.microsoft.com/office/powerpoint/2010/main" val="5831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251062"/>
          </a:xfrm>
        </p:spPr>
        <p:txBody>
          <a:bodyPr/>
          <a:lstStyle/>
          <a:p>
            <a:r>
              <a:rPr lang="en-US" dirty="0" smtClean="0"/>
              <a:t>GREEK THEATRE 1200-500 BC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52600"/>
            <a:ext cx="4038599" cy="29347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73936"/>
            <a:ext cx="5029201" cy="173126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Performed in the </a:t>
            </a:r>
            <a:r>
              <a:rPr lang="en-US" b="1" dirty="0" smtClean="0">
                <a:solidFill>
                  <a:srgbClr val="FF0000"/>
                </a:solidFill>
              </a:rPr>
              <a:t>THEATRON</a:t>
            </a:r>
          </a:p>
          <a:p>
            <a:r>
              <a:rPr lang="en-US" dirty="0" smtClean="0"/>
              <a:t>Outdoor theater</a:t>
            </a:r>
          </a:p>
          <a:p>
            <a:r>
              <a:rPr lang="en-US" dirty="0" smtClean="0"/>
              <a:t>Seats</a:t>
            </a:r>
            <a:r>
              <a:rPr lang="en-US" dirty="0"/>
              <a:t>: 14,000 (1/2 Athens)</a:t>
            </a:r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15" y="3405108"/>
            <a:ext cx="3938016" cy="3438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399" y="4800600"/>
            <a:ext cx="4242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Scenic Elements: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Props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Pictures – hung for scenery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Wheeled platforms – carried bodies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Trap Doors</a:t>
            </a: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Crane (flying actor)</a:t>
            </a:r>
          </a:p>
        </p:txBody>
      </p:sp>
    </p:spTree>
    <p:extLst>
      <p:ext uri="{BB962C8B-B14F-4D97-AF65-F5344CB8AC3E}">
        <p14:creationId xmlns:p14="http://schemas.microsoft.com/office/powerpoint/2010/main" val="34161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/>
          <a:lstStyle/>
          <a:p>
            <a:r>
              <a:rPr lang="en-US" dirty="0"/>
              <a:t>GREEK THEATRE 1200-500 BC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229"/>
            <a:ext cx="9144000" cy="5539994"/>
          </a:xfrm>
        </p:spPr>
      </p:pic>
    </p:spTree>
    <p:extLst>
      <p:ext uri="{BB962C8B-B14F-4D97-AF65-F5344CB8AC3E}">
        <p14:creationId xmlns:p14="http://schemas.microsoft.com/office/powerpoint/2010/main" val="36991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251062"/>
          </a:xfrm>
        </p:spPr>
        <p:txBody>
          <a:bodyPr>
            <a:normAutofit/>
          </a:bodyPr>
          <a:lstStyle/>
          <a:p>
            <a:r>
              <a:rPr lang="en-US" dirty="0" smtClean="0"/>
              <a:t> GREEK </a:t>
            </a:r>
            <a:r>
              <a:rPr lang="en-US" dirty="0"/>
              <a:t>THEATRE 1200-500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752600"/>
            <a:ext cx="4419600" cy="462381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3100" dirty="0" smtClean="0"/>
              <a:t>Greek Theatre: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Began as “Festivals” honoring the Greek God/Goddesses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religious, then evolved into dramatic performances</a:t>
            </a:r>
          </a:p>
          <a:p>
            <a:r>
              <a:rPr lang="en-US" dirty="0" smtClean="0"/>
              <a:t>Lasted: 5-6 days 1x year</a:t>
            </a:r>
          </a:p>
          <a:p>
            <a:r>
              <a:rPr lang="en-US" dirty="0" smtClean="0"/>
              <a:t>Focus: </a:t>
            </a:r>
            <a:r>
              <a:rPr lang="en-US" b="1" dirty="0" smtClean="0">
                <a:solidFill>
                  <a:srgbClr val="FF0000"/>
                </a:solidFill>
              </a:rPr>
              <a:t>TRAGEDY</a:t>
            </a:r>
            <a:endParaRPr lang="en-US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Character of high esteem “falls” to death or despair because of some fatal flaw within him.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Audience experiences catharsis: empathy for the protagonist</a:t>
            </a:r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5857"/>
            <a:ext cx="2286000" cy="4114800"/>
          </a:xfrm>
        </p:spPr>
      </p:pic>
      <p:sp>
        <p:nvSpPr>
          <p:cNvPr id="8" name="TextBox 7"/>
          <p:cNvSpPr txBox="1"/>
          <p:nvPr/>
        </p:nvSpPr>
        <p:spPr>
          <a:xfrm>
            <a:off x="6629400" y="1752600"/>
            <a:ext cx="236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/>
              <a:t>Oedipus </a:t>
            </a:r>
            <a:r>
              <a:rPr lang="en-US" sz="2000" i="1" u="sng" dirty="0" smtClean="0"/>
              <a:t>Rex</a:t>
            </a:r>
            <a:r>
              <a:rPr lang="en-US" sz="2000" u="sng" dirty="0" smtClean="0"/>
              <a:t>, </a:t>
            </a:r>
            <a:r>
              <a:rPr lang="en-US" sz="2000" dirty="0" smtClean="0"/>
              <a:t>a tragedy by Sophocles, chronicles </a:t>
            </a:r>
            <a:r>
              <a:rPr lang="en-US" sz="2000" dirty="0"/>
              <a:t>the story </a:t>
            </a:r>
            <a:r>
              <a:rPr lang="en-US" sz="2000" dirty="0" smtClean="0"/>
              <a:t>of Oedipus</a:t>
            </a:r>
            <a:r>
              <a:rPr lang="en-US" sz="2000" dirty="0"/>
              <a:t>, a man that becomes the king of Thebes and was always destined from birth to murder his father </a:t>
            </a:r>
            <a:r>
              <a:rPr lang="en-US" sz="2000" dirty="0" smtClean="0"/>
              <a:t>and </a:t>
            </a:r>
            <a:r>
              <a:rPr lang="en-US" sz="2000" dirty="0"/>
              <a:t>marry his </a:t>
            </a:r>
            <a:r>
              <a:rPr lang="en-US" sz="2000" dirty="0" smtClean="0"/>
              <a:t>mother.</a:t>
            </a:r>
            <a:r>
              <a:rPr lang="en-US" sz="2000" dirty="0"/>
              <a:t>  </a:t>
            </a:r>
            <a:r>
              <a:rPr lang="en-US" sz="2000" dirty="0" smtClean="0"/>
              <a:t>As a result of this self discovery, Oedipus blinds himself and begs to be exiled.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41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/>
          <a:lstStyle/>
          <a:p>
            <a:r>
              <a:rPr lang="en-US" dirty="0" smtClean="0"/>
              <a:t> GREEK </a:t>
            </a:r>
            <a:r>
              <a:rPr lang="en-US" dirty="0"/>
              <a:t>THEATRE 1200-500 BC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4327297" cy="25146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00600" cy="533400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3200" dirty="0" smtClean="0"/>
              <a:t>PERFORMERS:</a:t>
            </a:r>
          </a:p>
          <a:p>
            <a:pPr marL="118872" indent="0">
              <a:buNone/>
            </a:pPr>
            <a:endParaRPr lang="en-US" sz="1300" dirty="0" smtClean="0"/>
          </a:p>
          <a:p>
            <a:r>
              <a:rPr lang="en-US" sz="3000" b="1" dirty="0" smtClean="0">
                <a:solidFill>
                  <a:srgbClr val="FF0000"/>
                </a:solidFill>
              </a:rPr>
              <a:t>CHORUS</a:t>
            </a:r>
            <a:r>
              <a:rPr lang="en-US" sz="3000" dirty="0" smtClean="0"/>
              <a:t> helped tell the story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600" dirty="0" smtClean="0"/>
              <a:t>15-50 chorus members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All male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600" dirty="0"/>
              <a:t>Wore </a:t>
            </a:r>
            <a:r>
              <a:rPr lang="en-US" sz="2600" dirty="0" smtClean="0"/>
              <a:t>masks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n-US" sz="2600" dirty="0" smtClean="0"/>
          </a:p>
          <a:p>
            <a:r>
              <a:rPr lang="en-US" sz="3000" dirty="0" smtClean="0"/>
              <a:t>550 BC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actor: </a:t>
            </a:r>
            <a:r>
              <a:rPr lang="en-US" sz="3000" b="1" dirty="0" smtClean="0">
                <a:solidFill>
                  <a:srgbClr val="FF0000"/>
                </a:solidFill>
              </a:rPr>
              <a:t>THESPIS </a:t>
            </a:r>
            <a:r>
              <a:rPr lang="en-US" sz="3000" dirty="0" smtClean="0"/>
              <a:t>           </a:t>
            </a:r>
            <a:endParaRPr lang="en-US" sz="30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600" dirty="0" smtClean="0"/>
              <a:t>Festival of Dionysus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600" dirty="0" smtClean="0"/>
              <a:t>Stage Dialogue created!</a:t>
            </a:r>
            <a:endParaRPr lang="en-US" sz="2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600" dirty="0" smtClean="0"/>
              <a:t>2-3 actors followed</a:t>
            </a:r>
          </a:p>
          <a:p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267200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" y="152400"/>
            <a:ext cx="9131710" cy="1251062"/>
          </a:xfrm>
        </p:spPr>
        <p:txBody>
          <a:bodyPr/>
          <a:lstStyle/>
          <a:p>
            <a:r>
              <a:rPr lang="en-US" dirty="0" smtClean="0"/>
              <a:t> GREEK </a:t>
            </a:r>
            <a:r>
              <a:rPr lang="en-US" dirty="0"/>
              <a:t>THEATRE 1200-500 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90" y="4800601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“Father </a:t>
            </a:r>
            <a:r>
              <a:rPr lang="en-US" dirty="0"/>
              <a:t>of </a:t>
            </a:r>
            <a:r>
              <a:rPr lang="en-US" dirty="0" smtClean="0"/>
              <a:t>Tragedy”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1</a:t>
            </a:r>
            <a:r>
              <a:rPr lang="en-US" dirty="0" smtClean="0"/>
              <a:t>st true Greek playwright</a:t>
            </a:r>
            <a:r>
              <a:rPr lang="en-US" dirty="0"/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wrote </a:t>
            </a:r>
            <a:r>
              <a:rPr lang="en-US" dirty="0"/>
              <a:t>7 tragic plays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added </a:t>
            </a:r>
            <a:r>
              <a:rPr lang="en-US" dirty="0"/>
              <a:t>the 2nd </a:t>
            </a:r>
            <a:r>
              <a:rPr lang="en-US" dirty="0" smtClean="0"/>
              <a:t>actor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decreased chorus: 50 to 12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5 Act play structure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40" y="1905000"/>
            <a:ext cx="2017117" cy="2685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4800601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“First Modern</a:t>
            </a:r>
            <a:r>
              <a:rPr lang="en-US" dirty="0" smtClean="0"/>
              <a:t>” playwright  </a:t>
            </a:r>
            <a:r>
              <a:rPr lang="en-US" dirty="0"/>
              <a:t>(</a:t>
            </a:r>
            <a:r>
              <a:rPr lang="en-US" i="1" dirty="0"/>
              <a:t>Medea, Electra</a:t>
            </a:r>
            <a:r>
              <a:rPr lang="en-US" dirty="0"/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focused </a:t>
            </a:r>
            <a:r>
              <a:rPr lang="en-US" dirty="0"/>
              <a:t>on the psychological motivations of characters and gave them human qualities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955" y="4800601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added the 3rd actor;  </a:t>
            </a: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increased chorus:12 to 15</a:t>
            </a: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wrote </a:t>
            </a:r>
            <a:r>
              <a:rPr lang="en-US" dirty="0"/>
              <a:t>of right vs. </a:t>
            </a:r>
            <a:r>
              <a:rPr lang="en-US" dirty="0" smtClean="0"/>
              <a:t>wrong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focused </a:t>
            </a:r>
            <a:r>
              <a:rPr lang="en-US" dirty="0"/>
              <a:t>on </a:t>
            </a:r>
            <a:r>
              <a:rPr lang="en-US" dirty="0" smtClean="0"/>
              <a:t>character-</a:t>
            </a:r>
            <a:r>
              <a:rPr lang="en-US" dirty="0"/>
              <a:t> </a:t>
            </a:r>
            <a:r>
              <a:rPr lang="en-US" dirty="0" smtClean="0"/>
              <a:t>moral </a:t>
            </a:r>
            <a:r>
              <a:rPr lang="en-US" dirty="0"/>
              <a:t>&amp; personal </a:t>
            </a:r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013966" cy="2685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0" y="1905001"/>
            <a:ext cx="2083568" cy="2685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9086" y="1524000"/>
            <a:ext cx="193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AESCHYLUS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524000"/>
            <a:ext cx="186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SOPHOCLES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15056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EURIPIDES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6622</TotalTime>
  <Words>1901</Words>
  <Application>Microsoft Office PowerPoint</Application>
  <PresentationFormat>On-screen Show (4:3)</PresentationFormat>
  <Paragraphs>426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Module</vt:lpstr>
      <vt:lpstr>Theatre History</vt:lpstr>
      <vt:lpstr>Essential Questions</vt:lpstr>
      <vt:lpstr>PRIMITIVE MAN 38,000-5,000 BC</vt:lpstr>
      <vt:lpstr>PRIMITIVE MAN 38,000-5,000 BC</vt:lpstr>
      <vt:lpstr>GREEK THEATRE 1200-500 BC</vt:lpstr>
      <vt:lpstr>GREEK THEATRE 1200-500 BC</vt:lpstr>
      <vt:lpstr> GREEK THEATRE 1200-500 BC</vt:lpstr>
      <vt:lpstr> GREEK THEATRE 1200-500 BC</vt:lpstr>
      <vt:lpstr> GREEK THEATRE 1200-500 BC</vt:lpstr>
      <vt:lpstr> ROMAN THEATRE 200 BC-AD 500</vt:lpstr>
      <vt:lpstr> ROMAN THEATRE 200 BC-AD 500</vt:lpstr>
      <vt:lpstr> ROMAN THEATRE 200 BC-AD 500</vt:lpstr>
      <vt:lpstr>MEDIEVAL THEATRE  950-1550</vt:lpstr>
      <vt:lpstr>MEDIEVAL THEATRE  950-1550</vt:lpstr>
      <vt:lpstr>MEDIEVAL THEATRE  950-1550</vt:lpstr>
      <vt:lpstr>MEDIEVAL THEATRE  950-1550</vt:lpstr>
      <vt:lpstr>MEDIEVAL THEATRE  950-1550</vt:lpstr>
      <vt:lpstr>RENAISSANCE   16th-18thC</vt:lpstr>
      <vt:lpstr>ITALIAN RENAISSANCE THEATRE    1551-1797</vt:lpstr>
      <vt:lpstr>ITALIAN RENAISSANCE THEATRE    1551-1797</vt:lpstr>
      <vt:lpstr>ITALIAN RENAISSANCE THEATRE    1551-1797</vt:lpstr>
      <vt:lpstr>ENGLISH RENAISSANCE THEATRE  1562-1642</vt:lpstr>
      <vt:lpstr>ENGLISH RENAISSANCE THEATRE  1562-1642</vt:lpstr>
      <vt:lpstr>ENGLISH RENAISSANCE THEATRE  1562-1642</vt:lpstr>
      <vt:lpstr>ENGLISH RENAISSANCE THEATRE  1562-1642</vt:lpstr>
      <vt:lpstr>RESTORATION COMEDY  1660-1710</vt:lpstr>
      <vt:lpstr>NEOCLASICAL THEATRE 18THC</vt:lpstr>
      <vt:lpstr>THEATRE OF THE ORIENT  1700s</vt:lpstr>
      <vt:lpstr>AMERICAN THEATRE 19TH Century (early 1800s)</vt:lpstr>
      <vt:lpstr>AMERICAN THEATRE 19TH Century (early 1800s)</vt:lpstr>
      <vt:lpstr>AMERICAN THEATRE 19TH Century (1800s)</vt:lpstr>
      <vt:lpstr>AMERICAN THEATRE 19TH Century (1800s)</vt:lpstr>
      <vt:lpstr>AMERICAN THEATRE 19TH Century (1800s)</vt:lpstr>
      <vt:lpstr>19TH Century (early-mid 1800s)</vt:lpstr>
      <vt:lpstr>AMERICAN THEATRE 19TH Century - end 1800s</vt:lpstr>
      <vt:lpstr>MODERN THEATRE 20TH Century </vt:lpstr>
      <vt:lpstr>MODERN THEATRE 20TH Century </vt:lpstr>
      <vt:lpstr>AMERICAN MUSICAL 20TH Century </vt:lpstr>
      <vt:lpstr>AMERICAN MUSICAL 20TH Century 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 History</dc:title>
  <dc:creator>Parkway</dc:creator>
  <cp:lastModifiedBy>Windows User</cp:lastModifiedBy>
  <cp:revision>132</cp:revision>
  <dcterms:created xsi:type="dcterms:W3CDTF">2014-02-05T16:35:30Z</dcterms:created>
  <dcterms:modified xsi:type="dcterms:W3CDTF">2014-09-18T15:18:42Z</dcterms:modified>
</cp:coreProperties>
</file>