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handoutMasterIdLst>
    <p:handoutMasterId r:id="rId58"/>
  </p:handoutMasterIdLst>
  <p:sldIdLst>
    <p:sldId id="256" r:id="rId2"/>
    <p:sldId id="281" r:id="rId3"/>
    <p:sldId id="258" r:id="rId4"/>
    <p:sldId id="268" r:id="rId5"/>
    <p:sldId id="259" r:id="rId6"/>
    <p:sldId id="317" r:id="rId7"/>
    <p:sldId id="276" r:id="rId8"/>
    <p:sldId id="318" r:id="rId9"/>
    <p:sldId id="260" r:id="rId10"/>
    <p:sldId id="271" r:id="rId11"/>
    <p:sldId id="282" r:id="rId12"/>
    <p:sldId id="261" r:id="rId13"/>
    <p:sldId id="270" r:id="rId14"/>
    <p:sldId id="272" r:id="rId15"/>
    <p:sldId id="273" r:id="rId16"/>
    <p:sldId id="274" r:id="rId17"/>
    <p:sldId id="269" r:id="rId18"/>
    <p:sldId id="263" r:id="rId19"/>
    <p:sldId id="262" r:id="rId20"/>
    <p:sldId id="277"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28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4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My Budget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Sheet1!$A$2:$A$5</c:f>
              <c:strCache>
                <c:ptCount val="4"/>
                <c:pt idx="0">
                  <c:v>Car</c:v>
                </c:pt>
                <c:pt idx="1">
                  <c:v>Clothing</c:v>
                </c:pt>
                <c:pt idx="2">
                  <c:v>Entertainment</c:v>
                </c:pt>
                <c:pt idx="3">
                  <c:v>Savings</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4CAD2-3A7E-43B5-980C-00902F21ECC3}" type="doc">
      <dgm:prSet loTypeId="urn:microsoft.com/office/officeart/2005/8/layout/process1" loCatId="process" qsTypeId="urn:microsoft.com/office/officeart/2005/8/quickstyle/simple1" qsCatId="simple" csTypeId="urn:microsoft.com/office/officeart/2005/8/colors/accent1_2" csCatId="accent1" phldr="1"/>
      <dgm:spPr/>
    </dgm:pt>
    <dgm:pt modelId="{E95DA9C0-405B-4BAB-A811-9A8205A27B90}">
      <dgm:prSet phldrT="[Text]"/>
      <dgm:spPr/>
      <dgm:t>
        <a:bodyPr/>
        <a:lstStyle/>
        <a:p>
          <a:r>
            <a:rPr lang="en-US" dirty="0" smtClean="0"/>
            <a:t>Gross Pay</a:t>
          </a:r>
          <a:endParaRPr lang="en-US" dirty="0"/>
        </a:p>
      </dgm:t>
    </dgm:pt>
    <dgm:pt modelId="{3F200FC7-CE61-4106-9ED5-9788AB3C1348}" type="parTrans" cxnId="{9E27C670-5C61-4728-BD63-DA7F74B42FF9}">
      <dgm:prSet/>
      <dgm:spPr/>
      <dgm:t>
        <a:bodyPr/>
        <a:lstStyle/>
        <a:p>
          <a:endParaRPr lang="en-US"/>
        </a:p>
      </dgm:t>
    </dgm:pt>
    <dgm:pt modelId="{22BA184F-7FD3-4D70-B750-3A15DB39F4BF}" type="sibTrans" cxnId="{9E27C670-5C61-4728-BD63-DA7F74B42FF9}">
      <dgm:prSet/>
      <dgm:spPr/>
      <dgm:t>
        <a:bodyPr/>
        <a:lstStyle/>
        <a:p>
          <a:endParaRPr lang="en-US"/>
        </a:p>
      </dgm:t>
    </dgm:pt>
    <dgm:pt modelId="{97C41184-760D-4457-8DC9-F533BF3D51D4}">
      <dgm:prSet phldrT="[Text]"/>
      <dgm:spPr/>
      <dgm:t>
        <a:bodyPr/>
        <a:lstStyle/>
        <a:p>
          <a:r>
            <a:rPr lang="en-US" dirty="0" smtClean="0"/>
            <a:t>Deductions</a:t>
          </a:r>
          <a:endParaRPr lang="en-US" dirty="0"/>
        </a:p>
      </dgm:t>
    </dgm:pt>
    <dgm:pt modelId="{F628E1A6-5622-47A7-802D-4ABD951DB8F1}" type="parTrans" cxnId="{2B590015-ABEE-4860-9812-6610385D3647}">
      <dgm:prSet/>
      <dgm:spPr/>
      <dgm:t>
        <a:bodyPr/>
        <a:lstStyle/>
        <a:p>
          <a:endParaRPr lang="en-US"/>
        </a:p>
      </dgm:t>
    </dgm:pt>
    <dgm:pt modelId="{F7F61D0A-C6FF-410F-9506-E70F7B6FC4B9}" type="sibTrans" cxnId="{2B590015-ABEE-4860-9812-6610385D3647}">
      <dgm:prSet/>
      <dgm:spPr/>
      <dgm:t>
        <a:bodyPr/>
        <a:lstStyle/>
        <a:p>
          <a:endParaRPr lang="en-US"/>
        </a:p>
      </dgm:t>
    </dgm:pt>
    <dgm:pt modelId="{21DBF3FE-FB94-42EA-A328-B48DF4CBC6B9}">
      <dgm:prSet phldrT="[Text]"/>
      <dgm:spPr/>
      <dgm:t>
        <a:bodyPr/>
        <a:lstStyle/>
        <a:p>
          <a:r>
            <a:rPr lang="en-US" dirty="0" smtClean="0"/>
            <a:t>Net Pay</a:t>
          </a:r>
          <a:endParaRPr lang="en-US" dirty="0"/>
        </a:p>
      </dgm:t>
    </dgm:pt>
    <dgm:pt modelId="{2EBFD697-2D3B-4A8A-A486-F571F7DF7805}" type="parTrans" cxnId="{284E14D4-0AE4-4EBA-B045-CBDD650E85D8}">
      <dgm:prSet/>
      <dgm:spPr/>
      <dgm:t>
        <a:bodyPr/>
        <a:lstStyle/>
        <a:p>
          <a:endParaRPr lang="en-US"/>
        </a:p>
      </dgm:t>
    </dgm:pt>
    <dgm:pt modelId="{B6726560-DC7A-45D2-8194-D984BE209B97}" type="sibTrans" cxnId="{284E14D4-0AE4-4EBA-B045-CBDD650E85D8}">
      <dgm:prSet/>
      <dgm:spPr/>
      <dgm:t>
        <a:bodyPr/>
        <a:lstStyle/>
        <a:p>
          <a:endParaRPr lang="en-US"/>
        </a:p>
      </dgm:t>
    </dgm:pt>
    <dgm:pt modelId="{7423B6CD-6A7D-4F89-BDA3-BB8E7AC25E64}" type="pres">
      <dgm:prSet presAssocID="{4B04CAD2-3A7E-43B5-980C-00902F21ECC3}" presName="Name0" presStyleCnt="0">
        <dgm:presLayoutVars>
          <dgm:dir/>
          <dgm:resizeHandles val="exact"/>
        </dgm:presLayoutVars>
      </dgm:prSet>
      <dgm:spPr/>
    </dgm:pt>
    <dgm:pt modelId="{40E9C011-F4F6-4671-BF54-C21DEF147C20}" type="pres">
      <dgm:prSet presAssocID="{E95DA9C0-405B-4BAB-A811-9A8205A27B90}" presName="node" presStyleLbl="node1" presStyleIdx="0" presStyleCnt="3">
        <dgm:presLayoutVars>
          <dgm:bulletEnabled val="1"/>
        </dgm:presLayoutVars>
      </dgm:prSet>
      <dgm:spPr/>
      <dgm:t>
        <a:bodyPr/>
        <a:lstStyle/>
        <a:p>
          <a:endParaRPr lang="en-US"/>
        </a:p>
      </dgm:t>
    </dgm:pt>
    <dgm:pt modelId="{F8D7B266-F6A1-46E5-8467-3507624BA353}" type="pres">
      <dgm:prSet presAssocID="{22BA184F-7FD3-4D70-B750-3A15DB39F4BF}" presName="sibTrans" presStyleLbl="sibTrans2D1" presStyleIdx="0" presStyleCnt="2"/>
      <dgm:spPr/>
      <dgm:t>
        <a:bodyPr/>
        <a:lstStyle/>
        <a:p>
          <a:endParaRPr lang="en-US"/>
        </a:p>
      </dgm:t>
    </dgm:pt>
    <dgm:pt modelId="{40B7C044-800A-478F-9FD6-F29FA7B7AD0E}" type="pres">
      <dgm:prSet presAssocID="{22BA184F-7FD3-4D70-B750-3A15DB39F4BF}" presName="connectorText" presStyleLbl="sibTrans2D1" presStyleIdx="0" presStyleCnt="2"/>
      <dgm:spPr/>
      <dgm:t>
        <a:bodyPr/>
        <a:lstStyle/>
        <a:p>
          <a:endParaRPr lang="en-US"/>
        </a:p>
      </dgm:t>
    </dgm:pt>
    <dgm:pt modelId="{44E1C883-084C-4D2A-9B87-B11ED0D64F50}" type="pres">
      <dgm:prSet presAssocID="{97C41184-760D-4457-8DC9-F533BF3D51D4}" presName="node" presStyleLbl="node1" presStyleIdx="1" presStyleCnt="3">
        <dgm:presLayoutVars>
          <dgm:bulletEnabled val="1"/>
        </dgm:presLayoutVars>
      </dgm:prSet>
      <dgm:spPr/>
      <dgm:t>
        <a:bodyPr/>
        <a:lstStyle/>
        <a:p>
          <a:endParaRPr lang="en-US"/>
        </a:p>
      </dgm:t>
    </dgm:pt>
    <dgm:pt modelId="{AE1D3D69-8230-41B6-A68B-7175318F2603}" type="pres">
      <dgm:prSet presAssocID="{F7F61D0A-C6FF-410F-9506-E70F7B6FC4B9}" presName="sibTrans" presStyleLbl="sibTrans2D1" presStyleIdx="1" presStyleCnt="2"/>
      <dgm:spPr/>
      <dgm:t>
        <a:bodyPr/>
        <a:lstStyle/>
        <a:p>
          <a:endParaRPr lang="en-US"/>
        </a:p>
      </dgm:t>
    </dgm:pt>
    <dgm:pt modelId="{419F5CC9-24AA-4572-BA50-CF42EEDDD949}" type="pres">
      <dgm:prSet presAssocID="{F7F61D0A-C6FF-410F-9506-E70F7B6FC4B9}" presName="connectorText" presStyleLbl="sibTrans2D1" presStyleIdx="1" presStyleCnt="2"/>
      <dgm:spPr/>
      <dgm:t>
        <a:bodyPr/>
        <a:lstStyle/>
        <a:p>
          <a:endParaRPr lang="en-US"/>
        </a:p>
      </dgm:t>
    </dgm:pt>
    <dgm:pt modelId="{67E4D9D7-2726-4FAB-89B7-A6F137FBD78B}" type="pres">
      <dgm:prSet presAssocID="{21DBF3FE-FB94-42EA-A328-B48DF4CBC6B9}" presName="node" presStyleLbl="node1" presStyleIdx="2" presStyleCnt="3">
        <dgm:presLayoutVars>
          <dgm:bulletEnabled val="1"/>
        </dgm:presLayoutVars>
      </dgm:prSet>
      <dgm:spPr/>
      <dgm:t>
        <a:bodyPr/>
        <a:lstStyle/>
        <a:p>
          <a:endParaRPr lang="en-US"/>
        </a:p>
      </dgm:t>
    </dgm:pt>
  </dgm:ptLst>
  <dgm:cxnLst>
    <dgm:cxn modelId="{AA8DD035-9923-49EC-A990-CA8A9D12B878}" type="presOf" srcId="{21DBF3FE-FB94-42EA-A328-B48DF4CBC6B9}" destId="{67E4D9D7-2726-4FAB-89B7-A6F137FBD78B}" srcOrd="0" destOrd="0" presId="urn:microsoft.com/office/officeart/2005/8/layout/process1"/>
    <dgm:cxn modelId="{574529CF-6F33-4E8C-AA79-5F9F8AC199BE}" type="presOf" srcId="{22BA184F-7FD3-4D70-B750-3A15DB39F4BF}" destId="{F8D7B266-F6A1-46E5-8467-3507624BA353}" srcOrd="0" destOrd="0" presId="urn:microsoft.com/office/officeart/2005/8/layout/process1"/>
    <dgm:cxn modelId="{F38BBF15-075F-4DA0-B1BA-B4363A0534C8}" type="presOf" srcId="{F7F61D0A-C6FF-410F-9506-E70F7B6FC4B9}" destId="{419F5CC9-24AA-4572-BA50-CF42EEDDD949}" srcOrd="1" destOrd="0" presId="urn:microsoft.com/office/officeart/2005/8/layout/process1"/>
    <dgm:cxn modelId="{FB433566-E114-4C7F-8F93-FC68A9AE6D03}" type="presOf" srcId="{E95DA9C0-405B-4BAB-A811-9A8205A27B90}" destId="{40E9C011-F4F6-4671-BF54-C21DEF147C20}" srcOrd="0" destOrd="0" presId="urn:microsoft.com/office/officeart/2005/8/layout/process1"/>
    <dgm:cxn modelId="{29AB6F13-CC69-4202-ADF4-668EF03747F9}" type="presOf" srcId="{22BA184F-7FD3-4D70-B750-3A15DB39F4BF}" destId="{40B7C044-800A-478F-9FD6-F29FA7B7AD0E}" srcOrd="1" destOrd="0" presId="urn:microsoft.com/office/officeart/2005/8/layout/process1"/>
    <dgm:cxn modelId="{9E27C670-5C61-4728-BD63-DA7F74B42FF9}" srcId="{4B04CAD2-3A7E-43B5-980C-00902F21ECC3}" destId="{E95DA9C0-405B-4BAB-A811-9A8205A27B90}" srcOrd="0" destOrd="0" parTransId="{3F200FC7-CE61-4106-9ED5-9788AB3C1348}" sibTransId="{22BA184F-7FD3-4D70-B750-3A15DB39F4BF}"/>
    <dgm:cxn modelId="{93F5E174-416B-4364-9DC3-767BD8DE68B5}" type="presOf" srcId="{F7F61D0A-C6FF-410F-9506-E70F7B6FC4B9}" destId="{AE1D3D69-8230-41B6-A68B-7175318F2603}" srcOrd="0" destOrd="0" presId="urn:microsoft.com/office/officeart/2005/8/layout/process1"/>
    <dgm:cxn modelId="{2B590015-ABEE-4860-9812-6610385D3647}" srcId="{4B04CAD2-3A7E-43B5-980C-00902F21ECC3}" destId="{97C41184-760D-4457-8DC9-F533BF3D51D4}" srcOrd="1" destOrd="0" parTransId="{F628E1A6-5622-47A7-802D-4ABD951DB8F1}" sibTransId="{F7F61D0A-C6FF-410F-9506-E70F7B6FC4B9}"/>
    <dgm:cxn modelId="{0B24C1C1-48DF-4F52-9C9C-D3CA51096FE6}" type="presOf" srcId="{4B04CAD2-3A7E-43B5-980C-00902F21ECC3}" destId="{7423B6CD-6A7D-4F89-BDA3-BB8E7AC25E64}" srcOrd="0" destOrd="0" presId="urn:microsoft.com/office/officeart/2005/8/layout/process1"/>
    <dgm:cxn modelId="{284E14D4-0AE4-4EBA-B045-CBDD650E85D8}" srcId="{4B04CAD2-3A7E-43B5-980C-00902F21ECC3}" destId="{21DBF3FE-FB94-42EA-A328-B48DF4CBC6B9}" srcOrd="2" destOrd="0" parTransId="{2EBFD697-2D3B-4A8A-A486-F571F7DF7805}" sibTransId="{B6726560-DC7A-45D2-8194-D984BE209B97}"/>
    <dgm:cxn modelId="{785132D9-D97A-4D68-B3B3-DEBBD591187A}" type="presOf" srcId="{97C41184-760D-4457-8DC9-F533BF3D51D4}" destId="{44E1C883-084C-4D2A-9B87-B11ED0D64F50}" srcOrd="0" destOrd="0" presId="urn:microsoft.com/office/officeart/2005/8/layout/process1"/>
    <dgm:cxn modelId="{24DD2413-25B0-4AD9-8744-2FAEB66C4FF6}" type="presParOf" srcId="{7423B6CD-6A7D-4F89-BDA3-BB8E7AC25E64}" destId="{40E9C011-F4F6-4671-BF54-C21DEF147C20}" srcOrd="0" destOrd="0" presId="urn:microsoft.com/office/officeart/2005/8/layout/process1"/>
    <dgm:cxn modelId="{CD147CFE-8F10-4D76-9A7B-DD45690ACB1C}" type="presParOf" srcId="{7423B6CD-6A7D-4F89-BDA3-BB8E7AC25E64}" destId="{F8D7B266-F6A1-46E5-8467-3507624BA353}" srcOrd="1" destOrd="0" presId="urn:microsoft.com/office/officeart/2005/8/layout/process1"/>
    <dgm:cxn modelId="{E51E6514-CD82-4A15-98D6-C2038F080471}" type="presParOf" srcId="{F8D7B266-F6A1-46E5-8467-3507624BA353}" destId="{40B7C044-800A-478F-9FD6-F29FA7B7AD0E}" srcOrd="0" destOrd="0" presId="urn:microsoft.com/office/officeart/2005/8/layout/process1"/>
    <dgm:cxn modelId="{42A21DC0-403D-4D7E-AA38-295D0FD1E232}" type="presParOf" srcId="{7423B6CD-6A7D-4F89-BDA3-BB8E7AC25E64}" destId="{44E1C883-084C-4D2A-9B87-B11ED0D64F50}" srcOrd="2" destOrd="0" presId="urn:microsoft.com/office/officeart/2005/8/layout/process1"/>
    <dgm:cxn modelId="{91CED595-105A-47F1-BB1B-4BC02B5B7B61}" type="presParOf" srcId="{7423B6CD-6A7D-4F89-BDA3-BB8E7AC25E64}" destId="{AE1D3D69-8230-41B6-A68B-7175318F2603}" srcOrd="3" destOrd="0" presId="urn:microsoft.com/office/officeart/2005/8/layout/process1"/>
    <dgm:cxn modelId="{CB9D21C1-8A02-4C3C-98BA-848CF325FBFA}" type="presParOf" srcId="{AE1D3D69-8230-41B6-A68B-7175318F2603}" destId="{419F5CC9-24AA-4572-BA50-CF42EEDDD949}" srcOrd="0" destOrd="0" presId="urn:microsoft.com/office/officeart/2005/8/layout/process1"/>
    <dgm:cxn modelId="{3493AA54-499A-4447-BDFC-F50BC7A50EE3}" type="presParOf" srcId="{7423B6CD-6A7D-4F89-BDA3-BB8E7AC25E64}" destId="{67E4D9D7-2726-4FAB-89B7-A6F137FBD78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EB8E0-2345-497C-9EE4-F650BA3FF93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7FF31B44-2DBB-4893-A467-9616D806C0CA}">
      <dgm:prSet phldrT="[Text]"/>
      <dgm:spPr/>
      <dgm:t>
        <a:bodyPr/>
        <a:lstStyle/>
        <a:p>
          <a:r>
            <a:rPr lang="en-US" dirty="0" smtClean="0"/>
            <a:t>Gross pay</a:t>
          </a:r>
          <a:endParaRPr lang="en-US" dirty="0"/>
        </a:p>
      </dgm:t>
    </dgm:pt>
    <dgm:pt modelId="{C2BF4D9D-F164-4651-B25A-2095BF477A5E}" type="parTrans" cxnId="{9F60D89C-F8A7-4830-9378-6F27FE36D8D8}">
      <dgm:prSet/>
      <dgm:spPr/>
      <dgm:t>
        <a:bodyPr/>
        <a:lstStyle/>
        <a:p>
          <a:endParaRPr lang="en-US"/>
        </a:p>
      </dgm:t>
    </dgm:pt>
    <dgm:pt modelId="{696466CF-9C77-4587-928D-3FEDBF42F065}" type="sibTrans" cxnId="{9F60D89C-F8A7-4830-9378-6F27FE36D8D8}">
      <dgm:prSet/>
      <dgm:spPr/>
      <dgm:t>
        <a:bodyPr/>
        <a:lstStyle/>
        <a:p>
          <a:endParaRPr lang="en-US"/>
        </a:p>
      </dgm:t>
    </dgm:pt>
    <dgm:pt modelId="{52D59145-E4A3-494E-9CFC-CB00B1299958}">
      <dgm:prSet phldrT="[Text]"/>
      <dgm:spPr/>
      <dgm:t>
        <a:bodyPr/>
        <a:lstStyle/>
        <a:p>
          <a:r>
            <a:rPr lang="en-US" dirty="0" smtClean="0"/>
            <a:t>Minus- (taxes) .</a:t>
          </a:r>
          <a:endParaRPr lang="en-US" dirty="0"/>
        </a:p>
      </dgm:t>
    </dgm:pt>
    <dgm:pt modelId="{78A52B5C-0121-477D-959D-1D37BD942F1E}" type="parTrans" cxnId="{3A4B4E7E-BE87-4996-81C8-E9769A8CA44D}">
      <dgm:prSet/>
      <dgm:spPr/>
      <dgm:t>
        <a:bodyPr/>
        <a:lstStyle/>
        <a:p>
          <a:endParaRPr lang="en-US"/>
        </a:p>
      </dgm:t>
    </dgm:pt>
    <dgm:pt modelId="{FF7A9103-2186-442A-B4D2-A8B26DF95E38}" type="sibTrans" cxnId="{3A4B4E7E-BE87-4996-81C8-E9769A8CA44D}">
      <dgm:prSet/>
      <dgm:spPr/>
      <dgm:t>
        <a:bodyPr/>
        <a:lstStyle/>
        <a:p>
          <a:endParaRPr lang="en-US"/>
        </a:p>
      </dgm:t>
    </dgm:pt>
    <dgm:pt modelId="{01CCA23A-52A1-473C-B404-2426CB469D57}">
      <dgm:prSet phldrT="[Text]"/>
      <dgm:spPr/>
      <dgm:t>
        <a:bodyPr/>
        <a:lstStyle/>
        <a:p>
          <a:r>
            <a:rPr lang="en-US" dirty="0" smtClean="0"/>
            <a:t>Disposable Income</a:t>
          </a:r>
          <a:endParaRPr lang="en-US" dirty="0"/>
        </a:p>
      </dgm:t>
    </dgm:pt>
    <dgm:pt modelId="{33A9722B-82DE-41E3-9657-DB5ADE139D1F}" type="parTrans" cxnId="{998FA178-A197-40B4-B686-5902A6B55636}">
      <dgm:prSet/>
      <dgm:spPr/>
      <dgm:t>
        <a:bodyPr/>
        <a:lstStyle/>
        <a:p>
          <a:endParaRPr lang="en-US"/>
        </a:p>
      </dgm:t>
    </dgm:pt>
    <dgm:pt modelId="{58B1D066-A241-4F53-AF93-44DCACB7FE91}" type="sibTrans" cxnId="{998FA178-A197-40B4-B686-5902A6B55636}">
      <dgm:prSet/>
      <dgm:spPr/>
      <dgm:t>
        <a:bodyPr/>
        <a:lstStyle/>
        <a:p>
          <a:endParaRPr lang="en-US"/>
        </a:p>
      </dgm:t>
    </dgm:pt>
    <dgm:pt modelId="{601D3135-B135-421F-B6C0-9FED80E2E4F5}">
      <dgm:prSet phldrT="[Text]"/>
      <dgm:spPr/>
      <dgm:t>
        <a:bodyPr/>
        <a:lstStyle/>
        <a:p>
          <a:r>
            <a:rPr lang="en-US" dirty="0" smtClean="0"/>
            <a:t>Minus</a:t>
          </a:r>
        </a:p>
        <a:p>
          <a:r>
            <a:rPr lang="en-US" dirty="0" smtClean="0"/>
            <a:t>Your Bills</a:t>
          </a:r>
          <a:endParaRPr lang="en-US" dirty="0"/>
        </a:p>
      </dgm:t>
    </dgm:pt>
    <dgm:pt modelId="{7BD04F0F-AE88-4F52-8F7C-1EEBBA8CBC95}" type="parTrans" cxnId="{F4D26470-E909-40EA-9C28-10386A31F4FD}">
      <dgm:prSet/>
      <dgm:spPr/>
      <dgm:t>
        <a:bodyPr/>
        <a:lstStyle/>
        <a:p>
          <a:endParaRPr lang="en-US"/>
        </a:p>
      </dgm:t>
    </dgm:pt>
    <dgm:pt modelId="{5131847B-A455-4EBD-AF61-B0CF9E2B8A76}" type="sibTrans" cxnId="{F4D26470-E909-40EA-9C28-10386A31F4FD}">
      <dgm:prSet/>
      <dgm:spPr/>
      <dgm:t>
        <a:bodyPr/>
        <a:lstStyle/>
        <a:p>
          <a:endParaRPr lang="en-US"/>
        </a:p>
      </dgm:t>
    </dgm:pt>
    <dgm:pt modelId="{3041D48E-7994-48D0-8CDC-C7BCC55CECA6}">
      <dgm:prSet phldrT="[Text]"/>
      <dgm:spPr/>
      <dgm:t>
        <a:bodyPr/>
        <a:lstStyle/>
        <a:p>
          <a:r>
            <a:rPr lang="en-US" dirty="0" smtClean="0"/>
            <a:t>Discretionary Income</a:t>
          </a:r>
          <a:endParaRPr lang="en-US" dirty="0"/>
        </a:p>
      </dgm:t>
    </dgm:pt>
    <dgm:pt modelId="{09FF7EF7-CEE8-4D3E-AAB4-618645E7933B}" type="parTrans" cxnId="{D8FCF3AE-E1AA-473A-8309-38E903B96A39}">
      <dgm:prSet/>
      <dgm:spPr/>
      <dgm:t>
        <a:bodyPr/>
        <a:lstStyle/>
        <a:p>
          <a:endParaRPr lang="en-US"/>
        </a:p>
      </dgm:t>
    </dgm:pt>
    <dgm:pt modelId="{A38A0917-F8CB-4011-B197-E40377D8824E}" type="sibTrans" cxnId="{D8FCF3AE-E1AA-473A-8309-38E903B96A39}">
      <dgm:prSet/>
      <dgm:spPr/>
      <dgm:t>
        <a:bodyPr/>
        <a:lstStyle/>
        <a:p>
          <a:endParaRPr lang="en-US"/>
        </a:p>
      </dgm:t>
    </dgm:pt>
    <dgm:pt modelId="{2FDA3416-641F-4293-8DA3-7CE6BA7B390B}" type="pres">
      <dgm:prSet presAssocID="{28DEB8E0-2345-497C-9EE4-F650BA3FF934}" presName="theList" presStyleCnt="0">
        <dgm:presLayoutVars>
          <dgm:dir/>
          <dgm:animLvl val="lvl"/>
          <dgm:resizeHandles val="exact"/>
        </dgm:presLayoutVars>
      </dgm:prSet>
      <dgm:spPr/>
      <dgm:t>
        <a:bodyPr/>
        <a:lstStyle/>
        <a:p>
          <a:endParaRPr lang="en-US"/>
        </a:p>
      </dgm:t>
    </dgm:pt>
    <dgm:pt modelId="{310BB20F-33D9-4C61-9EC3-0847AF9C61CB}" type="pres">
      <dgm:prSet presAssocID="{7FF31B44-2DBB-4893-A467-9616D806C0CA}" presName="compNode" presStyleCnt="0"/>
      <dgm:spPr/>
    </dgm:pt>
    <dgm:pt modelId="{5E5D321D-F077-4044-8275-1C225207B034}" type="pres">
      <dgm:prSet presAssocID="{7FF31B44-2DBB-4893-A467-9616D806C0CA}" presName="noGeometry" presStyleCnt="0"/>
      <dgm:spPr/>
    </dgm:pt>
    <dgm:pt modelId="{546097E0-BC15-4B3F-BE5B-857B38423D17}" type="pres">
      <dgm:prSet presAssocID="{7FF31B44-2DBB-4893-A467-9616D806C0CA}" presName="childTextVisible" presStyleLbl="bgAccFollowNode1" presStyleIdx="0" presStyleCnt="3">
        <dgm:presLayoutVars>
          <dgm:bulletEnabled val="1"/>
        </dgm:presLayoutVars>
      </dgm:prSet>
      <dgm:spPr/>
      <dgm:t>
        <a:bodyPr/>
        <a:lstStyle/>
        <a:p>
          <a:endParaRPr lang="en-US"/>
        </a:p>
      </dgm:t>
    </dgm:pt>
    <dgm:pt modelId="{CFF06E24-B36D-4C92-8FA5-A7AB2C6E9895}" type="pres">
      <dgm:prSet presAssocID="{7FF31B44-2DBB-4893-A467-9616D806C0CA}" presName="childTextHidden" presStyleLbl="bgAccFollowNode1" presStyleIdx="0" presStyleCnt="3"/>
      <dgm:spPr/>
      <dgm:t>
        <a:bodyPr/>
        <a:lstStyle/>
        <a:p>
          <a:endParaRPr lang="en-US"/>
        </a:p>
      </dgm:t>
    </dgm:pt>
    <dgm:pt modelId="{6380F980-6F27-447D-9854-B81543B8F68E}" type="pres">
      <dgm:prSet presAssocID="{7FF31B44-2DBB-4893-A467-9616D806C0CA}" presName="parentText" presStyleLbl="node1" presStyleIdx="0" presStyleCnt="3">
        <dgm:presLayoutVars>
          <dgm:chMax val="1"/>
          <dgm:bulletEnabled val="1"/>
        </dgm:presLayoutVars>
      </dgm:prSet>
      <dgm:spPr/>
      <dgm:t>
        <a:bodyPr/>
        <a:lstStyle/>
        <a:p>
          <a:endParaRPr lang="en-US"/>
        </a:p>
      </dgm:t>
    </dgm:pt>
    <dgm:pt modelId="{F39CB8D7-711B-4148-847F-A665EC45E9B7}" type="pres">
      <dgm:prSet presAssocID="{7FF31B44-2DBB-4893-A467-9616D806C0CA}" presName="aSpace" presStyleCnt="0"/>
      <dgm:spPr/>
    </dgm:pt>
    <dgm:pt modelId="{1FEB9D9C-A6B6-46DA-8A57-C7F0AD28BE3C}" type="pres">
      <dgm:prSet presAssocID="{01CCA23A-52A1-473C-B404-2426CB469D57}" presName="compNode" presStyleCnt="0"/>
      <dgm:spPr/>
    </dgm:pt>
    <dgm:pt modelId="{3702CB13-0B40-4FA9-8191-9879850952BA}" type="pres">
      <dgm:prSet presAssocID="{01CCA23A-52A1-473C-B404-2426CB469D57}" presName="noGeometry" presStyleCnt="0"/>
      <dgm:spPr/>
    </dgm:pt>
    <dgm:pt modelId="{0BC79721-FC76-40C9-91F5-BB441AB2F5DD}" type="pres">
      <dgm:prSet presAssocID="{01CCA23A-52A1-473C-B404-2426CB469D57}" presName="childTextVisible" presStyleLbl="bgAccFollowNode1" presStyleIdx="1" presStyleCnt="3">
        <dgm:presLayoutVars>
          <dgm:bulletEnabled val="1"/>
        </dgm:presLayoutVars>
      </dgm:prSet>
      <dgm:spPr/>
      <dgm:t>
        <a:bodyPr/>
        <a:lstStyle/>
        <a:p>
          <a:endParaRPr lang="en-US"/>
        </a:p>
      </dgm:t>
    </dgm:pt>
    <dgm:pt modelId="{B79EB57F-4BD3-462D-BB49-79BC20BE8B8D}" type="pres">
      <dgm:prSet presAssocID="{01CCA23A-52A1-473C-B404-2426CB469D57}" presName="childTextHidden" presStyleLbl="bgAccFollowNode1" presStyleIdx="1" presStyleCnt="3"/>
      <dgm:spPr/>
      <dgm:t>
        <a:bodyPr/>
        <a:lstStyle/>
        <a:p>
          <a:endParaRPr lang="en-US"/>
        </a:p>
      </dgm:t>
    </dgm:pt>
    <dgm:pt modelId="{4918B453-5BB0-4444-884E-8E789336C7B9}" type="pres">
      <dgm:prSet presAssocID="{01CCA23A-52A1-473C-B404-2426CB469D57}" presName="parentText" presStyleLbl="node1" presStyleIdx="1" presStyleCnt="3">
        <dgm:presLayoutVars>
          <dgm:chMax val="1"/>
          <dgm:bulletEnabled val="1"/>
        </dgm:presLayoutVars>
      </dgm:prSet>
      <dgm:spPr/>
      <dgm:t>
        <a:bodyPr/>
        <a:lstStyle/>
        <a:p>
          <a:endParaRPr lang="en-US"/>
        </a:p>
      </dgm:t>
    </dgm:pt>
    <dgm:pt modelId="{A8751217-0C53-4B98-A5E9-B9595C80ACC2}" type="pres">
      <dgm:prSet presAssocID="{01CCA23A-52A1-473C-B404-2426CB469D57}" presName="aSpace" presStyleCnt="0"/>
      <dgm:spPr/>
    </dgm:pt>
    <dgm:pt modelId="{B7DCC992-ED4F-444E-A342-06B299294ABC}" type="pres">
      <dgm:prSet presAssocID="{3041D48E-7994-48D0-8CDC-C7BCC55CECA6}" presName="compNode" presStyleCnt="0"/>
      <dgm:spPr/>
    </dgm:pt>
    <dgm:pt modelId="{6EDEBC82-7ECB-4D47-A3F4-8E55EDCD8FD7}" type="pres">
      <dgm:prSet presAssocID="{3041D48E-7994-48D0-8CDC-C7BCC55CECA6}" presName="noGeometry" presStyleCnt="0"/>
      <dgm:spPr/>
    </dgm:pt>
    <dgm:pt modelId="{581568F3-D419-4306-90A9-3607E551F7C6}" type="pres">
      <dgm:prSet presAssocID="{3041D48E-7994-48D0-8CDC-C7BCC55CECA6}" presName="childTextVisible" presStyleLbl="bgAccFollowNode1" presStyleIdx="2" presStyleCnt="3" custLinFactNeighborY="4725">
        <dgm:presLayoutVars>
          <dgm:bulletEnabled val="1"/>
        </dgm:presLayoutVars>
      </dgm:prSet>
      <dgm:spPr/>
      <dgm:t>
        <a:bodyPr/>
        <a:lstStyle/>
        <a:p>
          <a:endParaRPr lang="en-US"/>
        </a:p>
      </dgm:t>
    </dgm:pt>
    <dgm:pt modelId="{A7A7FE59-987D-4F0C-BBCA-005FEA7C92EF}" type="pres">
      <dgm:prSet presAssocID="{3041D48E-7994-48D0-8CDC-C7BCC55CECA6}" presName="childTextHidden" presStyleLbl="bgAccFollowNode1" presStyleIdx="2" presStyleCnt="3"/>
      <dgm:spPr/>
    </dgm:pt>
    <dgm:pt modelId="{D5A2823B-A15E-4236-8E2C-0CEA00052F89}" type="pres">
      <dgm:prSet presAssocID="{3041D48E-7994-48D0-8CDC-C7BCC55CECA6}" presName="parentText" presStyleLbl="node1" presStyleIdx="2" presStyleCnt="3">
        <dgm:presLayoutVars>
          <dgm:chMax val="1"/>
          <dgm:bulletEnabled val="1"/>
        </dgm:presLayoutVars>
      </dgm:prSet>
      <dgm:spPr/>
      <dgm:t>
        <a:bodyPr/>
        <a:lstStyle/>
        <a:p>
          <a:endParaRPr lang="en-US"/>
        </a:p>
      </dgm:t>
    </dgm:pt>
  </dgm:ptLst>
  <dgm:cxnLst>
    <dgm:cxn modelId="{D8FCF3AE-E1AA-473A-8309-38E903B96A39}" srcId="{28DEB8E0-2345-497C-9EE4-F650BA3FF934}" destId="{3041D48E-7994-48D0-8CDC-C7BCC55CECA6}" srcOrd="2" destOrd="0" parTransId="{09FF7EF7-CEE8-4D3E-AAB4-618645E7933B}" sibTransId="{A38A0917-F8CB-4011-B197-E40377D8824E}"/>
    <dgm:cxn modelId="{F4D26470-E909-40EA-9C28-10386A31F4FD}" srcId="{01CCA23A-52A1-473C-B404-2426CB469D57}" destId="{601D3135-B135-421F-B6C0-9FED80E2E4F5}" srcOrd="0" destOrd="0" parTransId="{7BD04F0F-AE88-4F52-8F7C-1EEBBA8CBC95}" sibTransId="{5131847B-A455-4EBD-AF61-B0CF9E2B8A76}"/>
    <dgm:cxn modelId="{998FA178-A197-40B4-B686-5902A6B55636}" srcId="{28DEB8E0-2345-497C-9EE4-F650BA3FF934}" destId="{01CCA23A-52A1-473C-B404-2426CB469D57}" srcOrd="1" destOrd="0" parTransId="{33A9722B-82DE-41E3-9657-DB5ADE139D1F}" sibTransId="{58B1D066-A241-4F53-AF93-44DCACB7FE91}"/>
    <dgm:cxn modelId="{6B6B3421-A525-4942-B3FC-B902E45C7A28}" type="presOf" srcId="{52D59145-E4A3-494E-9CFC-CB00B1299958}" destId="{CFF06E24-B36D-4C92-8FA5-A7AB2C6E9895}" srcOrd="1" destOrd="0" presId="urn:microsoft.com/office/officeart/2005/8/layout/hProcess6"/>
    <dgm:cxn modelId="{EE6C2B9D-CD9C-442C-96E4-67ECEEEC1DA3}" type="presOf" srcId="{01CCA23A-52A1-473C-B404-2426CB469D57}" destId="{4918B453-5BB0-4444-884E-8E789336C7B9}" srcOrd="0" destOrd="0" presId="urn:microsoft.com/office/officeart/2005/8/layout/hProcess6"/>
    <dgm:cxn modelId="{3A4B4E7E-BE87-4996-81C8-E9769A8CA44D}" srcId="{7FF31B44-2DBB-4893-A467-9616D806C0CA}" destId="{52D59145-E4A3-494E-9CFC-CB00B1299958}" srcOrd="0" destOrd="0" parTransId="{78A52B5C-0121-477D-959D-1D37BD942F1E}" sibTransId="{FF7A9103-2186-442A-B4D2-A8B26DF95E38}"/>
    <dgm:cxn modelId="{92DA100D-6A15-48CD-945E-49F912579F71}" type="presOf" srcId="{3041D48E-7994-48D0-8CDC-C7BCC55CECA6}" destId="{D5A2823B-A15E-4236-8E2C-0CEA00052F89}" srcOrd="0" destOrd="0" presId="urn:microsoft.com/office/officeart/2005/8/layout/hProcess6"/>
    <dgm:cxn modelId="{477CB981-3922-4719-85B1-740D5B1D3CEA}" type="presOf" srcId="{52D59145-E4A3-494E-9CFC-CB00B1299958}" destId="{546097E0-BC15-4B3F-BE5B-857B38423D17}" srcOrd="0" destOrd="0" presId="urn:microsoft.com/office/officeart/2005/8/layout/hProcess6"/>
    <dgm:cxn modelId="{81BA90B3-3065-45D9-AE67-161BF1A2BF8F}" type="presOf" srcId="{28DEB8E0-2345-497C-9EE4-F650BA3FF934}" destId="{2FDA3416-641F-4293-8DA3-7CE6BA7B390B}" srcOrd="0" destOrd="0" presId="urn:microsoft.com/office/officeart/2005/8/layout/hProcess6"/>
    <dgm:cxn modelId="{E349E11E-6B79-4D7E-B454-2586D43F33C5}" type="presOf" srcId="{7FF31B44-2DBB-4893-A467-9616D806C0CA}" destId="{6380F980-6F27-447D-9854-B81543B8F68E}" srcOrd="0" destOrd="0" presId="urn:microsoft.com/office/officeart/2005/8/layout/hProcess6"/>
    <dgm:cxn modelId="{D1F6DBB1-B73D-4929-B5AF-E386464A6E8D}" type="presOf" srcId="{601D3135-B135-421F-B6C0-9FED80E2E4F5}" destId="{B79EB57F-4BD3-462D-BB49-79BC20BE8B8D}" srcOrd="1" destOrd="0" presId="urn:microsoft.com/office/officeart/2005/8/layout/hProcess6"/>
    <dgm:cxn modelId="{77E89BF5-5D12-458C-967A-81A7E907D2BC}" type="presOf" srcId="{601D3135-B135-421F-B6C0-9FED80E2E4F5}" destId="{0BC79721-FC76-40C9-91F5-BB441AB2F5DD}" srcOrd="0" destOrd="0" presId="urn:microsoft.com/office/officeart/2005/8/layout/hProcess6"/>
    <dgm:cxn modelId="{9F60D89C-F8A7-4830-9378-6F27FE36D8D8}" srcId="{28DEB8E0-2345-497C-9EE4-F650BA3FF934}" destId="{7FF31B44-2DBB-4893-A467-9616D806C0CA}" srcOrd="0" destOrd="0" parTransId="{C2BF4D9D-F164-4651-B25A-2095BF477A5E}" sibTransId="{696466CF-9C77-4587-928D-3FEDBF42F065}"/>
    <dgm:cxn modelId="{200CBFEC-EC35-4A89-86D2-7E128050FCE8}" type="presParOf" srcId="{2FDA3416-641F-4293-8DA3-7CE6BA7B390B}" destId="{310BB20F-33D9-4C61-9EC3-0847AF9C61CB}" srcOrd="0" destOrd="0" presId="urn:microsoft.com/office/officeart/2005/8/layout/hProcess6"/>
    <dgm:cxn modelId="{03EBCBE0-DD69-4096-8F0E-A73741A8E89C}" type="presParOf" srcId="{310BB20F-33D9-4C61-9EC3-0847AF9C61CB}" destId="{5E5D321D-F077-4044-8275-1C225207B034}" srcOrd="0" destOrd="0" presId="urn:microsoft.com/office/officeart/2005/8/layout/hProcess6"/>
    <dgm:cxn modelId="{D5B0FC8D-C310-423E-B946-B26AC9EDFFD3}" type="presParOf" srcId="{310BB20F-33D9-4C61-9EC3-0847AF9C61CB}" destId="{546097E0-BC15-4B3F-BE5B-857B38423D17}" srcOrd="1" destOrd="0" presId="urn:microsoft.com/office/officeart/2005/8/layout/hProcess6"/>
    <dgm:cxn modelId="{0B14070E-8AF7-473C-A68E-5FE9E3BBF518}" type="presParOf" srcId="{310BB20F-33D9-4C61-9EC3-0847AF9C61CB}" destId="{CFF06E24-B36D-4C92-8FA5-A7AB2C6E9895}" srcOrd="2" destOrd="0" presId="urn:microsoft.com/office/officeart/2005/8/layout/hProcess6"/>
    <dgm:cxn modelId="{C78895F5-540E-4399-AEC7-D374CA54247E}" type="presParOf" srcId="{310BB20F-33D9-4C61-9EC3-0847AF9C61CB}" destId="{6380F980-6F27-447D-9854-B81543B8F68E}" srcOrd="3" destOrd="0" presId="urn:microsoft.com/office/officeart/2005/8/layout/hProcess6"/>
    <dgm:cxn modelId="{21FE75BD-D05D-4FAE-973C-44A1A4219DB8}" type="presParOf" srcId="{2FDA3416-641F-4293-8DA3-7CE6BA7B390B}" destId="{F39CB8D7-711B-4148-847F-A665EC45E9B7}" srcOrd="1" destOrd="0" presId="urn:microsoft.com/office/officeart/2005/8/layout/hProcess6"/>
    <dgm:cxn modelId="{AF1CB8D8-44F4-4C3B-80F7-AEA49001026A}" type="presParOf" srcId="{2FDA3416-641F-4293-8DA3-7CE6BA7B390B}" destId="{1FEB9D9C-A6B6-46DA-8A57-C7F0AD28BE3C}" srcOrd="2" destOrd="0" presId="urn:microsoft.com/office/officeart/2005/8/layout/hProcess6"/>
    <dgm:cxn modelId="{5C15B179-A8E9-4D49-A146-5A2235C80768}" type="presParOf" srcId="{1FEB9D9C-A6B6-46DA-8A57-C7F0AD28BE3C}" destId="{3702CB13-0B40-4FA9-8191-9879850952BA}" srcOrd="0" destOrd="0" presId="urn:microsoft.com/office/officeart/2005/8/layout/hProcess6"/>
    <dgm:cxn modelId="{FDF6A82E-4892-479E-84AA-5318CE5F2EDD}" type="presParOf" srcId="{1FEB9D9C-A6B6-46DA-8A57-C7F0AD28BE3C}" destId="{0BC79721-FC76-40C9-91F5-BB441AB2F5DD}" srcOrd="1" destOrd="0" presId="urn:microsoft.com/office/officeart/2005/8/layout/hProcess6"/>
    <dgm:cxn modelId="{AA751585-4A47-455C-9CBF-843B9F8811B0}" type="presParOf" srcId="{1FEB9D9C-A6B6-46DA-8A57-C7F0AD28BE3C}" destId="{B79EB57F-4BD3-462D-BB49-79BC20BE8B8D}" srcOrd="2" destOrd="0" presId="urn:microsoft.com/office/officeart/2005/8/layout/hProcess6"/>
    <dgm:cxn modelId="{4B9E4620-408D-49F8-8E78-B1D055A07DA4}" type="presParOf" srcId="{1FEB9D9C-A6B6-46DA-8A57-C7F0AD28BE3C}" destId="{4918B453-5BB0-4444-884E-8E789336C7B9}" srcOrd="3" destOrd="0" presId="urn:microsoft.com/office/officeart/2005/8/layout/hProcess6"/>
    <dgm:cxn modelId="{D8036119-AE60-49B2-A274-194F349AF4D2}" type="presParOf" srcId="{2FDA3416-641F-4293-8DA3-7CE6BA7B390B}" destId="{A8751217-0C53-4B98-A5E9-B9595C80ACC2}" srcOrd="3" destOrd="0" presId="urn:microsoft.com/office/officeart/2005/8/layout/hProcess6"/>
    <dgm:cxn modelId="{3C903738-CC32-4790-8DE8-30FF1B7B6D85}" type="presParOf" srcId="{2FDA3416-641F-4293-8DA3-7CE6BA7B390B}" destId="{B7DCC992-ED4F-444E-A342-06B299294ABC}" srcOrd="4" destOrd="0" presId="urn:microsoft.com/office/officeart/2005/8/layout/hProcess6"/>
    <dgm:cxn modelId="{DEDC7134-662E-467B-84BF-51DCFE54FC68}" type="presParOf" srcId="{B7DCC992-ED4F-444E-A342-06B299294ABC}" destId="{6EDEBC82-7ECB-4D47-A3F4-8E55EDCD8FD7}" srcOrd="0" destOrd="0" presId="urn:microsoft.com/office/officeart/2005/8/layout/hProcess6"/>
    <dgm:cxn modelId="{494BD191-54E5-4434-A9B6-DFCA48AB1E86}" type="presParOf" srcId="{B7DCC992-ED4F-444E-A342-06B299294ABC}" destId="{581568F3-D419-4306-90A9-3607E551F7C6}" srcOrd="1" destOrd="0" presId="urn:microsoft.com/office/officeart/2005/8/layout/hProcess6"/>
    <dgm:cxn modelId="{E8D06EB9-2297-4877-AEA6-EC4368C7AB91}" type="presParOf" srcId="{B7DCC992-ED4F-444E-A342-06B299294ABC}" destId="{A7A7FE59-987D-4F0C-BBCA-005FEA7C92EF}" srcOrd="2" destOrd="0" presId="urn:microsoft.com/office/officeart/2005/8/layout/hProcess6"/>
    <dgm:cxn modelId="{FA5FE9B1-E49A-4956-A721-82B2B239B4A0}" type="presParOf" srcId="{B7DCC992-ED4F-444E-A342-06B299294ABC}" destId="{D5A2823B-A15E-4236-8E2C-0CEA00052F8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9C011-F4F6-4671-BF54-C21DEF147C20}">
      <dsp:nvSpPr>
        <dsp:cNvPr id="0" name=""/>
        <dsp:cNvSpPr/>
      </dsp:nvSpPr>
      <dsp:spPr>
        <a:xfrm>
          <a:off x="8760" y="1243313"/>
          <a:ext cx="2618273" cy="15709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Gross Pay</a:t>
          </a:r>
          <a:endParaRPr lang="en-US" sz="3200" kern="1200" dirty="0"/>
        </a:p>
      </dsp:txBody>
      <dsp:txXfrm>
        <a:off x="54772" y="1289325"/>
        <a:ext cx="2526249" cy="1478940"/>
      </dsp:txXfrm>
    </dsp:sp>
    <dsp:sp modelId="{F8D7B266-F6A1-46E5-8467-3507624BA353}">
      <dsp:nvSpPr>
        <dsp:cNvPr id="0" name=""/>
        <dsp:cNvSpPr/>
      </dsp:nvSpPr>
      <dsp:spPr>
        <a:xfrm>
          <a:off x="2888861" y="1704130"/>
          <a:ext cx="555074" cy="649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2888861" y="1833996"/>
        <a:ext cx="388552" cy="389599"/>
      </dsp:txXfrm>
    </dsp:sp>
    <dsp:sp modelId="{44E1C883-084C-4D2A-9B87-B11ED0D64F50}">
      <dsp:nvSpPr>
        <dsp:cNvPr id="0" name=""/>
        <dsp:cNvSpPr/>
      </dsp:nvSpPr>
      <dsp:spPr>
        <a:xfrm>
          <a:off x="3674343" y="1243313"/>
          <a:ext cx="2618273" cy="15709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Deductions</a:t>
          </a:r>
          <a:endParaRPr lang="en-US" sz="3200" kern="1200" dirty="0"/>
        </a:p>
      </dsp:txBody>
      <dsp:txXfrm>
        <a:off x="3720355" y="1289325"/>
        <a:ext cx="2526249" cy="1478940"/>
      </dsp:txXfrm>
    </dsp:sp>
    <dsp:sp modelId="{AE1D3D69-8230-41B6-A68B-7175318F2603}">
      <dsp:nvSpPr>
        <dsp:cNvPr id="0" name=""/>
        <dsp:cNvSpPr/>
      </dsp:nvSpPr>
      <dsp:spPr>
        <a:xfrm>
          <a:off x="6554444" y="1704130"/>
          <a:ext cx="555074" cy="649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554444" y="1833996"/>
        <a:ext cx="388552" cy="389599"/>
      </dsp:txXfrm>
    </dsp:sp>
    <dsp:sp modelId="{67E4D9D7-2726-4FAB-89B7-A6F137FBD78B}">
      <dsp:nvSpPr>
        <dsp:cNvPr id="0" name=""/>
        <dsp:cNvSpPr/>
      </dsp:nvSpPr>
      <dsp:spPr>
        <a:xfrm>
          <a:off x="7339926" y="1243313"/>
          <a:ext cx="2618273" cy="15709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Net Pay</a:t>
          </a:r>
          <a:endParaRPr lang="en-US" sz="3200" kern="1200" dirty="0"/>
        </a:p>
      </dsp:txBody>
      <dsp:txXfrm>
        <a:off x="7385938" y="1289325"/>
        <a:ext cx="2526249" cy="1478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097E0-BC15-4B3F-BE5B-857B38423D17}">
      <dsp:nvSpPr>
        <dsp:cNvPr id="0" name=""/>
        <dsp:cNvSpPr/>
      </dsp:nvSpPr>
      <dsp:spPr>
        <a:xfrm>
          <a:off x="581040" y="1089713"/>
          <a:ext cx="2306687" cy="2016334"/>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Minus- (taxes) .</a:t>
          </a:r>
          <a:endParaRPr lang="en-US" sz="2400" kern="1200" dirty="0"/>
        </a:p>
      </dsp:txBody>
      <dsp:txXfrm>
        <a:off x="1157712" y="1392163"/>
        <a:ext cx="1124510" cy="1411434"/>
      </dsp:txXfrm>
    </dsp:sp>
    <dsp:sp modelId="{6380F980-6F27-447D-9854-B81543B8F68E}">
      <dsp:nvSpPr>
        <dsp:cNvPr id="0" name=""/>
        <dsp:cNvSpPr/>
      </dsp:nvSpPr>
      <dsp:spPr>
        <a:xfrm>
          <a:off x="4368" y="1521209"/>
          <a:ext cx="1153343" cy="1153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Gross pay</a:t>
          </a:r>
          <a:endParaRPr lang="en-US" sz="1000" kern="1200" dirty="0"/>
        </a:p>
      </dsp:txBody>
      <dsp:txXfrm>
        <a:off x="173271" y="1690112"/>
        <a:ext cx="815537" cy="815537"/>
      </dsp:txXfrm>
    </dsp:sp>
    <dsp:sp modelId="{0BC79721-FC76-40C9-91F5-BB441AB2F5DD}">
      <dsp:nvSpPr>
        <dsp:cNvPr id="0" name=""/>
        <dsp:cNvSpPr/>
      </dsp:nvSpPr>
      <dsp:spPr>
        <a:xfrm>
          <a:off x="3608567" y="1089713"/>
          <a:ext cx="2306687" cy="2016334"/>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kern="1200" dirty="0" smtClean="0"/>
            <a:t>Minus</a:t>
          </a:r>
        </a:p>
        <a:p>
          <a:pPr lvl="0" algn="ctr" defTabSz="1066800">
            <a:lnSpc>
              <a:spcPct val="90000"/>
            </a:lnSpc>
            <a:spcBef>
              <a:spcPct val="0"/>
            </a:spcBef>
            <a:spcAft>
              <a:spcPct val="35000"/>
            </a:spcAft>
          </a:pPr>
          <a:r>
            <a:rPr lang="en-US" sz="2400" kern="1200" dirty="0" smtClean="0"/>
            <a:t>Your Bills</a:t>
          </a:r>
          <a:endParaRPr lang="en-US" sz="2400" kern="1200" dirty="0"/>
        </a:p>
      </dsp:txBody>
      <dsp:txXfrm>
        <a:off x="4185239" y="1392163"/>
        <a:ext cx="1124510" cy="1411434"/>
      </dsp:txXfrm>
    </dsp:sp>
    <dsp:sp modelId="{4918B453-5BB0-4444-884E-8E789336C7B9}">
      <dsp:nvSpPr>
        <dsp:cNvPr id="0" name=""/>
        <dsp:cNvSpPr/>
      </dsp:nvSpPr>
      <dsp:spPr>
        <a:xfrm>
          <a:off x="3031895" y="1521209"/>
          <a:ext cx="1153343" cy="1153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Disposable Income</a:t>
          </a:r>
          <a:endParaRPr lang="en-US" sz="1000" kern="1200" dirty="0"/>
        </a:p>
      </dsp:txBody>
      <dsp:txXfrm>
        <a:off x="3200798" y="1690112"/>
        <a:ext cx="815537" cy="815537"/>
      </dsp:txXfrm>
    </dsp:sp>
    <dsp:sp modelId="{581568F3-D419-4306-90A9-3607E551F7C6}">
      <dsp:nvSpPr>
        <dsp:cNvPr id="0" name=""/>
        <dsp:cNvSpPr/>
      </dsp:nvSpPr>
      <dsp:spPr>
        <a:xfrm>
          <a:off x="6636094" y="1184985"/>
          <a:ext cx="2306687" cy="2016334"/>
        </a:xfrm>
        <a:prstGeom prst="rightArrow">
          <a:avLst>
            <a:gd name="adj1" fmla="val 70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2823B-A15E-4236-8E2C-0CEA00052F89}">
      <dsp:nvSpPr>
        <dsp:cNvPr id="0" name=""/>
        <dsp:cNvSpPr/>
      </dsp:nvSpPr>
      <dsp:spPr>
        <a:xfrm>
          <a:off x="6059422" y="1521209"/>
          <a:ext cx="1153343" cy="1153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Discretionary Income</a:t>
          </a:r>
          <a:endParaRPr lang="en-US" sz="1000" kern="1200" dirty="0"/>
        </a:p>
      </dsp:txBody>
      <dsp:txXfrm>
        <a:off x="6228325" y="1690112"/>
        <a:ext cx="815537" cy="8155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D613EB-5E9E-4218-B44D-6D64BB2C5092}" type="datetimeFigureOut">
              <a:rPr lang="en-US" smtClean="0"/>
              <a:t>2/1/2016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A89512-95F0-4252-B7CA-12EA84EB05C8}" type="slidenum">
              <a:rPr lang="en-US" smtClean="0"/>
              <a:t>‹#›</a:t>
            </a:fld>
            <a:endParaRPr lang="en-US"/>
          </a:p>
        </p:txBody>
      </p:sp>
    </p:spTree>
    <p:extLst>
      <p:ext uri="{BB962C8B-B14F-4D97-AF65-F5344CB8AC3E}">
        <p14:creationId xmlns:p14="http://schemas.microsoft.com/office/powerpoint/2010/main" val="214919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49A69B-536A-40C4-81FD-E3AB57DDBF2E}" type="datetimeFigureOut">
              <a:rPr lang="en-US" smtClean="0"/>
              <a:t>2/1/2016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27E380-B8AD-4AD8-A7F0-F8A9C6035C62}" type="slidenum">
              <a:rPr lang="en-US" smtClean="0"/>
              <a:t>‹#›</a:t>
            </a:fld>
            <a:endParaRPr lang="en-US"/>
          </a:p>
        </p:txBody>
      </p:sp>
    </p:spTree>
    <p:extLst>
      <p:ext uri="{BB962C8B-B14F-4D97-AF65-F5344CB8AC3E}">
        <p14:creationId xmlns:p14="http://schemas.microsoft.com/office/powerpoint/2010/main" val="322328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0495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72097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06257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63923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98786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55140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01319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10718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288322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76694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1060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1681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8204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70082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04491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30099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00635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78625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52581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2186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35624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7633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01527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770598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434374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207817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52842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73513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85099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78327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65188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9762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28529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35450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92920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249E4-B6EC-4348-A680-8FA9461290C3}"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152558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1872976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92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3823398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362556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2239256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194178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3757959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600" y="274637"/>
            <a:ext cx="10972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609600" y="1600200"/>
            <a:ext cx="10972800" cy="496757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1704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391097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97828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249E4-B6EC-4348-A680-8FA9461290C3}"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115189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B249E4-B6EC-4348-A680-8FA9461290C3}"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262498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333022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47300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EB249E4-B6EC-4348-A680-8FA9461290C3}" type="datetimeFigureOut">
              <a:rPr lang="en-US" smtClean="0"/>
              <a:t>2/1/2016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174326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249E4-B6EC-4348-A680-8FA9461290C3}"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69F71C-EE4F-4C3D-B006-0D6C8FC62C18}" type="slidenum">
              <a:rPr lang="en-US" smtClean="0"/>
              <a:t>‹#›</a:t>
            </a:fld>
            <a:endParaRPr lang="en-US"/>
          </a:p>
        </p:txBody>
      </p:sp>
    </p:spTree>
    <p:extLst>
      <p:ext uri="{BB962C8B-B14F-4D97-AF65-F5344CB8AC3E}">
        <p14:creationId xmlns:p14="http://schemas.microsoft.com/office/powerpoint/2010/main" val="31103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B249E4-B6EC-4348-A680-8FA9461290C3}" type="datetimeFigureOut">
              <a:rPr lang="en-US" smtClean="0"/>
              <a:t>2/1/2016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469F71C-EE4F-4C3D-B006-0D6C8FC62C18}" type="slidenum">
              <a:rPr lang="en-US" smtClean="0"/>
              <a:t>‹#›</a:t>
            </a:fld>
            <a:endParaRPr lang="en-US"/>
          </a:p>
        </p:txBody>
      </p:sp>
    </p:spTree>
    <p:extLst>
      <p:ext uri="{BB962C8B-B14F-4D97-AF65-F5344CB8AC3E}">
        <p14:creationId xmlns:p14="http://schemas.microsoft.com/office/powerpoint/2010/main" val="21703028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1"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vestopedia.com/terms/d/discretionaryincome.asp" TargetMode="External"/><Relationship Id="rId2" Type="http://schemas.openxmlformats.org/officeDocument/2006/relationships/hyperlink" Target="http://www.investopedia.com/terms/d/disposableincome.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learpointcreditcounselingsolutions.org/how-to-read-your-pay-stu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www.investopedia.com/terms/c/cashflow.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rulearning.org/#collection-play&amp;id=e8e82253-dbf7-4d1f-b826-1d7f820db1ae&amp;subject=featured&amp;lessonId=1&amp;rid=d3d3e7eb-161a-40ed-b9bb-8ddf8313b331"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s://goorulearning.org/#NextGenFinance" TargetMode="External"/><Relationship Id="rId5" Type="http://schemas.openxmlformats.org/officeDocument/2006/relationships/hyperlink" Target="http://www.nextgenpersonalfinance.org/"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a/nextgenpersonalfinance.org/spreadsheets/d/1RY3mPjdMBXu-V_fCRlt28_V319Ogv82lu88L-Tm74XE/edit#gid=0"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www.payscale.com/research/US/Country=United_States/Salary"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www.adp.com/tools-and-resources/calculators-and-tools/payroll-calculators/salary-paycheck-calculator.aspx"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www.rentjungle.com/comparerent/"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www.rentjungle.com/comparerent/"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www.metrostlouis.org/FaresPasses/FareChart.aspx"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ticas.org/posd/map-state-data-2015#overlay=posd/state_data/2015/mo"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AqBtGINDZx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gm-Ru-DLWE" TargetMode="External"/><Relationship Id="rId2" Type="http://schemas.openxmlformats.org/officeDocument/2006/relationships/hyperlink" Target="https://www.youtube.com/watch?v=_pSOilOT13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Budgeting </a:t>
            </a:r>
            <a:endParaRPr lang="en-US" dirty="0"/>
          </a:p>
        </p:txBody>
      </p:sp>
      <p:sp>
        <p:nvSpPr>
          <p:cNvPr id="3" name="Subtitle 2"/>
          <p:cNvSpPr>
            <a:spLocks noGrp="1"/>
          </p:cNvSpPr>
          <p:nvPr>
            <p:ph type="subTitle" idx="1"/>
          </p:nvPr>
        </p:nvSpPr>
        <p:spPr/>
        <p:txBody>
          <a:bodyPr/>
          <a:lstStyle/>
          <a:p>
            <a:r>
              <a:rPr lang="en-US" dirty="0" smtClean="0"/>
              <a:t>Unit 2</a:t>
            </a:r>
            <a:endParaRPr lang="en-US" dirty="0"/>
          </a:p>
        </p:txBody>
      </p:sp>
    </p:spTree>
    <p:extLst>
      <p:ext uri="{BB962C8B-B14F-4D97-AF65-F5344CB8AC3E}">
        <p14:creationId xmlns:p14="http://schemas.microsoft.com/office/powerpoint/2010/main" val="103392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two are a little bit more confusing…….</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solidFill>
                  <a:schemeClr val="accent4"/>
                </a:solidFill>
              </a:rPr>
              <a:t>Gross Income </a:t>
            </a:r>
            <a:r>
              <a:rPr lang="en-US" sz="2800" dirty="0" smtClean="0"/>
              <a:t>– </a:t>
            </a:r>
            <a:r>
              <a:rPr lang="en-US" sz="2800" dirty="0"/>
              <a:t> </a:t>
            </a:r>
            <a:r>
              <a:rPr lang="en-US" sz="2800" dirty="0"/>
              <a:t>Is the total amount of money that you make before anyone gets a hold of it.</a:t>
            </a:r>
            <a:endParaRPr lang="en-US" sz="2800" dirty="0">
              <a:hlinkClick r:id="rId2"/>
            </a:endParaRPr>
          </a:p>
          <a:p>
            <a:r>
              <a:rPr lang="en-US" sz="2800" dirty="0" smtClean="0">
                <a:hlinkClick r:id="rId2"/>
              </a:rPr>
              <a:t>Disposable </a:t>
            </a:r>
            <a:r>
              <a:rPr lang="en-US" sz="2800" dirty="0" smtClean="0">
                <a:hlinkClick r:id="rId2"/>
              </a:rPr>
              <a:t>income</a:t>
            </a:r>
            <a:r>
              <a:rPr lang="en-US" sz="2800" dirty="0" smtClean="0"/>
              <a:t> -</a:t>
            </a:r>
            <a:r>
              <a:rPr lang="en-US" sz="2800" dirty="0"/>
              <a:t>The amount of money that households have available for spending and saving after income taxes have been </a:t>
            </a:r>
            <a:r>
              <a:rPr lang="en-US" sz="2800" dirty="0" smtClean="0"/>
              <a:t>accounted. ( what you have to live on)</a:t>
            </a:r>
          </a:p>
          <a:p>
            <a:r>
              <a:rPr lang="en-US" sz="2800" dirty="0" smtClean="0">
                <a:hlinkClick r:id="rId3"/>
              </a:rPr>
              <a:t>Discretionary income </a:t>
            </a:r>
            <a:r>
              <a:rPr lang="en-US" sz="2800" dirty="0" smtClean="0"/>
              <a:t>- </a:t>
            </a:r>
            <a:r>
              <a:rPr lang="en-US" sz="2800" dirty="0"/>
              <a:t>The amount of an </a:t>
            </a:r>
            <a:r>
              <a:rPr lang="en-US" sz="2800" dirty="0" smtClean="0"/>
              <a:t>individual's </a:t>
            </a:r>
            <a:r>
              <a:rPr lang="en-US" sz="2800" b="1" dirty="0" smtClean="0"/>
              <a:t>income</a:t>
            </a:r>
            <a:r>
              <a:rPr lang="en-US" sz="2800" dirty="0"/>
              <a:t> that is left for spending, investing or saving after taxes and personal necessities (such as food, shelter, and clothing) have been paid</a:t>
            </a:r>
            <a:r>
              <a:rPr lang="en-US" sz="2800" dirty="0" smtClean="0"/>
              <a:t>. ( This is your fun money)</a:t>
            </a:r>
            <a:endParaRPr lang="en-US" sz="2800" dirty="0"/>
          </a:p>
        </p:txBody>
      </p:sp>
    </p:spTree>
    <p:extLst>
      <p:ext uri="{BB962C8B-B14F-4D97-AF65-F5344CB8AC3E}">
        <p14:creationId xmlns:p14="http://schemas.microsoft.com/office/powerpoint/2010/main" val="1892077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a paycheck stub article:</a:t>
            </a:r>
            <a:endParaRPr lang="en-US" dirty="0"/>
          </a:p>
        </p:txBody>
      </p:sp>
      <p:sp>
        <p:nvSpPr>
          <p:cNvPr id="3" name="Content Placeholder 2"/>
          <p:cNvSpPr>
            <a:spLocks noGrp="1"/>
          </p:cNvSpPr>
          <p:nvPr>
            <p:ph idx="1"/>
          </p:nvPr>
        </p:nvSpPr>
        <p:spPr/>
        <p:txBody>
          <a:bodyPr/>
          <a:lstStyle/>
          <a:p>
            <a:r>
              <a:rPr lang="en-US" dirty="0" smtClean="0">
                <a:hlinkClick r:id="rId2"/>
              </a:rPr>
              <a:t>Read this article </a:t>
            </a:r>
            <a:endParaRPr lang="en-US" dirty="0"/>
          </a:p>
        </p:txBody>
      </p:sp>
    </p:spTree>
    <p:extLst>
      <p:ext uri="{BB962C8B-B14F-4D97-AF65-F5344CB8AC3E}">
        <p14:creationId xmlns:p14="http://schemas.microsoft.com/office/powerpoint/2010/main" val="258016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budgeting terms</a:t>
            </a:r>
            <a:endParaRPr lang="en-US" dirty="0"/>
          </a:p>
        </p:txBody>
      </p:sp>
      <p:sp>
        <p:nvSpPr>
          <p:cNvPr id="3" name="Content Placeholder 2"/>
          <p:cNvSpPr>
            <a:spLocks noGrp="1"/>
          </p:cNvSpPr>
          <p:nvPr>
            <p:ph idx="1"/>
          </p:nvPr>
        </p:nvSpPr>
        <p:spPr>
          <a:xfrm>
            <a:off x="1104293" y="1389978"/>
            <a:ext cx="8946541" cy="5079402"/>
          </a:xfrm>
        </p:spPr>
        <p:txBody>
          <a:bodyPr>
            <a:normAutofit/>
          </a:bodyPr>
          <a:lstStyle/>
          <a:p>
            <a:r>
              <a:rPr lang="en-US" dirty="0" smtClean="0"/>
              <a:t>Expenses – the amount that is spent to operate a business or for payment of a good or service.</a:t>
            </a:r>
          </a:p>
          <a:p>
            <a:pPr lvl="1"/>
            <a:r>
              <a:rPr lang="en-US" dirty="0" smtClean="0"/>
              <a:t>Fixed Expenses – Expenses that do not change from month to month</a:t>
            </a:r>
          </a:p>
          <a:p>
            <a:pPr lvl="2"/>
            <a:r>
              <a:rPr lang="en-US" dirty="0" smtClean="0"/>
              <a:t>Car</a:t>
            </a:r>
          </a:p>
          <a:p>
            <a:pPr lvl="2"/>
            <a:r>
              <a:rPr lang="en-US" dirty="0" smtClean="0"/>
              <a:t>Home</a:t>
            </a:r>
          </a:p>
          <a:p>
            <a:pPr lvl="2"/>
            <a:r>
              <a:rPr lang="en-US" dirty="0" smtClean="0"/>
              <a:t>Gym membership</a:t>
            </a:r>
          </a:p>
          <a:p>
            <a:pPr lvl="1"/>
            <a:r>
              <a:rPr lang="en-US" dirty="0" smtClean="0"/>
              <a:t>Variable Expenses-Expenses that change from month to month</a:t>
            </a:r>
          </a:p>
          <a:p>
            <a:pPr lvl="2"/>
            <a:r>
              <a:rPr lang="en-US" dirty="0" smtClean="0"/>
              <a:t>Gas </a:t>
            </a:r>
          </a:p>
          <a:p>
            <a:pPr lvl="2"/>
            <a:r>
              <a:rPr lang="en-US" dirty="0" smtClean="0"/>
              <a:t>Electric</a:t>
            </a:r>
          </a:p>
          <a:p>
            <a:pPr lvl="2"/>
            <a:r>
              <a:rPr lang="en-US" dirty="0" smtClean="0"/>
              <a:t>Entertainment</a:t>
            </a:r>
          </a:p>
          <a:p>
            <a:pPr lvl="1"/>
            <a:r>
              <a:rPr lang="en-US" dirty="0" smtClean="0"/>
              <a:t>Periodic Expenses- Expenses that occur once in a while</a:t>
            </a:r>
          </a:p>
          <a:p>
            <a:pPr lvl="2"/>
            <a:r>
              <a:rPr lang="en-US" dirty="0" smtClean="0"/>
              <a:t>Car breaks down</a:t>
            </a:r>
          </a:p>
          <a:p>
            <a:pPr lvl="2"/>
            <a:r>
              <a:rPr lang="en-US" dirty="0" smtClean="0"/>
              <a:t>Air conditioner stops working.</a:t>
            </a:r>
          </a:p>
          <a:p>
            <a:pPr lvl="2"/>
            <a:endParaRPr lang="en-US" dirty="0" smtClean="0"/>
          </a:p>
          <a:p>
            <a:pPr lvl="3"/>
            <a:endParaRPr lang="en-US" dirty="0"/>
          </a:p>
        </p:txBody>
      </p:sp>
      <p:sp>
        <p:nvSpPr>
          <p:cNvPr id="4" name="Oval Callout 3"/>
          <p:cNvSpPr/>
          <p:nvPr/>
        </p:nvSpPr>
        <p:spPr>
          <a:xfrm>
            <a:off x="2795451" y="1750423"/>
            <a:ext cx="5617029" cy="3592286"/>
          </a:xfrm>
          <a:prstGeom prst="wedgeEllipseCallout">
            <a:avLst>
              <a:gd name="adj1" fmla="val -51996"/>
              <a:gd name="adj2" fmla="val -49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We spend our many in all kinds of different ways but we categorize them in three areas…….</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11906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4">
                                            <p:txEl>
                                              <p:pRg st="0" end="0"/>
                                            </p:txEl>
                                          </p:spTgt>
                                        </p:tgtEl>
                                      </p:cBhvr>
                                    </p:animEffect>
                                    <p:set>
                                      <p:cBhvr>
                                        <p:cTn id="14" dur="1" fill="hold">
                                          <p:stCondLst>
                                            <p:cond delay="499"/>
                                          </p:stCondLst>
                                        </p:cTn>
                                        <p:tgtEl>
                                          <p:spTgt spid="4">
                                            <p:txEl>
                                              <p:pRg st="0" end="0"/>
                                            </p:txEl>
                                          </p:spTgt>
                                        </p:tgtEl>
                                        <p:attrNameLst>
                                          <p:attrName>style.visibility</p:attrName>
                                        </p:attrNameLst>
                                      </p:cBhvr>
                                      <p:to>
                                        <p:strVal val="hidden"/>
                                      </p:to>
                                    </p:set>
                                  </p:childTnLst>
                                </p:cTn>
                              </p:par>
                              <p:par>
                                <p:cTn id="15" presetID="14" presetClass="exit" presetSubtype="10" fill="hold" grpId="0" nodeType="withEffect">
                                  <p:stCondLst>
                                    <p:cond delay="0"/>
                                  </p:stCondLst>
                                  <p:childTnLst>
                                    <p:animEffect transition="out" filter="randombar(horizontal)">
                                      <p:cBhvr>
                                        <p:cTn id="16" dur="500"/>
                                        <p:tgtEl>
                                          <p:spTgt spid="4">
                                            <p:bg/>
                                          </p:spTgt>
                                        </p:tgtEl>
                                      </p:cBhvr>
                                    </p:animEffect>
                                    <p:set>
                                      <p:cBhvr>
                                        <p:cTn id="17" dur="1" fill="hold">
                                          <p:stCondLst>
                                            <p:cond delay="499"/>
                                          </p:stCondLst>
                                        </p:cTn>
                                        <p:tgtEl>
                                          <p:spTgt spid="4">
                                            <p:bg/>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in)">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circle(in)">
                                      <p:cBhvr>
                                        <p:cTn id="47" dur="2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circle(in)">
                                      <p:cBhvr>
                                        <p:cTn id="52" dur="2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circle(in)">
                                      <p:cBhvr>
                                        <p:cTn id="57" dur="2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circle(in)">
                                      <p:cBhvr>
                                        <p:cTn id="62" dur="20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circle(in)">
                                      <p:cBhvr>
                                        <p:cTn id="67" dur="20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circle(in)">
                                      <p:cBhvr>
                                        <p:cTn id="72" dur="20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circle(in)">
                                      <p:cBhvr>
                                        <p:cTn id="7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4 more types of income you hear about all the time but may not be familiar with….</a:t>
            </a:r>
            <a:endParaRPr lang="en-US" sz="3200" dirty="0"/>
          </a:p>
        </p:txBody>
      </p:sp>
      <p:sp>
        <p:nvSpPr>
          <p:cNvPr id="3" name="Content Placeholder 2"/>
          <p:cNvSpPr>
            <a:spLocks noGrp="1"/>
          </p:cNvSpPr>
          <p:nvPr>
            <p:ph idx="1"/>
          </p:nvPr>
        </p:nvSpPr>
        <p:spPr>
          <a:xfrm>
            <a:off x="1104293" y="1804723"/>
            <a:ext cx="8946541" cy="4195481"/>
          </a:xfrm>
        </p:spPr>
        <p:txBody>
          <a:bodyPr/>
          <a:lstStyle/>
          <a:p>
            <a:r>
              <a:rPr lang="en-US" sz="2800" dirty="0" smtClean="0"/>
              <a:t>Lets start at the very beginning</a:t>
            </a:r>
          </a:p>
          <a:p>
            <a:pPr lvl="1"/>
            <a:r>
              <a:rPr lang="en-US" sz="2800" dirty="0" smtClean="0"/>
              <a:t>Gross Income </a:t>
            </a:r>
          </a:p>
          <a:p>
            <a:pPr lvl="2"/>
            <a:r>
              <a:rPr lang="en-US" sz="2800" dirty="0" smtClean="0"/>
              <a:t>Not the icky income but the income we make before anybody gets it.</a:t>
            </a:r>
          </a:p>
          <a:p>
            <a:pPr lvl="2"/>
            <a:r>
              <a:rPr lang="en-US" sz="2800" dirty="0" smtClean="0"/>
              <a:t>It is the total amount that is due to you….</a:t>
            </a:r>
          </a:p>
          <a:p>
            <a:pPr lvl="1"/>
            <a:r>
              <a:rPr lang="en-US" sz="2800" dirty="0" smtClean="0"/>
              <a:t>Net Income ( pay) or Take home pay</a:t>
            </a:r>
          </a:p>
          <a:p>
            <a:pPr lvl="2"/>
            <a:r>
              <a:rPr lang="en-US" sz="2800" dirty="0" smtClean="0"/>
              <a:t>This is the amount that you </a:t>
            </a:r>
            <a:r>
              <a:rPr lang="en-US" dirty="0" smtClean="0"/>
              <a:t>are left with after everyone gets their hands on it.</a:t>
            </a:r>
            <a:endParaRPr lang="en-US" dirty="0"/>
          </a:p>
        </p:txBody>
      </p:sp>
      <p:pic>
        <p:nvPicPr>
          <p:cNvPr id="1026" name="Picture 2" descr="http://holzeredwardsinjurylawyers.com/wp-content/uploads/2010/12/payche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46" y="452718"/>
            <a:ext cx="7585443" cy="6106282"/>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a:off x="4423504" y="1804723"/>
            <a:ext cx="365760" cy="10168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657850" y="2628900"/>
            <a:ext cx="1047750" cy="192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867765859"/>
              </p:ext>
            </p:extLst>
          </p:nvPr>
        </p:nvGraphicFramePr>
        <p:xfrm>
          <a:off x="868680" y="1245928"/>
          <a:ext cx="9966960" cy="405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053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1026"/>
                                        </p:tgtEl>
                                      </p:cBhvr>
                                    </p:animEffect>
                                    <p:set>
                                      <p:cBhvr>
                                        <p:cTn id="49" dur="1" fill="hold">
                                          <p:stCondLst>
                                            <p:cond delay="499"/>
                                          </p:stCondLst>
                                        </p:cTn>
                                        <p:tgtEl>
                                          <p:spTgt spid="1026"/>
                                        </p:tgtEl>
                                        <p:attrNameLst>
                                          <p:attrName>style.visibility</p:attrName>
                                        </p:attrNameLst>
                                      </p:cBhvr>
                                      <p:to>
                                        <p:strVal val="hidden"/>
                                      </p:to>
                                    </p:set>
                                  </p:childTnLst>
                                </p:cTn>
                              </p:par>
                              <p:par>
                                <p:cTn id="50" presetID="16" presetClass="exit" presetSubtype="21" fill="hold" grpId="1" nodeType="withEffect">
                                  <p:stCondLst>
                                    <p:cond delay="0"/>
                                  </p:stCondLst>
                                  <p:childTnLst>
                                    <p:animEffect transition="out" filter="barn(inVertical)">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0"/>
                                        <p:tgtEl>
                                          <p:spTgt spid="3">
                                            <p:txEl>
                                              <p:pRg st="4" end="4"/>
                                            </p:txEl>
                                          </p:spTgt>
                                        </p:tgtEl>
                                      </p:cBhvr>
                                    </p:animEffect>
                                    <p:anim calcmode="lin" valueType="num">
                                      <p:cBhvr>
                                        <p:cTn id="5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1000"/>
                                        <p:tgtEl>
                                          <p:spTgt spid="3">
                                            <p:txEl>
                                              <p:pRg st="5" end="5"/>
                                            </p:txEl>
                                          </p:spTgt>
                                        </p:tgtEl>
                                      </p:cBhvr>
                                    </p:animEffect>
                                    <p:anim calcmode="lin" valueType="num">
                                      <p:cBhvr>
                                        <p:cTn id="6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fade">
                                      <p:cBhvr>
                                        <p:cTn id="71" dur="500"/>
                                        <p:tgtEl>
                                          <p:spTgt spid="10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xit" presetSubtype="10" fill="hold" nodeType="clickEffect">
                                  <p:stCondLst>
                                    <p:cond delay="0"/>
                                  </p:stCondLst>
                                  <p:childTnLst>
                                    <p:animEffect transition="out" filter="randombar(horizontal)">
                                      <p:cBhvr>
                                        <p:cTn id="80" dur="500"/>
                                        <p:tgtEl>
                                          <p:spTgt spid="1026"/>
                                        </p:tgtEl>
                                      </p:cBhvr>
                                    </p:animEffect>
                                    <p:set>
                                      <p:cBhvr>
                                        <p:cTn id="81" dur="1" fill="hold">
                                          <p:stCondLst>
                                            <p:cond delay="499"/>
                                          </p:stCondLst>
                                        </p:cTn>
                                        <p:tgtEl>
                                          <p:spTgt spid="1026"/>
                                        </p:tgtEl>
                                        <p:attrNameLst>
                                          <p:attrName>style.visibility</p:attrName>
                                        </p:attrNameLst>
                                      </p:cBhvr>
                                      <p:to>
                                        <p:strVal val="hidden"/>
                                      </p:to>
                                    </p:set>
                                  </p:childTnLst>
                                </p:cTn>
                              </p:par>
                              <p:par>
                                <p:cTn id="82" presetID="14" presetClass="exit" presetSubtype="10" fill="hold" grpId="1" nodeType="withEffect">
                                  <p:stCondLst>
                                    <p:cond delay="0"/>
                                  </p:stCondLst>
                                  <p:childTnLst>
                                    <p:animEffect transition="out" filter="randombar(horizontal)">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down)">
                                      <p:cBhvr>
                                        <p:cTn id="89" dur="580">
                                          <p:stCondLst>
                                            <p:cond delay="0"/>
                                          </p:stCondLst>
                                        </p:cTn>
                                        <p:tgtEl>
                                          <p:spTgt spid="7"/>
                                        </p:tgtEl>
                                      </p:cBhvr>
                                    </p:animEffect>
                                    <p:anim calcmode="lin" valueType="num">
                                      <p:cBhvr>
                                        <p:cTn id="9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5" dur="26">
                                          <p:stCondLst>
                                            <p:cond delay="650"/>
                                          </p:stCondLst>
                                        </p:cTn>
                                        <p:tgtEl>
                                          <p:spTgt spid="7"/>
                                        </p:tgtEl>
                                      </p:cBhvr>
                                      <p:to x="100000" y="60000"/>
                                    </p:animScale>
                                    <p:animScale>
                                      <p:cBhvr>
                                        <p:cTn id="96" dur="166" decel="50000">
                                          <p:stCondLst>
                                            <p:cond delay="676"/>
                                          </p:stCondLst>
                                        </p:cTn>
                                        <p:tgtEl>
                                          <p:spTgt spid="7"/>
                                        </p:tgtEl>
                                      </p:cBhvr>
                                      <p:to x="100000" y="100000"/>
                                    </p:animScale>
                                    <p:animScale>
                                      <p:cBhvr>
                                        <p:cTn id="97" dur="26">
                                          <p:stCondLst>
                                            <p:cond delay="1312"/>
                                          </p:stCondLst>
                                        </p:cTn>
                                        <p:tgtEl>
                                          <p:spTgt spid="7"/>
                                        </p:tgtEl>
                                      </p:cBhvr>
                                      <p:to x="100000" y="80000"/>
                                    </p:animScale>
                                    <p:animScale>
                                      <p:cBhvr>
                                        <p:cTn id="98" dur="166" decel="50000">
                                          <p:stCondLst>
                                            <p:cond delay="1338"/>
                                          </p:stCondLst>
                                        </p:cTn>
                                        <p:tgtEl>
                                          <p:spTgt spid="7"/>
                                        </p:tgtEl>
                                      </p:cBhvr>
                                      <p:to x="100000" y="100000"/>
                                    </p:animScale>
                                    <p:animScale>
                                      <p:cBhvr>
                                        <p:cTn id="99" dur="26">
                                          <p:stCondLst>
                                            <p:cond delay="1642"/>
                                          </p:stCondLst>
                                        </p:cTn>
                                        <p:tgtEl>
                                          <p:spTgt spid="7"/>
                                        </p:tgtEl>
                                      </p:cBhvr>
                                      <p:to x="100000" y="90000"/>
                                    </p:animScale>
                                    <p:animScale>
                                      <p:cBhvr>
                                        <p:cTn id="100" dur="166" decel="50000">
                                          <p:stCondLst>
                                            <p:cond delay="1668"/>
                                          </p:stCondLst>
                                        </p:cTn>
                                        <p:tgtEl>
                                          <p:spTgt spid="7"/>
                                        </p:tgtEl>
                                      </p:cBhvr>
                                      <p:to x="100000" y="100000"/>
                                    </p:animScale>
                                    <p:animScale>
                                      <p:cBhvr>
                                        <p:cTn id="101" dur="26">
                                          <p:stCondLst>
                                            <p:cond delay="1808"/>
                                          </p:stCondLst>
                                        </p:cTn>
                                        <p:tgtEl>
                                          <p:spTgt spid="7"/>
                                        </p:tgtEl>
                                      </p:cBhvr>
                                      <p:to x="100000" y="95000"/>
                                    </p:animScale>
                                    <p:animScale>
                                      <p:cBhvr>
                                        <p:cTn id="10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P spid="4" grpId="0" animBg="1"/>
      <p:bldP spid="4" grpId="1" animBg="1"/>
      <p:bldP spid="5" grpId="0" animBg="1"/>
      <p:bldP spid="5" grpId="1" animBg="1"/>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 me see if I can clear this up a little more….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553401"/>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Callout 4"/>
          <p:cNvSpPr/>
          <p:nvPr/>
        </p:nvSpPr>
        <p:spPr>
          <a:xfrm>
            <a:off x="3295650" y="1200150"/>
            <a:ext cx="2514600" cy="2495550"/>
          </a:xfrm>
          <a:prstGeom prst="wedgeEllipseCallout">
            <a:avLst>
              <a:gd name="adj1" fmla="val -48863"/>
              <a:gd name="adj2" fmla="val 5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3295650" y="1200150"/>
            <a:ext cx="2533650" cy="2552700"/>
          </a:xfrm>
          <a:prstGeom prst="wedgeEllipseCallout">
            <a:avLst>
              <a:gd name="adj1" fmla="val 47588"/>
              <a:gd name="adj2" fmla="val 46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Lets talk a little bit more about these…..</a:t>
            </a:r>
            <a:endParaRPr lang="en-US" dirty="0"/>
          </a:p>
        </p:txBody>
      </p:sp>
    </p:spTree>
    <p:extLst>
      <p:ext uri="{BB962C8B-B14F-4D97-AF65-F5344CB8AC3E}">
        <p14:creationId xmlns:p14="http://schemas.microsoft.com/office/powerpoint/2010/main" val="218477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380F980-6F27-447D-9854-B81543B8F68E}"/>
                                            </p:graphicEl>
                                          </p:spTgt>
                                        </p:tgtEl>
                                        <p:attrNameLst>
                                          <p:attrName>style.visibility</p:attrName>
                                        </p:attrNameLst>
                                      </p:cBhvr>
                                      <p:to>
                                        <p:strVal val="visible"/>
                                      </p:to>
                                    </p:set>
                                    <p:animEffect transition="in" filter="fade">
                                      <p:cBhvr>
                                        <p:cTn id="7" dur="1000"/>
                                        <p:tgtEl>
                                          <p:spTgt spid="4">
                                            <p:graphicEl>
                                              <a:dgm id="{6380F980-6F27-447D-9854-B81543B8F68E}"/>
                                            </p:graphicEl>
                                          </p:spTgt>
                                        </p:tgtEl>
                                      </p:cBhvr>
                                    </p:animEffect>
                                    <p:anim calcmode="lin" valueType="num">
                                      <p:cBhvr>
                                        <p:cTn id="8" dur="1000" fill="hold"/>
                                        <p:tgtEl>
                                          <p:spTgt spid="4">
                                            <p:graphicEl>
                                              <a:dgm id="{6380F980-6F27-447D-9854-B81543B8F68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380F980-6F27-447D-9854-B81543B8F68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4918B453-5BB0-4444-884E-8E789336C7B9}"/>
                                            </p:graphicEl>
                                          </p:spTgt>
                                        </p:tgtEl>
                                        <p:attrNameLst>
                                          <p:attrName>style.visibility</p:attrName>
                                        </p:attrNameLst>
                                      </p:cBhvr>
                                      <p:to>
                                        <p:strVal val="visible"/>
                                      </p:to>
                                    </p:set>
                                    <p:animEffect transition="in" filter="fade">
                                      <p:cBhvr>
                                        <p:cTn id="14" dur="1000"/>
                                        <p:tgtEl>
                                          <p:spTgt spid="4">
                                            <p:graphicEl>
                                              <a:dgm id="{4918B453-5BB0-4444-884E-8E789336C7B9}"/>
                                            </p:graphicEl>
                                          </p:spTgt>
                                        </p:tgtEl>
                                      </p:cBhvr>
                                    </p:animEffect>
                                    <p:anim calcmode="lin" valueType="num">
                                      <p:cBhvr>
                                        <p:cTn id="15" dur="1000" fill="hold"/>
                                        <p:tgtEl>
                                          <p:spTgt spid="4">
                                            <p:graphicEl>
                                              <a:dgm id="{4918B453-5BB0-4444-884E-8E789336C7B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4918B453-5BB0-4444-884E-8E789336C7B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D5A2823B-A15E-4236-8E2C-0CEA00052F89}"/>
                                            </p:graphicEl>
                                          </p:spTgt>
                                        </p:tgtEl>
                                        <p:attrNameLst>
                                          <p:attrName>style.visibility</p:attrName>
                                        </p:attrNameLst>
                                      </p:cBhvr>
                                      <p:to>
                                        <p:strVal val="visible"/>
                                      </p:to>
                                    </p:set>
                                    <p:animEffect transition="in" filter="fade">
                                      <p:cBhvr>
                                        <p:cTn id="21" dur="1000"/>
                                        <p:tgtEl>
                                          <p:spTgt spid="4">
                                            <p:graphicEl>
                                              <a:dgm id="{D5A2823B-A15E-4236-8E2C-0CEA00052F89}"/>
                                            </p:graphicEl>
                                          </p:spTgt>
                                        </p:tgtEl>
                                      </p:cBhvr>
                                    </p:animEffect>
                                    <p:anim calcmode="lin" valueType="num">
                                      <p:cBhvr>
                                        <p:cTn id="22" dur="1000" fill="hold"/>
                                        <p:tgtEl>
                                          <p:spTgt spid="4">
                                            <p:graphicEl>
                                              <a:dgm id="{D5A2823B-A15E-4236-8E2C-0CEA00052F89}"/>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D5A2823B-A15E-4236-8E2C-0CEA00052F8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546097E0-BC15-4B3F-BE5B-857B38423D17}"/>
                                            </p:graphicEl>
                                          </p:spTgt>
                                        </p:tgtEl>
                                        <p:attrNameLst>
                                          <p:attrName>style.visibility</p:attrName>
                                        </p:attrNameLst>
                                      </p:cBhvr>
                                      <p:to>
                                        <p:strVal val="visible"/>
                                      </p:to>
                                    </p:set>
                                    <p:animEffect transition="in" filter="fade">
                                      <p:cBhvr>
                                        <p:cTn id="28" dur="1000"/>
                                        <p:tgtEl>
                                          <p:spTgt spid="4">
                                            <p:graphicEl>
                                              <a:dgm id="{546097E0-BC15-4B3F-BE5B-857B38423D17}"/>
                                            </p:graphicEl>
                                          </p:spTgt>
                                        </p:tgtEl>
                                      </p:cBhvr>
                                    </p:animEffect>
                                    <p:anim calcmode="lin" valueType="num">
                                      <p:cBhvr>
                                        <p:cTn id="29" dur="1000" fill="hold"/>
                                        <p:tgtEl>
                                          <p:spTgt spid="4">
                                            <p:graphicEl>
                                              <a:dgm id="{546097E0-BC15-4B3F-BE5B-857B38423D17}"/>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546097E0-BC15-4B3F-BE5B-857B38423D1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BC79721-FC76-40C9-91F5-BB441AB2F5DD}"/>
                                            </p:graphicEl>
                                          </p:spTgt>
                                        </p:tgtEl>
                                        <p:attrNameLst>
                                          <p:attrName>style.visibility</p:attrName>
                                        </p:attrNameLst>
                                      </p:cBhvr>
                                      <p:to>
                                        <p:strVal val="visible"/>
                                      </p:to>
                                    </p:set>
                                    <p:animEffect transition="in" filter="fade">
                                      <p:cBhvr>
                                        <p:cTn id="35" dur="1000"/>
                                        <p:tgtEl>
                                          <p:spTgt spid="4">
                                            <p:graphicEl>
                                              <a:dgm id="{0BC79721-FC76-40C9-91F5-BB441AB2F5DD}"/>
                                            </p:graphicEl>
                                          </p:spTgt>
                                        </p:tgtEl>
                                      </p:cBhvr>
                                    </p:animEffect>
                                    <p:anim calcmode="lin" valueType="num">
                                      <p:cBhvr>
                                        <p:cTn id="36" dur="1000" fill="hold"/>
                                        <p:tgtEl>
                                          <p:spTgt spid="4">
                                            <p:graphicEl>
                                              <a:dgm id="{0BC79721-FC76-40C9-91F5-BB441AB2F5DD}"/>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BC79721-FC76-40C9-91F5-BB441AB2F5DD}"/>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581568F3-D419-4306-90A9-3607E551F7C6}"/>
                                            </p:graphicEl>
                                          </p:spTgt>
                                        </p:tgtEl>
                                        <p:attrNameLst>
                                          <p:attrName>style.visibility</p:attrName>
                                        </p:attrNameLst>
                                      </p:cBhvr>
                                      <p:to>
                                        <p:strVal val="visible"/>
                                      </p:to>
                                    </p:set>
                                    <p:animEffect transition="in" filter="fade">
                                      <p:cBhvr>
                                        <p:cTn id="42" dur="1000"/>
                                        <p:tgtEl>
                                          <p:spTgt spid="4">
                                            <p:graphicEl>
                                              <a:dgm id="{581568F3-D419-4306-90A9-3607E551F7C6}"/>
                                            </p:graphicEl>
                                          </p:spTgt>
                                        </p:tgtEl>
                                      </p:cBhvr>
                                    </p:animEffect>
                                    <p:anim calcmode="lin" valueType="num">
                                      <p:cBhvr>
                                        <p:cTn id="43" dur="1000" fill="hold"/>
                                        <p:tgtEl>
                                          <p:spTgt spid="4">
                                            <p:graphicEl>
                                              <a:dgm id="{581568F3-D419-4306-90A9-3607E551F7C6}"/>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581568F3-D419-4306-90A9-3607E551F7C6}"/>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items we take away from our gross pay are called deductions.  </a:t>
            </a:r>
            <a:endParaRPr lang="en-US" dirty="0"/>
          </a:p>
        </p:txBody>
      </p:sp>
      <p:sp>
        <p:nvSpPr>
          <p:cNvPr id="3" name="Content Placeholder 2"/>
          <p:cNvSpPr>
            <a:spLocks noGrp="1"/>
          </p:cNvSpPr>
          <p:nvPr>
            <p:ph idx="1"/>
          </p:nvPr>
        </p:nvSpPr>
        <p:spPr/>
        <p:txBody>
          <a:bodyPr>
            <a:noAutofit/>
          </a:bodyPr>
          <a:lstStyle/>
          <a:p>
            <a:r>
              <a:rPr lang="en-US" dirty="0" smtClean="0"/>
              <a:t>There are two types of deductions</a:t>
            </a:r>
          </a:p>
          <a:p>
            <a:pPr lvl="1"/>
            <a:r>
              <a:rPr lang="en-US" sz="2000" dirty="0" smtClean="0"/>
              <a:t>Voluntary</a:t>
            </a:r>
          </a:p>
          <a:p>
            <a:pPr lvl="2"/>
            <a:r>
              <a:rPr lang="en-US" sz="2000" dirty="0" smtClean="0"/>
              <a:t>We chose to have them deducted from our pay check</a:t>
            </a:r>
          </a:p>
          <a:p>
            <a:pPr lvl="3"/>
            <a:r>
              <a:rPr lang="en-US" sz="2000" dirty="0" smtClean="0"/>
              <a:t>What would these be??</a:t>
            </a:r>
          </a:p>
          <a:p>
            <a:pPr lvl="3"/>
            <a:r>
              <a:rPr lang="en-US" sz="2000" dirty="0" smtClean="0"/>
              <a:t>Your own retirement</a:t>
            </a:r>
          </a:p>
          <a:p>
            <a:pPr lvl="3"/>
            <a:r>
              <a:rPr lang="en-US" sz="2000" dirty="0" smtClean="0"/>
              <a:t>Some health </a:t>
            </a:r>
          </a:p>
          <a:p>
            <a:pPr lvl="1"/>
            <a:r>
              <a:rPr lang="en-US" sz="2000" dirty="0" smtClean="0"/>
              <a:t>Involuntary</a:t>
            </a:r>
          </a:p>
          <a:p>
            <a:pPr lvl="2"/>
            <a:r>
              <a:rPr lang="en-US" sz="2000" dirty="0" smtClean="0"/>
              <a:t>They are automatically taken from our checks</a:t>
            </a:r>
          </a:p>
          <a:p>
            <a:pPr lvl="3"/>
            <a:r>
              <a:rPr lang="en-US" sz="2000" dirty="0" smtClean="0"/>
              <a:t>What would these be??</a:t>
            </a:r>
          </a:p>
          <a:p>
            <a:pPr lvl="3"/>
            <a:r>
              <a:rPr lang="en-US" sz="2000" dirty="0" smtClean="0"/>
              <a:t>Taxes (UGH)</a:t>
            </a:r>
            <a:endParaRPr lang="en-US" sz="2000" dirty="0"/>
          </a:p>
        </p:txBody>
      </p:sp>
    </p:spTree>
    <p:extLst>
      <p:ext uri="{BB962C8B-B14F-4D97-AF65-F5344CB8AC3E}">
        <p14:creationId xmlns:p14="http://schemas.microsoft.com/office/powerpoint/2010/main" val="402981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 we will revisit these later)</a:t>
            </a:r>
            <a:endParaRPr lang="en-US" dirty="0"/>
          </a:p>
        </p:txBody>
      </p:sp>
      <p:sp>
        <p:nvSpPr>
          <p:cNvPr id="3" name="Content Placeholder 2"/>
          <p:cNvSpPr>
            <a:spLocks noGrp="1"/>
          </p:cNvSpPr>
          <p:nvPr>
            <p:ph idx="1"/>
          </p:nvPr>
        </p:nvSpPr>
        <p:spPr/>
        <p:txBody>
          <a:bodyPr>
            <a:normAutofit/>
          </a:bodyPr>
          <a:lstStyle/>
          <a:p>
            <a:r>
              <a:rPr lang="en-US" sz="2800" dirty="0" smtClean="0"/>
              <a:t>Federal Income Tax</a:t>
            </a:r>
          </a:p>
          <a:p>
            <a:pPr lvl="1"/>
            <a:r>
              <a:rPr lang="en-US" sz="2800" dirty="0" smtClean="0"/>
              <a:t>Based on the money you make</a:t>
            </a:r>
          </a:p>
          <a:p>
            <a:r>
              <a:rPr lang="en-US" sz="2800" dirty="0" smtClean="0"/>
              <a:t>FICA ( Federal Insurance Contributions Act)</a:t>
            </a:r>
          </a:p>
          <a:p>
            <a:pPr lvl="1"/>
            <a:r>
              <a:rPr lang="en-US" sz="2800" dirty="0" smtClean="0"/>
              <a:t>2 Parts</a:t>
            </a:r>
          </a:p>
          <a:p>
            <a:pPr lvl="2"/>
            <a:r>
              <a:rPr lang="en-US" sz="2800" dirty="0" smtClean="0"/>
              <a:t>Social Security</a:t>
            </a:r>
          </a:p>
          <a:p>
            <a:pPr lvl="2"/>
            <a:r>
              <a:rPr lang="en-US" sz="2800" dirty="0" smtClean="0"/>
              <a:t>Medicare</a:t>
            </a:r>
          </a:p>
          <a:p>
            <a:r>
              <a:rPr lang="en-US" sz="2800" dirty="0" smtClean="0"/>
              <a:t>State and local Taxes</a:t>
            </a:r>
            <a:endParaRPr lang="en-US" sz="2800" dirty="0"/>
          </a:p>
        </p:txBody>
      </p:sp>
    </p:spTree>
    <p:extLst>
      <p:ext uri="{BB962C8B-B14F-4D97-AF65-F5344CB8AC3E}">
        <p14:creationId xmlns:p14="http://schemas.microsoft.com/office/powerpoint/2010/main" val="111670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a Budget</a:t>
            </a:r>
            <a:endParaRPr lang="en-US" dirty="0"/>
          </a:p>
        </p:txBody>
      </p:sp>
      <p:sp>
        <p:nvSpPr>
          <p:cNvPr id="3" name="Content Placeholder 2"/>
          <p:cNvSpPr>
            <a:spLocks noGrp="1"/>
          </p:cNvSpPr>
          <p:nvPr>
            <p:ph idx="1"/>
          </p:nvPr>
        </p:nvSpPr>
        <p:spPr/>
        <p:txBody>
          <a:bodyPr/>
          <a:lstStyle/>
          <a:p>
            <a:r>
              <a:rPr lang="en-US" dirty="0" smtClean="0"/>
              <a:t>Balancing the budget is the balance between money you make (income) and money you spend (expenses)</a:t>
            </a:r>
          </a:p>
          <a:p>
            <a:r>
              <a:rPr lang="en-US" sz="4000" dirty="0"/>
              <a:t>If </a:t>
            </a:r>
            <a:r>
              <a:rPr lang="en-US" sz="4000" dirty="0">
                <a:solidFill>
                  <a:srgbClr val="00B050"/>
                </a:solidFill>
              </a:rPr>
              <a:t>Income</a:t>
            </a:r>
            <a:r>
              <a:rPr lang="en-US" sz="4000" dirty="0"/>
              <a:t> is greater than </a:t>
            </a:r>
            <a:r>
              <a:rPr lang="en-US" sz="4000" dirty="0">
                <a:solidFill>
                  <a:srgbClr val="FF0000"/>
                </a:solidFill>
              </a:rPr>
              <a:t>Expenses</a:t>
            </a:r>
            <a:r>
              <a:rPr lang="en-US" sz="4000" dirty="0"/>
              <a:t> =  Surplus </a:t>
            </a:r>
            <a:r>
              <a:rPr lang="en-US" sz="4000" dirty="0">
                <a:solidFill>
                  <a:srgbClr val="00B050"/>
                </a:solidFill>
              </a:rPr>
              <a:t> </a:t>
            </a:r>
            <a:r>
              <a:rPr lang="en-US" sz="4000" dirty="0" smtClean="0">
                <a:solidFill>
                  <a:srgbClr val="00B050"/>
                </a:solidFill>
              </a:rPr>
              <a:t>            Net Income</a:t>
            </a:r>
            <a:endParaRPr lang="en-US" sz="4000" dirty="0">
              <a:solidFill>
                <a:srgbClr val="00B050"/>
              </a:solidFill>
            </a:endParaRPr>
          </a:p>
          <a:p>
            <a:endParaRPr lang="en-US" sz="4000" dirty="0">
              <a:solidFill>
                <a:srgbClr val="00B050"/>
              </a:solidFill>
            </a:endParaRPr>
          </a:p>
          <a:p>
            <a:r>
              <a:rPr lang="en-US" sz="4000" dirty="0"/>
              <a:t>If</a:t>
            </a:r>
            <a:r>
              <a:rPr lang="en-US" sz="4000" dirty="0">
                <a:solidFill>
                  <a:srgbClr val="00B050"/>
                </a:solidFill>
              </a:rPr>
              <a:t> Income </a:t>
            </a:r>
            <a:r>
              <a:rPr lang="en-US" sz="4000" dirty="0"/>
              <a:t>is less than </a:t>
            </a:r>
            <a:r>
              <a:rPr lang="en-US" sz="4000" dirty="0">
                <a:solidFill>
                  <a:srgbClr val="FF0000"/>
                </a:solidFill>
              </a:rPr>
              <a:t>Expenses</a:t>
            </a:r>
            <a:r>
              <a:rPr lang="en-US" sz="4000" dirty="0">
                <a:solidFill>
                  <a:srgbClr val="00B050"/>
                </a:solidFill>
              </a:rPr>
              <a:t> = </a:t>
            </a:r>
            <a:r>
              <a:rPr lang="en-US" sz="4000" dirty="0" smtClean="0"/>
              <a:t>Deficit                     </a:t>
            </a:r>
            <a:r>
              <a:rPr lang="en-US" sz="4000" dirty="0" smtClean="0">
                <a:solidFill>
                  <a:srgbClr val="FF0000"/>
                </a:solidFill>
              </a:rPr>
              <a:t>Net Loss</a:t>
            </a:r>
            <a:endParaRPr lang="en-US" sz="4000" dirty="0">
              <a:solidFill>
                <a:srgbClr val="FF0000"/>
              </a:solidFill>
            </a:endParaRPr>
          </a:p>
        </p:txBody>
      </p:sp>
      <p:pic>
        <p:nvPicPr>
          <p:cNvPr id="1026" name="Picture 2" descr="C:\Users\bprosser\AppData\Local\Microsoft\Windows\Temporary Internet Files\Content.IE5\B94Y2BUI\MC9004352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381000"/>
            <a:ext cx="186055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prosser\AppData\Local\Microsoft\Windows\Temporary Internet Files\Content.IE5\CCEO37AP\MC9004338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242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prosser\AppData\Local\Microsoft\Windows\Temporary Internet Files\Content.IE5\B94Y2BUI\MC9004338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065287"/>
            <a:ext cx="1333386" cy="133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0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simple terms it is the money going in and the money going out….</a:t>
            </a: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9162" y="1865637"/>
            <a:ext cx="2007013" cy="3736325"/>
          </a:xfrm>
        </p:spPr>
      </p:pic>
      <p:sp>
        <p:nvSpPr>
          <p:cNvPr id="5" name="Text Placeholder 4"/>
          <p:cNvSpPr>
            <a:spLocks noGrp="1"/>
          </p:cNvSpPr>
          <p:nvPr>
            <p:ph type="body" sz="half" idx="2"/>
          </p:nvPr>
        </p:nvSpPr>
        <p:spPr/>
        <p:txBody>
          <a:bodyPr>
            <a:normAutofit lnSpcReduction="10000"/>
          </a:bodyPr>
          <a:lstStyle/>
          <a:p>
            <a:r>
              <a:rPr lang="en-US" sz="1800" dirty="0" smtClean="0"/>
              <a:t>Think of it like this…… You have a glass of water</a:t>
            </a:r>
          </a:p>
          <a:p>
            <a:r>
              <a:rPr lang="en-US" sz="1800" dirty="0" smtClean="0"/>
              <a:t>If you glass has a big hole in the bottom of it you will never have water to drink  that would be called a deficit</a:t>
            </a:r>
          </a:p>
          <a:p>
            <a:r>
              <a:rPr lang="en-US" sz="1800" dirty="0" smtClean="0"/>
              <a:t>If your class doesn’t have a hole in it, it will soon overflow and you will have a surplus</a:t>
            </a:r>
            <a:endParaRPr lang="en-US" sz="1800" dirty="0"/>
          </a:p>
        </p:txBody>
      </p:sp>
    </p:spTree>
    <p:extLst>
      <p:ext uri="{BB962C8B-B14F-4D97-AF65-F5344CB8AC3E}">
        <p14:creationId xmlns:p14="http://schemas.microsoft.com/office/powerpoint/2010/main" val="1903084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nuts and Bolts of Budgeting…..</a:t>
            </a:r>
            <a:endParaRPr lang="en-US" dirty="0"/>
          </a:p>
        </p:txBody>
      </p:sp>
      <p:sp>
        <p:nvSpPr>
          <p:cNvPr id="3" name="Content Placeholder 2"/>
          <p:cNvSpPr>
            <a:spLocks noGrp="1"/>
          </p:cNvSpPr>
          <p:nvPr>
            <p:ph idx="1"/>
          </p:nvPr>
        </p:nvSpPr>
        <p:spPr/>
        <p:txBody>
          <a:bodyPr>
            <a:normAutofit/>
          </a:bodyPr>
          <a:lstStyle/>
          <a:p>
            <a:r>
              <a:rPr lang="en-US" sz="4000" dirty="0" smtClean="0"/>
              <a:t>Budgets are all based on something called </a:t>
            </a:r>
            <a:r>
              <a:rPr lang="en-US" sz="4000" dirty="0" smtClean="0">
                <a:hlinkClick r:id="rId2"/>
              </a:rPr>
              <a:t>Cash Flow.</a:t>
            </a:r>
            <a:endParaRPr lang="en-US" sz="4000" dirty="0" smtClean="0"/>
          </a:p>
          <a:p>
            <a:r>
              <a:rPr lang="en-US" sz="4000" dirty="0" smtClean="0"/>
              <a:t>As we have already discussed money in = income, money out = expenses</a:t>
            </a:r>
          </a:p>
          <a:p>
            <a:endParaRPr lang="en-US" sz="4000" dirty="0"/>
          </a:p>
        </p:txBody>
      </p:sp>
    </p:spTree>
    <p:extLst>
      <p:ext uri="{BB962C8B-B14F-4D97-AF65-F5344CB8AC3E}">
        <p14:creationId xmlns:p14="http://schemas.microsoft.com/office/powerpoint/2010/main" val="317861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 into google classroom and open up Bell Ringer for Budgeting</a:t>
            </a:r>
            <a:endParaRPr lang="en-US" dirty="0"/>
          </a:p>
        </p:txBody>
      </p:sp>
      <p:sp>
        <p:nvSpPr>
          <p:cNvPr id="6" name="Content Placeholder 5"/>
          <p:cNvSpPr>
            <a:spLocks noGrp="1"/>
          </p:cNvSpPr>
          <p:nvPr>
            <p:ph idx="1"/>
          </p:nvPr>
        </p:nvSpPr>
        <p:spPr/>
        <p:txBody>
          <a:bodyPr>
            <a:normAutofit lnSpcReduction="10000"/>
          </a:bodyPr>
          <a:lstStyle/>
          <a:p>
            <a:r>
              <a:rPr lang="en-US" sz="2800" dirty="0" smtClean="0"/>
              <a:t>Picture yourself as an independent adult with a career:</a:t>
            </a:r>
          </a:p>
          <a:p>
            <a:pPr lvl="1"/>
            <a:r>
              <a:rPr lang="en-US" sz="2800" dirty="0" smtClean="0"/>
              <a:t>Do you keep a budget either formally or informally?</a:t>
            </a:r>
          </a:p>
          <a:p>
            <a:pPr lvl="1"/>
            <a:r>
              <a:rPr lang="en-US" sz="2800" dirty="0" smtClean="0"/>
              <a:t>What are things that you think about when budgeting ( income, expenses)</a:t>
            </a:r>
          </a:p>
          <a:p>
            <a:pPr lvl="1"/>
            <a:r>
              <a:rPr lang="en-US" sz="2800" dirty="0" smtClean="0"/>
              <a:t>If you were planning on going to prom what would be some of the things you would need to budget for???</a:t>
            </a:r>
            <a:endParaRPr lang="en-US" sz="2800" dirty="0"/>
          </a:p>
        </p:txBody>
      </p:sp>
    </p:spTree>
    <p:extLst>
      <p:ext uri="{BB962C8B-B14F-4D97-AF65-F5344CB8AC3E}">
        <p14:creationId xmlns:p14="http://schemas.microsoft.com/office/powerpoint/2010/main" val="2315058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need to define some things before we can really determine our cash flow </a:t>
            </a:r>
            <a:endParaRPr lang="en-US" dirty="0"/>
          </a:p>
        </p:txBody>
      </p:sp>
      <p:sp>
        <p:nvSpPr>
          <p:cNvPr id="6" name="Content Placeholder 5"/>
          <p:cNvSpPr>
            <a:spLocks noGrp="1"/>
          </p:cNvSpPr>
          <p:nvPr>
            <p:ph idx="1"/>
          </p:nvPr>
        </p:nvSpPr>
        <p:spPr>
          <a:xfrm>
            <a:off x="1103312" y="2537460"/>
            <a:ext cx="8946541" cy="3710939"/>
          </a:xfrm>
        </p:spPr>
        <p:txBody>
          <a:bodyPr>
            <a:normAutofit/>
          </a:bodyPr>
          <a:lstStyle/>
          <a:p>
            <a:r>
              <a:rPr lang="en-US" sz="1800" dirty="0" smtClean="0"/>
              <a:t>Assets </a:t>
            </a:r>
          </a:p>
          <a:p>
            <a:pPr lvl="1"/>
            <a:r>
              <a:rPr lang="en-US" dirty="0" smtClean="0"/>
              <a:t>Something of value to you.</a:t>
            </a:r>
          </a:p>
          <a:p>
            <a:pPr lvl="2"/>
            <a:r>
              <a:rPr lang="en-US" sz="1800" dirty="0" smtClean="0"/>
              <a:t>Cash, your home, your car</a:t>
            </a:r>
          </a:p>
          <a:p>
            <a:r>
              <a:rPr lang="en-US" sz="1800" dirty="0" smtClean="0"/>
              <a:t>Liabilities</a:t>
            </a:r>
          </a:p>
          <a:p>
            <a:pPr lvl="1"/>
            <a:r>
              <a:rPr lang="en-US" dirty="0" smtClean="0"/>
              <a:t>Something that you owe to someone else</a:t>
            </a:r>
          </a:p>
          <a:p>
            <a:pPr lvl="2"/>
            <a:r>
              <a:rPr lang="en-US" sz="1800" dirty="0" smtClean="0"/>
              <a:t>Car loan, home loan, student loans</a:t>
            </a:r>
            <a:endParaRPr lang="en-US" sz="1800" dirty="0"/>
          </a:p>
        </p:txBody>
      </p:sp>
    </p:spTree>
    <p:extLst>
      <p:ext uri="{BB962C8B-B14F-4D97-AF65-F5344CB8AC3E}">
        <p14:creationId xmlns:p14="http://schemas.microsoft.com/office/powerpoint/2010/main" val="309173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u="sng">
                <a:solidFill>
                  <a:srgbClr val="0C4599"/>
                </a:solidFill>
                <a:latin typeface="Calibri"/>
                <a:ea typeface="Calibri"/>
                <a:cs typeface="Calibri"/>
                <a:sym typeface="Calibri"/>
                <a:hlinkClick r:id="rId3"/>
              </a:rPr>
              <a:t>6.1 Budgeting Basics</a:t>
            </a:r>
          </a:p>
          <a:p>
            <a:pPr algn="r"/>
            <a:r>
              <a:rPr lang="en" sz="1867" i="1">
                <a:solidFill>
                  <a:srgbClr val="999999"/>
                </a:solidFill>
                <a:latin typeface="Calibri"/>
                <a:ea typeface="Calibri"/>
                <a:cs typeface="Calibri"/>
                <a:sym typeface="Calibri"/>
              </a:rPr>
              <a:t>Salary-Based Budgeting</a:t>
            </a:r>
          </a:p>
        </p:txBody>
      </p:sp>
      <p:sp>
        <p:nvSpPr>
          <p:cNvPr id="28" name="Shape 28"/>
          <p:cNvSpPr txBox="1">
            <a:spLocks noGrp="1"/>
          </p:cNvSpPr>
          <p:nvPr>
            <p:ph type="body" idx="1"/>
          </p:nvPr>
        </p:nvSpPr>
        <p:spPr>
          <a:xfrm>
            <a:off x="609600" y="1267834"/>
            <a:ext cx="10972800" cy="4967599"/>
          </a:xfrm>
          <a:prstGeom prst="rect">
            <a:avLst/>
          </a:prstGeom>
        </p:spPr>
        <p:txBody>
          <a:bodyPr vert="horz" lIns="121900" tIns="121900" rIns="121900" bIns="121900" rtlCol="0" anchor="t" anchorCtr="0">
            <a:noAutofit/>
          </a:bodyPr>
          <a:lstStyle/>
          <a:p>
            <a:pPr>
              <a:buNone/>
            </a:pPr>
            <a:endParaRPr sz="3200">
              <a:solidFill>
                <a:srgbClr val="0C4599"/>
              </a:solidFill>
              <a:latin typeface="Calibri"/>
              <a:ea typeface="Calibri"/>
              <a:cs typeface="Calibri"/>
              <a:sym typeface="Calibri"/>
            </a:endParaRPr>
          </a:p>
          <a:p>
            <a:pPr marL="609585" indent="0">
              <a:buNone/>
            </a:pPr>
            <a:r>
              <a:rPr lang="en" sz="8000">
                <a:solidFill>
                  <a:srgbClr val="0C4599"/>
                </a:solidFill>
                <a:latin typeface="Calibri"/>
                <a:ea typeface="Calibri"/>
                <a:cs typeface="Calibri"/>
                <a:sym typeface="Calibri"/>
              </a:rPr>
              <a:t>Salary-Based Budgeting</a:t>
            </a:r>
          </a:p>
          <a:p>
            <a:pPr marL="609585" indent="0">
              <a:buNone/>
            </a:pPr>
            <a:r>
              <a:rPr lang="en" sz="2133">
                <a:solidFill>
                  <a:srgbClr val="0C4599"/>
                </a:solidFill>
                <a:latin typeface="Calibri"/>
                <a:ea typeface="Calibri"/>
                <a:cs typeface="Calibri"/>
                <a:sym typeface="Calibri"/>
              </a:rPr>
              <a:t>In this activity you will:  </a:t>
            </a:r>
          </a:p>
          <a:p>
            <a:pPr marL="1219170" indent="0">
              <a:buNone/>
            </a:pPr>
            <a:r>
              <a:rPr lang="en" sz="2133">
                <a:solidFill>
                  <a:srgbClr val="0C4599"/>
                </a:solidFill>
                <a:latin typeface="Calibri"/>
                <a:ea typeface="Calibri"/>
                <a:cs typeface="Calibri"/>
                <a:sym typeface="Calibri"/>
              </a:rPr>
              <a:t>choose a potential career path</a:t>
            </a:r>
          </a:p>
          <a:p>
            <a:pPr marL="1219170" indent="0">
              <a:buNone/>
            </a:pPr>
            <a:r>
              <a:rPr lang="en" sz="2133">
                <a:solidFill>
                  <a:srgbClr val="0C4599"/>
                </a:solidFill>
                <a:latin typeface="Calibri"/>
                <a:ea typeface="Calibri"/>
                <a:cs typeface="Calibri"/>
                <a:sym typeface="Calibri"/>
              </a:rPr>
              <a:t>determine your take-home pay</a:t>
            </a:r>
          </a:p>
          <a:p>
            <a:pPr marL="1219170" indent="0">
              <a:buNone/>
            </a:pPr>
            <a:r>
              <a:rPr lang="en" sz="2133">
                <a:solidFill>
                  <a:srgbClr val="0C4599"/>
                </a:solidFill>
                <a:latin typeface="Calibri"/>
                <a:ea typeface="Calibri"/>
                <a:cs typeface="Calibri"/>
                <a:sym typeface="Calibri"/>
              </a:rPr>
              <a:t>set aside money to pay yourself first</a:t>
            </a:r>
          </a:p>
          <a:p>
            <a:pPr marL="1219170" indent="0">
              <a:buNone/>
            </a:pPr>
            <a:r>
              <a:rPr lang="en" sz="2133">
                <a:solidFill>
                  <a:srgbClr val="0C4599"/>
                </a:solidFill>
                <a:latin typeface="Calibri"/>
                <a:ea typeface="Calibri"/>
                <a:cs typeface="Calibri"/>
                <a:sym typeface="Calibri"/>
              </a:rPr>
              <a:t>try your hand at an independent adult’s budget</a:t>
            </a:r>
          </a:p>
          <a:p>
            <a:pPr marL="1219170" indent="0">
              <a:buNone/>
            </a:pPr>
            <a:r>
              <a:rPr lang="en" sz="2133">
                <a:solidFill>
                  <a:srgbClr val="0C4599"/>
                </a:solidFill>
                <a:latin typeface="Calibri"/>
                <a:ea typeface="Calibri"/>
                <a:cs typeface="Calibri"/>
                <a:sym typeface="Calibri"/>
              </a:rPr>
              <a:t>and then reflect on the process of budgeting.</a:t>
            </a:r>
          </a:p>
          <a:p>
            <a:pPr marL="609585" indent="0">
              <a:buNone/>
            </a:pPr>
            <a:endParaRPr sz="2133">
              <a:solidFill>
                <a:srgbClr val="0C4599"/>
              </a:solidFill>
              <a:latin typeface="Calibri"/>
              <a:ea typeface="Calibri"/>
              <a:cs typeface="Calibri"/>
              <a:sym typeface="Calibri"/>
            </a:endParaRPr>
          </a:p>
          <a:p>
            <a:pPr>
              <a:buNone/>
            </a:pPr>
            <a:endParaRPr sz="3200">
              <a:solidFill>
                <a:srgbClr val="0C4599"/>
              </a:solidFill>
              <a:latin typeface="Calibri"/>
              <a:ea typeface="Calibri"/>
              <a:cs typeface="Calibri"/>
              <a:sym typeface="Calibri"/>
            </a:endParaRPr>
          </a:p>
        </p:txBody>
      </p:sp>
      <p:pic>
        <p:nvPicPr>
          <p:cNvPr id="29" name="Shape 29"/>
          <p:cNvPicPr preferRelativeResize="0"/>
          <p:nvPr/>
        </p:nvPicPr>
        <p:blipFill>
          <a:blip r:embed="rId4">
            <a:alphaModFix/>
          </a:blip>
          <a:stretch>
            <a:fillRect/>
          </a:stretch>
        </p:blipFill>
        <p:spPr>
          <a:xfrm>
            <a:off x="386100" y="-68167"/>
            <a:ext cx="3657600" cy="1828800"/>
          </a:xfrm>
          <a:prstGeom prst="rect">
            <a:avLst/>
          </a:prstGeom>
          <a:noFill/>
          <a:ln>
            <a:noFill/>
          </a:ln>
        </p:spPr>
      </p:pic>
      <p:sp>
        <p:nvSpPr>
          <p:cNvPr id="30" name="Shape 30"/>
          <p:cNvSpPr txBox="1"/>
          <p:nvPr/>
        </p:nvSpPr>
        <p:spPr>
          <a:xfrm>
            <a:off x="0" y="6451033"/>
            <a:ext cx="12192000" cy="785600"/>
          </a:xfrm>
          <a:prstGeom prst="rect">
            <a:avLst/>
          </a:prstGeom>
          <a:noFill/>
          <a:ln>
            <a:noFill/>
          </a:ln>
        </p:spPr>
        <p:txBody>
          <a:bodyPr lIns="121900" tIns="121900" rIns="121900" bIns="121900" anchor="t" anchorCtr="0">
            <a:noAutofit/>
          </a:bodyPr>
          <a:lstStyle/>
          <a:p>
            <a:pPr algn="ctr"/>
            <a:r>
              <a:rPr lang="en" sz="1333" u="sng">
                <a:solidFill>
                  <a:srgbClr val="999999"/>
                </a:solidFill>
                <a:latin typeface="Calibri"/>
                <a:ea typeface="Calibri"/>
                <a:cs typeface="Calibri"/>
                <a:sym typeface="Calibri"/>
                <a:hlinkClick r:id="rId5"/>
              </a:rPr>
              <a:t>www.nextgenpersonalfinance.org</a:t>
            </a:r>
            <a:r>
              <a:rPr lang="en" sz="1333">
                <a:solidFill>
                  <a:srgbClr val="999999"/>
                </a:solidFill>
                <a:latin typeface="Calibri"/>
                <a:ea typeface="Calibri"/>
                <a:cs typeface="Calibri"/>
                <a:sym typeface="Calibri"/>
              </a:rPr>
              <a:t>				 </a:t>
            </a:r>
            <a:r>
              <a:rPr lang="en" sz="1333" u="sng">
                <a:solidFill>
                  <a:srgbClr val="999999"/>
                </a:solidFill>
                <a:latin typeface="Calibri"/>
                <a:ea typeface="Calibri"/>
                <a:cs typeface="Calibri"/>
                <a:sym typeface="Calibri"/>
                <a:hlinkClick r:id="rId6"/>
              </a:rPr>
              <a:t>View all NGPF's lessons on Gooru</a:t>
            </a:r>
          </a:p>
        </p:txBody>
      </p:sp>
    </p:spTree>
    <p:extLst>
      <p:ext uri="{BB962C8B-B14F-4D97-AF65-F5344CB8AC3E}">
        <p14:creationId xmlns:p14="http://schemas.microsoft.com/office/powerpoint/2010/main" val="1637903976"/>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chemeClr val="dk1"/>
              </a:buClr>
              <a:buSzPct val="61111"/>
            </a:pPr>
            <a:r>
              <a:rPr lang="en" sz="2400" i="1">
                <a:solidFill>
                  <a:srgbClr val="0C4599"/>
                </a:solidFill>
                <a:latin typeface="Calibri"/>
                <a:ea typeface="Calibri"/>
                <a:cs typeface="Calibri"/>
                <a:sym typeface="Calibri"/>
              </a:rPr>
              <a:t>Budgeting</a:t>
            </a:r>
          </a:p>
          <a:p>
            <a:pPr algn="r">
              <a:buClr>
                <a:schemeClr val="dk1"/>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36" name="Shape 36"/>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1:  </a:t>
            </a:r>
          </a:p>
          <a:p>
            <a:pPr>
              <a:buNone/>
            </a:pPr>
            <a:r>
              <a:rPr lang="en" sz="3200" dirty="0">
                <a:solidFill>
                  <a:srgbClr val="0C4599"/>
                </a:solidFill>
                <a:latin typeface="Calibri"/>
                <a:ea typeface="Calibri"/>
                <a:cs typeface="Calibri"/>
                <a:sym typeface="Calibri"/>
              </a:rPr>
              <a:t>Open the </a:t>
            </a:r>
            <a:r>
              <a:rPr lang="en" sz="3200" u="sng" dirty="0">
                <a:solidFill>
                  <a:srgbClr val="B45F06"/>
                </a:solidFill>
                <a:latin typeface="Calibri"/>
                <a:ea typeface="Calibri"/>
                <a:cs typeface="Calibri"/>
                <a:sym typeface="Calibri"/>
                <a:hlinkClick r:id="rId3"/>
              </a:rPr>
              <a:t>Salary-Based Budgeting</a:t>
            </a:r>
            <a:r>
              <a:rPr lang="en" sz="3200" dirty="0">
                <a:solidFill>
                  <a:srgbClr val="0C4599"/>
                </a:solidFill>
                <a:latin typeface="Calibri"/>
                <a:ea typeface="Calibri"/>
                <a:cs typeface="Calibri"/>
                <a:sym typeface="Calibri"/>
              </a:rPr>
              <a:t> worksheet, then click</a:t>
            </a:r>
          </a:p>
          <a:p>
            <a:pPr marL="609585" indent="0">
              <a:buNone/>
            </a:pPr>
            <a:r>
              <a:rPr lang="en" sz="3200" dirty="0">
                <a:solidFill>
                  <a:srgbClr val="0C4599"/>
                </a:solidFill>
                <a:latin typeface="Calibri"/>
                <a:ea typeface="Calibri"/>
                <a:cs typeface="Calibri"/>
                <a:sym typeface="Calibri"/>
              </a:rPr>
              <a:t>File → Make a copy</a:t>
            </a:r>
          </a:p>
          <a:p>
            <a:pPr marL="609585" indent="0">
              <a:buNone/>
            </a:pPr>
            <a:r>
              <a:rPr lang="en" sz="3200" dirty="0">
                <a:solidFill>
                  <a:srgbClr val="0C4599"/>
                </a:solidFill>
                <a:latin typeface="Calibri"/>
                <a:ea typeface="Calibri"/>
                <a:cs typeface="Calibri"/>
                <a:sym typeface="Calibri"/>
              </a:rPr>
              <a:t>Name your worksheet “LAST NAME, FIRST INITIAL budget”</a:t>
            </a:r>
          </a:p>
          <a:p>
            <a:pPr marL="609585" indent="0">
              <a:buNone/>
            </a:pPr>
            <a:r>
              <a:rPr lang="en" sz="3200" dirty="0">
                <a:solidFill>
                  <a:srgbClr val="0C4599"/>
                </a:solidFill>
                <a:latin typeface="Calibri"/>
                <a:ea typeface="Calibri"/>
                <a:cs typeface="Calibri"/>
                <a:sym typeface="Calibri"/>
              </a:rPr>
              <a:t>Close the original Salary-Based Budgeting worksheet</a:t>
            </a:r>
          </a:p>
          <a:p>
            <a:pPr marL="609585" indent="0">
              <a:buNone/>
            </a:pPr>
            <a:r>
              <a:rPr lang="en" sz="3200" dirty="0">
                <a:solidFill>
                  <a:srgbClr val="0C4599"/>
                </a:solidFill>
                <a:latin typeface="Calibri"/>
                <a:ea typeface="Calibri"/>
                <a:cs typeface="Calibri"/>
                <a:sym typeface="Calibri"/>
              </a:rPr>
              <a:t/>
            </a:r>
            <a:br>
              <a:rPr lang="en" sz="3200" dirty="0">
                <a:solidFill>
                  <a:srgbClr val="0C4599"/>
                </a:solidFill>
                <a:latin typeface="Calibri"/>
                <a:ea typeface="Calibri"/>
                <a:cs typeface="Calibri"/>
                <a:sym typeface="Calibri"/>
              </a:rPr>
            </a:br>
            <a:r>
              <a:rPr lang="en" sz="3200" dirty="0">
                <a:solidFill>
                  <a:srgbClr val="0C4599"/>
                </a:solidFill>
                <a:latin typeface="Calibri"/>
                <a:ea typeface="Calibri"/>
                <a:cs typeface="Calibri"/>
                <a:sym typeface="Calibri"/>
              </a:rPr>
              <a:t>Use your copy of the worksheet to record all the work for this project.</a:t>
            </a:r>
          </a:p>
        </p:txBody>
      </p:sp>
      <p:pic>
        <p:nvPicPr>
          <p:cNvPr id="37" name="Shape 37"/>
          <p:cNvPicPr preferRelativeResize="0"/>
          <p:nvPr/>
        </p:nvPicPr>
        <p:blipFill>
          <a:blip r:embed="rId4">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165768093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43" name="Shape 43"/>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2:  </a:t>
            </a:r>
          </a:p>
          <a:p>
            <a:pPr marL="0" indent="0">
              <a:buNone/>
            </a:pPr>
            <a:r>
              <a:rPr lang="en" sz="3200" dirty="0">
                <a:solidFill>
                  <a:srgbClr val="0C4599"/>
                </a:solidFill>
                <a:latin typeface="Calibri"/>
                <a:ea typeface="Calibri"/>
                <a:cs typeface="Calibri"/>
                <a:sym typeface="Calibri"/>
              </a:rPr>
              <a:t>Visit PayScale’s </a:t>
            </a:r>
            <a:r>
              <a:rPr lang="en" sz="3200" u="sng" dirty="0">
                <a:solidFill>
                  <a:schemeClr val="hlink"/>
                </a:solidFill>
                <a:latin typeface="Calibri"/>
                <a:ea typeface="Calibri"/>
                <a:cs typeface="Calibri"/>
                <a:sym typeface="Calibri"/>
                <a:hlinkClick r:id="rId3"/>
              </a:rPr>
              <a:t>Salary Data &amp; Career Research Center</a:t>
            </a:r>
            <a:r>
              <a:rPr lang="en" sz="3200" dirty="0">
                <a:solidFill>
                  <a:srgbClr val="0C4599"/>
                </a:solidFill>
                <a:latin typeface="Calibri"/>
                <a:ea typeface="Calibri"/>
                <a:cs typeface="Calibri"/>
                <a:sym typeface="Calibri"/>
              </a:rPr>
              <a:t>.  </a:t>
            </a:r>
          </a:p>
          <a:p>
            <a:pPr marL="609585" indent="0">
              <a:buNone/>
            </a:pPr>
            <a:r>
              <a:rPr lang="en" sz="3200" dirty="0">
                <a:solidFill>
                  <a:srgbClr val="0C4599"/>
                </a:solidFill>
                <a:latin typeface="Calibri"/>
                <a:ea typeface="Calibri"/>
                <a:cs typeface="Calibri"/>
                <a:sym typeface="Calibri"/>
              </a:rPr>
              <a:t>To locate your future career’s salary:</a:t>
            </a:r>
          </a:p>
          <a:p>
            <a:pPr marL="1219170" indent="-507987">
              <a:buClr>
                <a:srgbClr val="0C4599"/>
              </a:buClr>
              <a:buSzPct val="100000"/>
              <a:buFont typeface="Calibri"/>
            </a:pPr>
            <a:r>
              <a:rPr lang="en" sz="3200" dirty="0">
                <a:solidFill>
                  <a:srgbClr val="0C4599"/>
                </a:solidFill>
                <a:latin typeface="Calibri"/>
                <a:ea typeface="Calibri"/>
                <a:cs typeface="Calibri"/>
                <a:sym typeface="Calibri"/>
              </a:rPr>
              <a:t>Type the career in the box and push SEARCH.</a:t>
            </a:r>
          </a:p>
          <a:p>
            <a:pPr marL="1219170" indent="-507987">
              <a:buClr>
                <a:srgbClr val="0C4599"/>
              </a:buClr>
              <a:buSzPct val="100000"/>
              <a:buFont typeface="Calibri"/>
            </a:pPr>
            <a:r>
              <a:rPr lang="en" sz="3200" dirty="0">
                <a:solidFill>
                  <a:srgbClr val="0C4599"/>
                </a:solidFill>
                <a:latin typeface="Calibri"/>
                <a:ea typeface="Calibri"/>
                <a:cs typeface="Calibri"/>
                <a:sym typeface="Calibri"/>
              </a:rPr>
              <a:t>Use the lowest entry in the given salary range, because you’ll be making the starting salary at first.</a:t>
            </a:r>
          </a:p>
          <a:p>
            <a:pPr marL="2438339" lvl="1" indent="-423323">
              <a:buClr>
                <a:srgbClr val="0C4599"/>
              </a:buClr>
              <a:buSzPct val="100000"/>
              <a:buFont typeface="Calibri"/>
            </a:pPr>
            <a:r>
              <a:rPr lang="en" sz="1867" i="1" dirty="0">
                <a:solidFill>
                  <a:srgbClr val="0C4599"/>
                </a:solidFill>
                <a:latin typeface="Calibri"/>
                <a:ea typeface="Calibri"/>
                <a:cs typeface="Calibri"/>
                <a:sym typeface="Calibri"/>
              </a:rPr>
              <a:t>Remember, these are averages, so you could start lower or higher in reality.</a:t>
            </a:r>
          </a:p>
          <a:p>
            <a:pPr marL="609585" indent="0">
              <a:buNone/>
            </a:pPr>
            <a:r>
              <a:rPr lang="en" sz="3200" dirty="0">
                <a:solidFill>
                  <a:srgbClr val="0C4599"/>
                </a:solidFill>
                <a:latin typeface="Calibri"/>
                <a:ea typeface="Calibri"/>
                <a:cs typeface="Calibri"/>
                <a:sym typeface="Calibri"/>
              </a:rPr>
              <a:t>Once you find your career, record the salary as your </a:t>
            </a:r>
            <a:r>
              <a:rPr lang="en" sz="3200" dirty="0">
                <a:solidFill>
                  <a:srgbClr val="E69138"/>
                </a:solidFill>
                <a:latin typeface="Calibri"/>
                <a:ea typeface="Calibri"/>
                <a:cs typeface="Calibri"/>
                <a:sym typeface="Calibri"/>
              </a:rPr>
              <a:t>Annual Gross Wage</a:t>
            </a:r>
            <a:r>
              <a:rPr lang="en" sz="3200" dirty="0">
                <a:solidFill>
                  <a:srgbClr val="0C4599"/>
                </a:solidFill>
                <a:latin typeface="Calibri"/>
                <a:ea typeface="Calibri"/>
                <a:cs typeface="Calibri"/>
                <a:sym typeface="Calibri"/>
              </a:rPr>
              <a:t> on step 2 of your budget worksheet.</a:t>
            </a:r>
          </a:p>
          <a:p>
            <a:pPr marL="609585" indent="0">
              <a:buNone/>
            </a:pPr>
            <a:endParaRPr sz="3200" dirty="0">
              <a:solidFill>
                <a:srgbClr val="0C4599"/>
              </a:solidFill>
              <a:latin typeface="Calibri"/>
              <a:ea typeface="Calibri"/>
              <a:cs typeface="Calibri"/>
              <a:sym typeface="Calibri"/>
            </a:endParaRPr>
          </a:p>
        </p:txBody>
      </p:sp>
      <p:pic>
        <p:nvPicPr>
          <p:cNvPr id="44" name="Shape 44"/>
          <p:cNvPicPr preferRelativeResize="0"/>
          <p:nvPr/>
        </p:nvPicPr>
        <p:blipFill>
          <a:blip r:embed="rId4">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92522055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50" name="Shape 50"/>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3:  </a:t>
            </a:r>
          </a:p>
          <a:p>
            <a:pPr marL="0" indent="0">
              <a:buNone/>
            </a:pPr>
            <a:r>
              <a:rPr lang="en" sz="3200">
                <a:solidFill>
                  <a:srgbClr val="0C4599"/>
                </a:solidFill>
                <a:latin typeface="Calibri"/>
                <a:ea typeface="Calibri"/>
                <a:cs typeface="Calibri"/>
                <a:sym typeface="Calibri"/>
              </a:rPr>
              <a:t>Calculate your </a:t>
            </a:r>
            <a:r>
              <a:rPr lang="en" sz="3200" i="1">
                <a:solidFill>
                  <a:srgbClr val="0C4599"/>
                </a:solidFill>
                <a:latin typeface="Calibri"/>
                <a:ea typeface="Calibri"/>
                <a:cs typeface="Calibri"/>
                <a:sym typeface="Calibri"/>
              </a:rPr>
              <a:t>monthly </a:t>
            </a:r>
            <a:r>
              <a:rPr lang="en" sz="3200">
                <a:solidFill>
                  <a:srgbClr val="0C4599"/>
                </a:solidFill>
                <a:latin typeface="Calibri"/>
                <a:ea typeface="Calibri"/>
                <a:cs typeface="Calibri"/>
                <a:sym typeface="Calibri"/>
              </a:rPr>
              <a:t>Gross Wage.  </a:t>
            </a:r>
          </a:p>
          <a:p>
            <a:pPr indent="516454">
              <a:buClr>
                <a:schemeClr val="dk1"/>
              </a:buClr>
              <a:buSzPct val="45833"/>
              <a:buNone/>
            </a:pPr>
            <a:r>
              <a:rPr lang="en" sz="3200">
                <a:solidFill>
                  <a:srgbClr val="E69138"/>
                </a:solidFill>
                <a:latin typeface="Calibri"/>
                <a:ea typeface="Calibri"/>
                <a:cs typeface="Calibri"/>
                <a:sym typeface="Calibri"/>
              </a:rPr>
              <a:t>Gross Wage (monthly) = Annual Gross Wage / 12</a:t>
            </a:r>
          </a:p>
          <a:p>
            <a:pPr marL="0" indent="0">
              <a:buNone/>
            </a:pPr>
            <a:r>
              <a:rPr lang="en" sz="3200">
                <a:solidFill>
                  <a:srgbClr val="0C4599"/>
                </a:solidFill>
                <a:latin typeface="Calibri"/>
                <a:ea typeface="Calibri"/>
                <a:cs typeface="Calibri"/>
                <a:sym typeface="Calibri"/>
              </a:rPr>
              <a:t>Record on your budget spreadsheet.</a:t>
            </a:r>
          </a:p>
          <a:p>
            <a:pPr marL="0" indent="0">
              <a:buNone/>
            </a:pPr>
            <a:endParaRPr sz="2667" i="1">
              <a:solidFill>
                <a:srgbClr val="E69138"/>
              </a:solidFill>
              <a:latin typeface="Calibri"/>
              <a:ea typeface="Calibri"/>
              <a:cs typeface="Calibri"/>
              <a:sym typeface="Calibri"/>
            </a:endParaRPr>
          </a:p>
          <a:p>
            <a:pPr marL="0" indent="0">
              <a:buNone/>
            </a:pPr>
            <a:r>
              <a:rPr lang="en" sz="2667" i="1">
                <a:solidFill>
                  <a:srgbClr val="E69138"/>
                </a:solidFill>
                <a:latin typeface="Calibri"/>
                <a:ea typeface="Calibri"/>
                <a:cs typeface="Calibri"/>
                <a:sym typeface="Calibri"/>
              </a:rPr>
              <a:t>*While “wage” and “salary” are different (in how your are paid), for this activity both refer to the </a:t>
            </a:r>
            <a:r>
              <a:rPr lang="en" sz="2667" i="1" u="sng">
                <a:solidFill>
                  <a:srgbClr val="E69138"/>
                </a:solidFill>
                <a:latin typeface="Calibri"/>
                <a:ea typeface="Calibri"/>
                <a:cs typeface="Calibri"/>
                <a:sym typeface="Calibri"/>
              </a:rPr>
              <a:t>money earned from working</a:t>
            </a:r>
          </a:p>
          <a:p>
            <a:pPr marL="0" indent="0">
              <a:buNone/>
            </a:pPr>
            <a:r>
              <a:rPr lang="en" sz="2667" i="1">
                <a:solidFill>
                  <a:srgbClr val="E69138"/>
                </a:solidFill>
                <a:latin typeface="Calibri"/>
                <a:ea typeface="Calibri"/>
                <a:cs typeface="Calibri"/>
                <a:sym typeface="Calibri"/>
              </a:rPr>
              <a:t>**From this point on, you’ll use MONTHLY amounts for all budget entries.</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51" name="Shape 51"/>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092930680"/>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57" name="Shape 57"/>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2667" dirty="0">
                <a:solidFill>
                  <a:srgbClr val="0C4599"/>
                </a:solidFill>
                <a:latin typeface="Calibri"/>
                <a:ea typeface="Calibri"/>
                <a:cs typeface="Calibri"/>
                <a:sym typeface="Calibri"/>
              </a:rPr>
              <a:t>STEP 4:  </a:t>
            </a:r>
          </a:p>
          <a:p>
            <a:pPr marL="0" indent="0">
              <a:buNone/>
            </a:pPr>
            <a:r>
              <a:rPr lang="en" sz="2667" dirty="0">
                <a:solidFill>
                  <a:srgbClr val="0C4599"/>
                </a:solidFill>
                <a:latin typeface="Calibri"/>
                <a:ea typeface="Calibri"/>
                <a:cs typeface="Calibri"/>
                <a:sym typeface="Calibri"/>
              </a:rPr>
              <a:t>Use the ADP </a:t>
            </a:r>
            <a:r>
              <a:rPr lang="en" sz="2667" u="sng" dirty="0">
                <a:solidFill>
                  <a:schemeClr val="hlink"/>
                </a:solidFill>
                <a:latin typeface="Calibri"/>
                <a:ea typeface="Calibri"/>
                <a:cs typeface="Calibri"/>
                <a:sym typeface="Calibri"/>
                <a:hlinkClick r:id="rId3"/>
              </a:rPr>
              <a:t>Salary Paycheck Calculator</a:t>
            </a:r>
            <a:r>
              <a:rPr lang="en" sz="2667" dirty="0">
                <a:solidFill>
                  <a:srgbClr val="0C4599"/>
                </a:solidFill>
                <a:latin typeface="Calibri"/>
                <a:ea typeface="Calibri"/>
                <a:cs typeface="Calibri"/>
                <a:sym typeface="Calibri"/>
              </a:rPr>
              <a:t> to find your Net Pay (the wage you actually take home each month, after deductions).   To do the activity correctly, choose the </a:t>
            </a:r>
            <a:r>
              <a:rPr lang="en" sz="2667" u="sng" dirty="0">
                <a:solidFill>
                  <a:srgbClr val="0C4599"/>
                </a:solidFill>
                <a:latin typeface="Calibri"/>
                <a:ea typeface="Calibri"/>
                <a:cs typeface="Calibri"/>
                <a:sym typeface="Calibri"/>
              </a:rPr>
              <a:t>state</a:t>
            </a:r>
            <a:r>
              <a:rPr lang="en" sz="2667" dirty="0">
                <a:solidFill>
                  <a:srgbClr val="0C4599"/>
                </a:solidFill>
                <a:latin typeface="Calibri"/>
                <a:ea typeface="Calibri"/>
                <a:cs typeface="Calibri"/>
                <a:sym typeface="Calibri"/>
              </a:rPr>
              <a:t> you’ll be living in and then use these values:</a:t>
            </a:r>
          </a:p>
          <a:p>
            <a:pPr marL="609585" indent="0">
              <a:buNone/>
            </a:pPr>
            <a:r>
              <a:rPr lang="en" sz="1867" dirty="0">
                <a:solidFill>
                  <a:srgbClr val="0C4599"/>
                </a:solidFill>
                <a:latin typeface="Calibri"/>
                <a:ea typeface="Calibri"/>
                <a:cs typeface="Calibri"/>
                <a:sym typeface="Calibri"/>
              </a:rPr>
              <a:t>Gross Pay = Your Gross Wage (monthly) → PER PAY PERIOD</a:t>
            </a:r>
          </a:p>
          <a:p>
            <a:pPr marL="609585" indent="0">
              <a:buNone/>
            </a:pPr>
            <a:r>
              <a:rPr lang="en" sz="1867" dirty="0">
                <a:solidFill>
                  <a:srgbClr val="0C4599"/>
                </a:solidFill>
                <a:latin typeface="Calibri"/>
                <a:ea typeface="Calibri"/>
                <a:cs typeface="Calibri"/>
                <a:sym typeface="Calibri"/>
              </a:rPr>
              <a:t>Pay Frequency = Monthly</a:t>
            </a:r>
          </a:p>
          <a:p>
            <a:pPr marL="609585" indent="0">
              <a:buNone/>
            </a:pPr>
            <a:r>
              <a:rPr lang="en" sz="1867" dirty="0">
                <a:solidFill>
                  <a:srgbClr val="0C4599"/>
                </a:solidFill>
                <a:latin typeface="Calibri"/>
                <a:ea typeface="Calibri"/>
                <a:cs typeface="Calibri"/>
                <a:sym typeface="Calibri"/>
              </a:rPr>
              <a:t>Federal Filing Status = single (unless you’re married)</a:t>
            </a:r>
          </a:p>
          <a:p>
            <a:pPr marL="609585" indent="0">
              <a:buNone/>
            </a:pPr>
            <a:r>
              <a:rPr lang="en" sz="1867" dirty="0">
                <a:solidFill>
                  <a:srgbClr val="0C4599"/>
                </a:solidFill>
                <a:latin typeface="Calibri"/>
                <a:ea typeface="Calibri"/>
                <a:cs typeface="Calibri"/>
                <a:sym typeface="Calibri"/>
              </a:rPr>
              <a:t># of federal allowances = 1 (unless you have dependent children)</a:t>
            </a:r>
          </a:p>
          <a:p>
            <a:pPr marL="609585" indent="0">
              <a:buNone/>
            </a:pPr>
            <a:r>
              <a:rPr lang="en" sz="1867" dirty="0">
                <a:solidFill>
                  <a:srgbClr val="0C4599"/>
                </a:solidFill>
                <a:latin typeface="Calibri"/>
                <a:ea typeface="Calibri"/>
                <a:cs typeface="Calibri"/>
                <a:sym typeface="Calibri"/>
              </a:rPr>
              <a:t>Leave all other values as they are.</a:t>
            </a:r>
          </a:p>
          <a:p>
            <a:pPr>
              <a:buNone/>
            </a:pPr>
            <a:r>
              <a:rPr lang="en" sz="2667" dirty="0">
                <a:solidFill>
                  <a:srgbClr val="0C4599"/>
                </a:solidFill>
                <a:latin typeface="Calibri"/>
                <a:ea typeface="Calibri"/>
                <a:cs typeface="Calibri"/>
                <a:sym typeface="Calibri"/>
              </a:rPr>
              <a:t>Record “Net Pay” on budget spreadsheet under “</a:t>
            </a:r>
            <a:r>
              <a:rPr lang="en" sz="2667" dirty="0">
                <a:solidFill>
                  <a:srgbClr val="E69138"/>
                </a:solidFill>
                <a:latin typeface="Calibri"/>
                <a:ea typeface="Calibri"/>
                <a:cs typeface="Calibri"/>
                <a:sym typeface="Calibri"/>
              </a:rPr>
              <a:t>Net Wage (monthly)</a:t>
            </a:r>
            <a:r>
              <a:rPr lang="en" sz="2667" dirty="0">
                <a:solidFill>
                  <a:srgbClr val="0C4599"/>
                </a:solidFill>
                <a:latin typeface="Calibri"/>
                <a:ea typeface="Calibri"/>
                <a:cs typeface="Calibri"/>
                <a:sym typeface="Calibri"/>
              </a:rPr>
              <a:t>”</a:t>
            </a:r>
          </a:p>
          <a:p>
            <a:pPr marL="609585" indent="0">
              <a:buNone/>
            </a:pPr>
            <a:endParaRPr sz="1867" dirty="0">
              <a:solidFill>
                <a:srgbClr val="0C4599"/>
              </a:solidFill>
              <a:latin typeface="Calibri"/>
              <a:ea typeface="Calibri"/>
              <a:cs typeface="Calibri"/>
              <a:sym typeface="Calibri"/>
            </a:endParaRPr>
          </a:p>
          <a:p>
            <a:pPr marL="609585" indent="0">
              <a:buNone/>
            </a:pPr>
            <a:endParaRPr sz="1867" dirty="0">
              <a:solidFill>
                <a:srgbClr val="0C4599"/>
              </a:solidFill>
              <a:latin typeface="Calibri"/>
              <a:ea typeface="Calibri"/>
              <a:cs typeface="Calibri"/>
              <a:sym typeface="Calibri"/>
            </a:endParaRPr>
          </a:p>
          <a:p>
            <a:pPr marL="0" indent="0">
              <a:buNone/>
            </a:pPr>
            <a:endParaRPr sz="3200" dirty="0">
              <a:solidFill>
                <a:srgbClr val="0C4599"/>
              </a:solidFill>
              <a:latin typeface="Calibri"/>
              <a:ea typeface="Calibri"/>
              <a:cs typeface="Calibri"/>
              <a:sym typeface="Calibri"/>
            </a:endParaRPr>
          </a:p>
          <a:p>
            <a:pPr marL="0" indent="0">
              <a:buNone/>
            </a:pPr>
            <a:endParaRPr sz="3200" dirty="0">
              <a:solidFill>
                <a:srgbClr val="0C4599"/>
              </a:solidFill>
              <a:latin typeface="Calibri"/>
              <a:ea typeface="Calibri"/>
              <a:cs typeface="Calibri"/>
              <a:sym typeface="Calibri"/>
            </a:endParaRPr>
          </a:p>
          <a:p>
            <a:pPr marL="609585" indent="0">
              <a:buNone/>
            </a:pPr>
            <a:endParaRPr sz="3200" dirty="0">
              <a:solidFill>
                <a:srgbClr val="0C4599"/>
              </a:solidFill>
              <a:latin typeface="Calibri"/>
              <a:ea typeface="Calibri"/>
              <a:cs typeface="Calibri"/>
              <a:sym typeface="Calibri"/>
            </a:endParaRPr>
          </a:p>
        </p:txBody>
      </p:sp>
      <p:pic>
        <p:nvPicPr>
          <p:cNvPr id="58" name="Shape 58"/>
          <p:cNvPicPr preferRelativeResize="0"/>
          <p:nvPr/>
        </p:nvPicPr>
        <p:blipFill>
          <a:blip r:embed="rId4">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92323091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64" name="Shape 64"/>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5:  </a:t>
            </a:r>
          </a:p>
          <a:p>
            <a:pPr marL="0" indent="0">
              <a:buNone/>
            </a:pPr>
            <a:r>
              <a:rPr lang="en" sz="3200">
                <a:solidFill>
                  <a:srgbClr val="0C4599"/>
                </a:solidFill>
                <a:latin typeface="Calibri"/>
                <a:ea typeface="Calibri"/>
                <a:cs typeface="Calibri"/>
                <a:sym typeface="Calibri"/>
              </a:rPr>
              <a:t>“Pay yourself first” by putting aside a percent of your net salary into a savings account.  Choose one of the percents below, and calculate how much you’ll be saving off your net salary.</a:t>
            </a:r>
          </a:p>
          <a:p>
            <a:pPr marL="609585" indent="0">
              <a:buNone/>
            </a:pPr>
            <a:r>
              <a:rPr lang="en" sz="2400">
                <a:solidFill>
                  <a:srgbClr val="0C4599"/>
                </a:solidFill>
                <a:latin typeface="Calibri"/>
                <a:ea typeface="Calibri"/>
                <a:cs typeface="Calibri"/>
                <a:sym typeface="Calibri"/>
              </a:rPr>
              <a:t>5% → this is low, but better than nothing</a:t>
            </a:r>
          </a:p>
          <a:p>
            <a:pPr marL="609585" indent="0">
              <a:buNone/>
            </a:pPr>
            <a:r>
              <a:rPr lang="en" sz="2400">
                <a:solidFill>
                  <a:srgbClr val="0C4599"/>
                </a:solidFill>
                <a:latin typeface="Calibri"/>
                <a:ea typeface="Calibri"/>
                <a:cs typeface="Calibri"/>
                <a:sym typeface="Calibri"/>
              </a:rPr>
              <a:t>10% → this is a good goal for your first career; increase later</a:t>
            </a:r>
          </a:p>
          <a:p>
            <a:pPr marL="609585" indent="0">
              <a:buNone/>
            </a:pPr>
            <a:r>
              <a:rPr lang="en" sz="2400">
                <a:solidFill>
                  <a:srgbClr val="0C4599"/>
                </a:solidFill>
                <a:latin typeface="Calibri"/>
                <a:ea typeface="Calibri"/>
                <a:cs typeface="Calibri"/>
                <a:sym typeface="Calibri"/>
              </a:rPr>
              <a:t>15% → terrific savings goal!</a:t>
            </a:r>
          </a:p>
          <a:p>
            <a:pPr marL="609585" indent="0">
              <a:buNone/>
            </a:pPr>
            <a:endParaRPr sz="24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Savings = Net Wage (monthly) * % savings (</a:t>
            </a:r>
            <a:r>
              <a:rPr lang="en" sz="3200" i="1">
                <a:solidFill>
                  <a:srgbClr val="E69138"/>
                </a:solidFill>
                <a:latin typeface="Calibri"/>
                <a:ea typeface="Calibri"/>
                <a:cs typeface="Calibri"/>
                <a:sym typeface="Calibri"/>
              </a:rPr>
              <a:t>remember 5% = .05</a:t>
            </a:r>
            <a:r>
              <a:rPr lang="en" sz="3200">
                <a:solidFill>
                  <a:srgbClr val="E69138"/>
                </a:solidFill>
                <a:latin typeface="Calibri"/>
                <a:ea typeface="Calibri"/>
                <a:cs typeface="Calibri"/>
                <a:sym typeface="Calibri"/>
              </a:rPr>
              <a:t>)</a:t>
            </a:r>
          </a:p>
          <a:p>
            <a:pPr marL="0" indent="0">
              <a:buNone/>
            </a:pPr>
            <a:endParaRPr sz="24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65" name="Shape 65"/>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865731040"/>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71" name="Shape 71"/>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6:  </a:t>
            </a:r>
          </a:p>
          <a:p>
            <a:pPr marL="0" indent="0">
              <a:buNone/>
            </a:pPr>
            <a:r>
              <a:rPr lang="en" sz="3200">
                <a:solidFill>
                  <a:srgbClr val="0C4599"/>
                </a:solidFill>
                <a:latin typeface="Calibri"/>
                <a:ea typeface="Calibri"/>
                <a:cs typeface="Calibri"/>
                <a:sym typeface="Calibri"/>
              </a:rPr>
              <a:t>It’s never too young to start saving for retirement.  You want to set aside another portion of your net salary to put toward retirement.</a:t>
            </a:r>
          </a:p>
          <a:p>
            <a:pPr marL="609585" indent="0">
              <a:buNone/>
            </a:pPr>
            <a:r>
              <a:rPr lang="en" sz="2400">
                <a:solidFill>
                  <a:srgbClr val="0C4599"/>
                </a:solidFill>
                <a:latin typeface="Calibri"/>
                <a:ea typeface="Calibri"/>
                <a:cs typeface="Calibri"/>
                <a:sym typeface="Calibri"/>
              </a:rPr>
              <a:t>5% → this is low, but better than nothing</a:t>
            </a:r>
          </a:p>
          <a:p>
            <a:pPr marL="609585" indent="0">
              <a:buNone/>
            </a:pPr>
            <a:r>
              <a:rPr lang="en" sz="2400">
                <a:solidFill>
                  <a:srgbClr val="0C4599"/>
                </a:solidFill>
                <a:latin typeface="Calibri"/>
                <a:ea typeface="Calibri"/>
                <a:cs typeface="Calibri"/>
                <a:sym typeface="Calibri"/>
              </a:rPr>
              <a:t>10% → this is a good goal for your first career; increase later</a:t>
            </a:r>
          </a:p>
          <a:p>
            <a:pPr marL="609585" indent="0">
              <a:buNone/>
            </a:pPr>
            <a:r>
              <a:rPr lang="en" sz="2400">
                <a:solidFill>
                  <a:srgbClr val="0C4599"/>
                </a:solidFill>
                <a:latin typeface="Calibri"/>
                <a:ea typeface="Calibri"/>
                <a:cs typeface="Calibri"/>
                <a:sym typeface="Calibri"/>
              </a:rPr>
              <a:t>15% → terrific retirement goal!</a:t>
            </a:r>
          </a:p>
          <a:p>
            <a:pPr marL="609585" indent="0">
              <a:buNone/>
            </a:pPr>
            <a:endParaRPr sz="24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Retirement = Net Salary (monthly) * % retirement (</a:t>
            </a:r>
            <a:r>
              <a:rPr lang="en" sz="3200" i="1">
                <a:solidFill>
                  <a:srgbClr val="E69138"/>
                </a:solidFill>
                <a:latin typeface="Calibri"/>
                <a:ea typeface="Calibri"/>
                <a:cs typeface="Calibri"/>
                <a:sym typeface="Calibri"/>
              </a:rPr>
              <a:t>5% = .05</a:t>
            </a:r>
            <a:r>
              <a:rPr lang="en" sz="3200">
                <a:solidFill>
                  <a:srgbClr val="E69138"/>
                </a:solidFill>
                <a:latin typeface="Calibri"/>
                <a:ea typeface="Calibri"/>
                <a:cs typeface="Calibri"/>
                <a:sym typeface="Calibri"/>
              </a:rPr>
              <a:t>)</a:t>
            </a:r>
          </a:p>
          <a:p>
            <a:pPr marL="0" indent="0">
              <a:buNone/>
            </a:pPr>
            <a:endParaRPr sz="24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72" name="Shape 72"/>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435315480"/>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78" name="Shape 78"/>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7:  </a:t>
            </a:r>
          </a:p>
          <a:p>
            <a:pPr marL="0" indent="0">
              <a:buNone/>
            </a:pPr>
            <a:r>
              <a:rPr lang="en" sz="3200">
                <a:solidFill>
                  <a:srgbClr val="0C4599"/>
                </a:solidFill>
                <a:latin typeface="Calibri"/>
                <a:ea typeface="Calibri"/>
                <a:cs typeface="Calibri"/>
                <a:sym typeface="Calibri"/>
              </a:rPr>
              <a:t>Calculate the total amount you’re saving each month.  </a:t>
            </a:r>
          </a:p>
          <a:p>
            <a:pPr marL="0" indent="0">
              <a:buNone/>
            </a:pPr>
            <a:endParaRPr sz="2667">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Total Monthly Savings = Monthly Savings Account + Monthly Retirement</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79" name="Shape 79"/>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92273846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85" name="Shape 85"/>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8:  </a:t>
            </a:r>
          </a:p>
          <a:p>
            <a:pPr marL="0" indent="0">
              <a:buNone/>
            </a:pPr>
            <a:r>
              <a:rPr lang="en" sz="3200">
                <a:solidFill>
                  <a:srgbClr val="0C4599"/>
                </a:solidFill>
                <a:latin typeface="Calibri"/>
                <a:ea typeface="Calibri"/>
                <a:cs typeface="Calibri"/>
                <a:sym typeface="Calibri"/>
              </a:rPr>
              <a:t>Calculate the monthly amount you have to budget.  </a:t>
            </a:r>
          </a:p>
          <a:p>
            <a:pPr marL="609585" indent="-93131">
              <a:buClr>
                <a:schemeClr val="dk1"/>
              </a:buClr>
              <a:buSzPct val="55000"/>
              <a:buNone/>
            </a:pPr>
            <a:r>
              <a:rPr lang="en" sz="2667" i="1">
                <a:solidFill>
                  <a:srgbClr val="0C4599"/>
                </a:solidFill>
                <a:latin typeface="Calibri"/>
                <a:ea typeface="Calibri"/>
                <a:cs typeface="Calibri"/>
                <a:sym typeface="Calibri"/>
              </a:rPr>
              <a:t>**Savings is NOT an expense; it’s the money you’re setting aside for your own future.  However, it’s also money that you shouldn’t spend on other things each month, so it gets taken out BEFORE you do your monthly budget.  </a:t>
            </a:r>
          </a:p>
          <a:p>
            <a:pPr marL="0" indent="0">
              <a:buNone/>
            </a:pPr>
            <a:endParaRPr sz="32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Monthly Amount to Budget = Net Salary (monthly) - Total Savings</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86" name="Shape 86"/>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19258505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Budget is a plan for managing your money for a given period of time,</a:t>
            </a:r>
            <a:endParaRPr lang="en-US" dirty="0"/>
          </a:p>
        </p:txBody>
      </p:sp>
      <p:sp>
        <p:nvSpPr>
          <p:cNvPr id="6" name="Content Placeholder 5"/>
          <p:cNvSpPr>
            <a:spLocks noGrp="1"/>
          </p:cNvSpPr>
          <p:nvPr>
            <p:ph sz="half" idx="1"/>
          </p:nvPr>
        </p:nvSpPr>
        <p:spPr>
          <a:xfrm>
            <a:off x="1258154" y="2426335"/>
            <a:ext cx="4396339" cy="4195763"/>
          </a:xfrm>
        </p:spPr>
        <p:txBody>
          <a:bodyPr>
            <a:normAutofit/>
          </a:bodyPr>
          <a:lstStyle/>
          <a:p>
            <a:r>
              <a:rPr lang="en-US" dirty="0" smtClean="0"/>
              <a:t>A successful budget is </a:t>
            </a:r>
          </a:p>
          <a:p>
            <a:pPr lvl="1"/>
            <a:r>
              <a:rPr lang="en-US" dirty="0" smtClean="0"/>
              <a:t>Carefully planned</a:t>
            </a:r>
          </a:p>
          <a:p>
            <a:pPr lvl="1"/>
            <a:r>
              <a:rPr lang="en-US" dirty="0" smtClean="0"/>
              <a:t>Practical</a:t>
            </a:r>
          </a:p>
          <a:p>
            <a:pPr lvl="1"/>
            <a:r>
              <a:rPr lang="en-US" dirty="0" smtClean="0"/>
              <a:t>Flexible</a:t>
            </a:r>
          </a:p>
          <a:p>
            <a:pPr lvl="1"/>
            <a:r>
              <a:rPr lang="en-US" dirty="0" smtClean="0"/>
              <a:t>Written or typed</a:t>
            </a:r>
          </a:p>
          <a:p>
            <a:pPr lvl="1"/>
            <a:r>
              <a:rPr lang="en-US" dirty="0" smtClean="0"/>
              <a:t>Accessible</a:t>
            </a:r>
          </a:p>
          <a:p>
            <a:pPr lvl="1"/>
            <a:endParaRPr lang="en-US" dirty="0" smtClean="0"/>
          </a:p>
          <a:p>
            <a:pPr lvl="1"/>
            <a:endParaRPr lang="en-US" dirty="0"/>
          </a:p>
        </p:txBody>
      </p:sp>
      <p:sp>
        <p:nvSpPr>
          <p:cNvPr id="3" name="Content Placeholder 2"/>
          <p:cNvSpPr>
            <a:spLocks noGrp="1"/>
          </p:cNvSpPr>
          <p:nvPr>
            <p:ph sz="half" idx="2"/>
          </p:nvPr>
        </p:nvSpPr>
        <p:spPr>
          <a:xfrm>
            <a:off x="5654493" y="2426335"/>
            <a:ext cx="4396341" cy="4200245"/>
          </a:xfrm>
        </p:spPr>
        <p:txBody>
          <a:bodyPr/>
          <a:lstStyle/>
          <a:p>
            <a:r>
              <a:rPr lang="en-US" dirty="0"/>
              <a:t>Budgets help you:</a:t>
            </a:r>
          </a:p>
          <a:p>
            <a:pPr lvl="1"/>
            <a:r>
              <a:rPr lang="en-US" dirty="0"/>
              <a:t>Set priorities</a:t>
            </a:r>
          </a:p>
          <a:p>
            <a:pPr lvl="1"/>
            <a:r>
              <a:rPr lang="en-US" dirty="0"/>
              <a:t>Achieve goals</a:t>
            </a:r>
          </a:p>
          <a:p>
            <a:r>
              <a:rPr lang="en-US" dirty="0"/>
              <a:t>A good budget is:</a:t>
            </a:r>
          </a:p>
          <a:p>
            <a:pPr lvl="1"/>
            <a:r>
              <a:rPr lang="en-US" dirty="0"/>
              <a:t>Realistic</a:t>
            </a:r>
          </a:p>
          <a:p>
            <a:pPr lvl="1"/>
            <a:r>
              <a:rPr lang="en-US" dirty="0"/>
              <a:t>Ongoing</a:t>
            </a:r>
          </a:p>
          <a:p>
            <a:pPr lvl="1"/>
            <a:r>
              <a:rPr lang="en-US" dirty="0"/>
              <a:t>Clear</a:t>
            </a:r>
          </a:p>
          <a:p>
            <a:endParaRPr lang="en-US" dirty="0"/>
          </a:p>
        </p:txBody>
      </p:sp>
    </p:spTree>
    <p:extLst>
      <p:ext uri="{BB962C8B-B14F-4D97-AF65-F5344CB8AC3E}">
        <p14:creationId xmlns:p14="http://schemas.microsoft.com/office/powerpoint/2010/main" val="2418710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1000"/>
                                        <p:tgtEl>
                                          <p:spTgt spid="3">
                                            <p:txEl>
                                              <p:pRg st="4" end="4"/>
                                            </p:txEl>
                                          </p:spTgt>
                                        </p:tgtEl>
                                      </p:cBhvr>
                                    </p:animEffect>
                                    <p:anim calcmode="lin" valueType="num">
                                      <p:cBhvr>
                                        <p:cTn id="6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1000"/>
                                        <p:tgtEl>
                                          <p:spTgt spid="3">
                                            <p:txEl>
                                              <p:pRg st="5" end="5"/>
                                            </p:txEl>
                                          </p:spTgt>
                                        </p:tgtEl>
                                      </p:cBhvr>
                                    </p:animEffect>
                                    <p:anim calcmode="lin" valueType="num">
                                      <p:cBhvr>
                                        <p:cTn id="6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fade">
                                      <p:cBhvr>
                                        <p:cTn id="71" dur="1000"/>
                                        <p:tgtEl>
                                          <p:spTgt spid="3">
                                            <p:txEl>
                                              <p:pRg st="6" end="6"/>
                                            </p:txEl>
                                          </p:spTgt>
                                        </p:tgtEl>
                                      </p:cBhvr>
                                    </p:animEffect>
                                    <p:anim calcmode="lin" valueType="num">
                                      <p:cBhvr>
                                        <p:cTn id="7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92" name="Shape 92"/>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9:  RENT</a:t>
            </a:r>
          </a:p>
          <a:p>
            <a:pPr marL="0" indent="0">
              <a:buNone/>
            </a:pPr>
            <a:r>
              <a:rPr lang="en" sz="3200">
                <a:solidFill>
                  <a:srgbClr val="0C4599"/>
                </a:solidFill>
                <a:latin typeface="Calibri"/>
                <a:ea typeface="Calibri"/>
                <a:cs typeface="Calibri"/>
                <a:sym typeface="Calibri"/>
              </a:rPr>
              <a:t>To determine how much you will spend on rent, choose the type of living situation you see yourself in.</a:t>
            </a:r>
          </a:p>
          <a:p>
            <a:pPr marL="0" indent="0">
              <a:buNone/>
            </a:pPr>
            <a:endParaRPr sz="2400">
              <a:solidFill>
                <a:srgbClr val="0C4599"/>
              </a:solidFill>
              <a:latin typeface="Calibri"/>
              <a:ea typeface="Calibri"/>
              <a:cs typeface="Calibri"/>
              <a:sym typeface="Calibri"/>
            </a:endParaRPr>
          </a:p>
          <a:p>
            <a:pPr marL="0" indent="0">
              <a:buNone/>
            </a:pPr>
            <a:r>
              <a:rPr lang="en" sz="2400">
                <a:solidFill>
                  <a:srgbClr val="0C4599"/>
                </a:solidFill>
                <a:latin typeface="Calibri"/>
                <a:ea typeface="Calibri"/>
                <a:cs typeface="Calibri"/>
                <a:sym typeface="Calibri"/>
              </a:rPr>
              <a:t>Option A: Live at home</a:t>
            </a:r>
          </a:p>
          <a:p>
            <a:pPr marL="0" indent="0">
              <a:buNone/>
            </a:pPr>
            <a:r>
              <a:rPr lang="en" sz="2400">
                <a:solidFill>
                  <a:srgbClr val="0C4599"/>
                </a:solidFill>
                <a:latin typeface="Calibri"/>
                <a:ea typeface="Calibri"/>
                <a:cs typeface="Calibri"/>
                <a:sym typeface="Calibri"/>
              </a:rPr>
              <a:t>Option B: Live in an apartment/house </a:t>
            </a:r>
            <a:r>
              <a:rPr lang="en" sz="2400" i="1">
                <a:solidFill>
                  <a:srgbClr val="0C4599"/>
                </a:solidFill>
                <a:latin typeface="Calibri"/>
                <a:ea typeface="Calibri"/>
                <a:cs typeface="Calibri"/>
                <a:sym typeface="Calibri"/>
              </a:rPr>
              <a:t>by yourself</a:t>
            </a:r>
            <a:r>
              <a:rPr lang="en" sz="2400">
                <a:solidFill>
                  <a:srgbClr val="0C4599"/>
                </a:solidFill>
                <a:latin typeface="Calibri"/>
                <a:ea typeface="Calibri"/>
                <a:cs typeface="Calibri"/>
                <a:sym typeface="Calibri"/>
              </a:rPr>
              <a:t>  </a:t>
            </a:r>
          </a:p>
          <a:p>
            <a:pPr marL="0" indent="0">
              <a:buNone/>
            </a:pPr>
            <a:r>
              <a:rPr lang="en" sz="2400">
                <a:solidFill>
                  <a:srgbClr val="0C4599"/>
                </a:solidFill>
                <a:latin typeface="Calibri"/>
                <a:ea typeface="Calibri"/>
                <a:cs typeface="Calibri"/>
                <a:sym typeface="Calibri"/>
              </a:rPr>
              <a:t>Option C: Live in an apartment/house </a:t>
            </a:r>
            <a:r>
              <a:rPr lang="en" sz="2400" i="1">
                <a:solidFill>
                  <a:srgbClr val="0C4599"/>
                </a:solidFill>
                <a:latin typeface="Calibri"/>
                <a:ea typeface="Calibri"/>
                <a:cs typeface="Calibri"/>
                <a:sym typeface="Calibri"/>
              </a:rPr>
              <a:t>with roommates</a:t>
            </a:r>
          </a:p>
          <a:p>
            <a:pPr marL="0" indent="0">
              <a:buNone/>
            </a:pPr>
            <a:endParaRPr sz="24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Go to the slide for your choice to determine your rent cost.</a:t>
            </a:r>
          </a:p>
          <a:p>
            <a:pPr marL="609585" indent="0">
              <a:buNone/>
            </a:pPr>
            <a:endParaRPr sz="3200">
              <a:solidFill>
                <a:srgbClr val="0C4599"/>
              </a:solidFill>
              <a:latin typeface="Calibri"/>
              <a:ea typeface="Calibri"/>
              <a:cs typeface="Calibri"/>
              <a:sym typeface="Calibri"/>
            </a:endParaRPr>
          </a:p>
        </p:txBody>
      </p:sp>
      <p:pic>
        <p:nvPicPr>
          <p:cNvPr id="93" name="Shape 93"/>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1243182667"/>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99" name="Shape 99"/>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9A:  RENT (Live at home)</a:t>
            </a:r>
          </a:p>
          <a:p>
            <a:pPr marL="0" indent="0">
              <a:buNone/>
            </a:pPr>
            <a:r>
              <a:rPr lang="en" sz="3200">
                <a:solidFill>
                  <a:srgbClr val="0C4599"/>
                </a:solidFill>
                <a:latin typeface="Calibri"/>
                <a:ea typeface="Calibri"/>
                <a:cs typeface="Calibri"/>
                <a:sym typeface="Calibri"/>
              </a:rPr>
              <a:t>Option 1:  If you’re planning to live at home or with other relatives, estimate how much they’re going to charge you per month.  Better yet, ASK!  </a:t>
            </a:r>
            <a:r>
              <a:rPr lang="en" sz="3200">
                <a:solidFill>
                  <a:srgbClr val="E69138"/>
                </a:solidFill>
                <a:latin typeface="Calibri"/>
                <a:ea typeface="Calibri"/>
                <a:cs typeface="Calibri"/>
                <a:sym typeface="Calibri"/>
              </a:rPr>
              <a:t>Do not assume they’ll let you live rent free!  </a:t>
            </a:r>
            <a:r>
              <a:rPr lang="en" sz="3200">
                <a:solidFill>
                  <a:srgbClr val="0C4599"/>
                </a:solidFill>
                <a:latin typeface="Calibri"/>
                <a:ea typeface="Calibri"/>
                <a:cs typeface="Calibri"/>
                <a:sym typeface="Calibri"/>
              </a:rPr>
              <a:t>Record the answer in </a:t>
            </a:r>
            <a:r>
              <a:rPr lang="en" sz="3200">
                <a:solidFill>
                  <a:schemeClr val="accent2"/>
                </a:solidFill>
                <a:latin typeface="Calibri"/>
                <a:ea typeface="Calibri"/>
                <a:cs typeface="Calibri"/>
                <a:sym typeface="Calibri"/>
              </a:rPr>
              <a:t>Monthly Rent</a:t>
            </a:r>
            <a:r>
              <a:rPr lang="en" sz="3200">
                <a:solidFill>
                  <a:srgbClr val="0C4599"/>
                </a:solidFill>
                <a:latin typeface="Calibri"/>
                <a:ea typeface="Calibri"/>
                <a:cs typeface="Calibri"/>
                <a:sym typeface="Calibri"/>
              </a:rPr>
              <a:t>.</a:t>
            </a: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If you’re planning to live on your own or with roommates, continue on.  </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100" name="Shape 100"/>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1210207810"/>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06" name="Shape 106"/>
          <p:cNvSpPr txBox="1">
            <a:spLocks noGrp="1"/>
          </p:cNvSpPr>
          <p:nvPr>
            <p:ph type="body" idx="1"/>
          </p:nvPr>
        </p:nvSpPr>
        <p:spPr>
          <a:xfrm>
            <a:off x="609633" y="417096"/>
            <a:ext cx="10972800" cy="6015788"/>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9B:  RENT (Live in an apartment/house </a:t>
            </a:r>
            <a:r>
              <a:rPr lang="en" sz="3200" i="1" dirty="0">
                <a:solidFill>
                  <a:srgbClr val="0C4599"/>
                </a:solidFill>
                <a:latin typeface="Calibri"/>
                <a:ea typeface="Calibri"/>
                <a:cs typeface="Calibri"/>
                <a:sym typeface="Calibri"/>
              </a:rPr>
              <a:t>by yourself</a:t>
            </a:r>
            <a:r>
              <a:rPr lang="en" sz="3200" dirty="0">
                <a:solidFill>
                  <a:srgbClr val="0C4599"/>
                </a:solidFill>
                <a:latin typeface="Calibri"/>
                <a:ea typeface="Calibri"/>
                <a:cs typeface="Calibri"/>
                <a:sym typeface="Calibri"/>
              </a:rPr>
              <a:t> ) </a:t>
            </a:r>
          </a:p>
          <a:p>
            <a:pPr>
              <a:buClr>
                <a:schemeClr val="dk1"/>
              </a:buClr>
              <a:buSzPct val="45833"/>
              <a:buNone/>
            </a:pPr>
            <a:r>
              <a:rPr lang="en" sz="3200" dirty="0">
                <a:solidFill>
                  <a:srgbClr val="0C4599"/>
                </a:solidFill>
                <a:latin typeface="Calibri"/>
                <a:ea typeface="Calibri"/>
                <a:cs typeface="Calibri"/>
                <a:sym typeface="Calibri"/>
              </a:rPr>
              <a:t>If you want to live completely on your own, use the Rent Comparison Tool on </a:t>
            </a:r>
            <a:r>
              <a:rPr lang="en" sz="3200" u="sng" dirty="0">
                <a:solidFill>
                  <a:schemeClr val="hlink"/>
                </a:solidFill>
                <a:latin typeface="Calibri"/>
                <a:ea typeface="Calibri"/>
                <a:cs typeface="Calibri"/>
                <a:sym typeface="Calibri"/>
                <a:hlinkClick r:id="rId3"/>
              </a:rPr>
              <a:t>RentJungle</a:t>
            </a:r>
            <a:r>
              <a:rPr lang="en" sz="3200" dirty="0">
                <a:solidFill>
                  <a:srgbClr val="0C4599"/>
                </a:solidFill>
                <a:latin typeface="Calibri"/>
                <a:ea typeface="Calibri"/>
                <a:cs typeface="Calibri"/>
                <a:sym typeface="Calibri"/>
              </a:rPr>
              <a:t> to calculate your </a:t>
            </a:r>
            <a:r>
              <a:rPr lang="en" sz="3200" dirty="0">
                <a:solidFill>
                  <a:schemeClr val="accent2"/>
                </a:solidFill>
                <a:latin typeface="Calibri"/>
                <a:ea typeface="Calibri"/>
                <a:cs typeface="Calibri"/>
                <a:sym typeface="Calibri"/>
              </a:rPr>
              <a:t>Monthly Rent</a:t>
            </a:r>
            <a:r>
              <a:rPr lang="en" sz="3200" dirty="0">
                <a:solidFill>
                  <a:srgbClr val="0C4599"/>
                </a:solidFill>
                <a:latin typeface="Calibri"/>
                <a:ea typeface="Calibri"/>
                <a:cs typeface="Calibri"/>
                <a:sym typeface="Calibri"/>
              </a:rPr>
              <a:t>:  </a:t>
            </a:r>
            <a:endParaRPr lang="en" sz="3200" dirty="0">
              <a:solidFill>
                <a:schemeClr val="bg1"/>
              </a:solidFill>
              <a:latin typeface="Calibri"/>
              <a:ea typeface="Calibri"/>
              <a:cs typeface="Calibri"/>
              <a:sym typeface="Calibri"/>
            </a:endParaRPr>
          </a:p>
          <a:p>
            <a:pPr marL="609585" indent="-93131">
              <a:buClr>
                <a:schemeClr val="dk1"/>
              </a:buClr>
              <a:buSzPct val="78571"/>
              <a:buNone/>
            </a:pPr>
            <a:r>
              <a:rPr lang="en" sz="1867" dirty="0">
                <a:solidFill>
                  <a:schemeClr val="bg1"/>
                </a:solidFill>
              </a:rPr>
              <a:t>a</a:t>
            </a:r>
            <a:r>
              <a:rPr lang="en" dirty="0">
                <a:solidFill>
                  <a:schemeClr val="bg1"/>
                </a:solidFill>
              </a:rPr>
              <a:t>)  In APARTMENT ADDRESS, input the city you would like to live in after college.  </a:t>
            </a:r>
            <a:br>
              <a:rPr lang="en" dirty="0">
                <a:solidFill>
                  <a:schemeClr val="bg1"/>
                </a:solidFill>
              </a:rPr>
            </a:br>
            <a:r>
              <a:rPr lang="en" dirty="0">
                <a:solidFill>
                  <a:schemeClr val="bg1"/>
                </a:solidFill>
              </a:rPr>
              <a:t>b)  Under BEDROOMS, select STUDIO OR ONE BEDROOM</a:t>
            </a:r>
          </a:p>
          <a:p>
            <a:pPr marL="609585" indent="-93131">
              <a:buClr>
                <a:schemeClr val="dk1"/>
              </a:buClr>
              <a:buSzPct val="78571"/>
              <a:buNone/>
            </a:pPr>
            <a:r>
              <a:rPr lang="en" dirty="0">
                <a:solidFill>
                  <a:schemeClr val="bg1"/>
                </a:solidFill>
              </a:rPr>
              <a:t>c)  Under CURRENT OR LIKELY RENT, indicate how much you would like to pay per month. Look at your Monthly Amount to Budget and be sure not to spend more than 25% on Housing.  </a:t>
            </a:r>
            <a:br>
              <a:rPr lang="en" dirty="0">
                <a:solidFill>
                  <a:schemeClr val="bg1"/>
                </a:solidFill>
              </a:rPr>
            </a:br>
            <a:r>
              <a:rPr lang="en" dirty="0">
                <a:solidFill>
                  <a:schemeClr val="bg1"/>
                </a:solidFill>
              </a:rPr>
              <a:t>d)  Under QUALITY OF BUILDING, use the number of stars as a proxy for the quality of the building (5 stars is the highest rating).   </a:t>
            </a:r>
          </a:p>
          <a:p>
            <a:pPr marL="609585" indent="-93131">
              <a:buClr>
                <a:schemeClr val="dk1"/>
              </a:buClr>
              <a:buSzPct val="78571"/>
              <a:buNone/>
            </a:pPr>
            <a:r>
              <a:rPr lang="en" dirty="0" smtClean="0">
                <a:solidFill>
                  <a:schemeClr val="bg1"/>
                </a:solidFill>
              </a:rPr>
              <a:t>d)  </a:t>
            </a:r>
            <a:r>
              <a:rPr lang="en" dirty="0">
                <a:solidFill>
                  <a:schemeClr val="bg1"/>
                </a:solidFill>
              </a:rPr>
              <a:t>Select "FIND OUT INSTANTLY"</a:t>
            </a:r>
            <a:br>
              <a:rPr lang="en" dirty="0">
                <a:solidFill>
                  <a:schemeClr val="bg1"/>
                </a:solidFill>
              </a:rPr>
            </a:br>
            <a:r>
              <a:rPr lang="en" dirty="0">
                <a:solidFill>
                  <a:schemeClr val="bg1"/>
                </a:solidFill>
              </a:rPr>
              <a:t>e)  On next page, under HOW MUCH SHOULD YOU PAY, you will be given a range of rental rates (e.g., “monthly rents for 1 bedroom apartments range from $780 to $1,040 per month).  Take the average of these two figures as your MONTHLY RENT. </a:t>
            </a:r>
          </a:p>
          <a:p>
            <a:pPr marL="0" indent="0">
              <a:buNone/>
            </a:pPr>
            <a:endParaRPr sz="3200" dirty="0">
              <a:solidFill>
                <a:schemeClr val="bg1"/>
              </a:solidFill>
              <a:latin typeface="Calibri"/>
              <a:ea typeface="Calibri"/>
              <a:cs typeface="Calibri"/>
              <a:sym typeface="Calibri"/>
            </a:endParaRPr>
          </a:p>
          <a:p>
            <a:pPr marL="0" indent="0">
              <a:buNone/>
            </a:pPr>
            <a:endParaRPr sz="3200" dirty="0">
              <a:solidFill>
                <a:schemeClr val="bg1"/>
              </a:solidFill>
              <a:latin typeface="Calibri"/>
              <a:ea typeface="Calibri"/>
              <a:cs typeface="Calibri"/>
              <a:sym typeface="Calibri"/>
            </a:endParaRPr>
          </a:p>
          <a:p>
            <a:pPr marL="609585" indent="0">
              <a:buNone/>
            </a:pPr>
            <a:endParaRPr sz="32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668109760"/>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1"/>
        <p:cNvGrpSpPr/>
        <p:nvPr/>
      </p:nvGrpSpPr>
      <p:grpSpPr>
        <a:xfrm>
          <a:off x="0" y="0"/>
          <a:ext cx="0" cy="0"/>
          <a:chOff x="0" y="0"/>
          <a:chExt cx="0" cy="0"/>
        </a:xfrm>
      </p:grpSpPr>
      <p:sp>
        <p:nvSpPr>
          <p:cNvPr id="113" name="Shape 113"/>
          <p:cNvSpPr txBox="1">
            <a:spLocks noGrp="1"/>
          </p:cNvSpPr>
          <p:nvPr>
            <p:ph type="body" idx="1"/>
          </p:nvPr>
        </p:nvSpPr>
        <p:spPr>
          <a:xfrm>
            <a:off x="609633" y="505340"/>
            <a:ext cx="10972800" cy="146783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9C:  RENT (Live in an apartment/house </a:t>
            </a:r>
            <a:r>
              <a:rPr lang="en" sz="3200" i="1" dirty="0">
                <a:solidFill>
                  <a:srgbClr val="0C4599"/>
                </a:solidFill>
                <a:latin typeface="Calibri"/>
                <a:ea typeface="Calibri"/>
                <a:cs typeface="Calibri"/>
                <a:sym typeface="Calibri"/>
              </a:rPr>
              <a:t>with roommates)</a:t>
            </a:r>
          </a:p>
          <a:p>
            <a:pPr>
              <a:buClr>
                <a:schemeClr val="dk1"/>
              </a:buClr>
              <a:buSzPct val="61111"/>
              <a:buNone/>
            </a:pPr>
            <a:r>
              <a:rPr lang="en" sz="2400" dirty="0">
                <a:solidFill>
                  <a:srgbClr val="0C4599"/>
                </a:solidFill>
                <a:latin typeface="Calibri"/>
                <a:ea typeface="Calibri"/>
                <a:cs typeface="Calibri"/>
                <a:sym typeface="Calibri"/>
              </a:rPr>
              <a:t>Option 3:  If you are willing to live with roommates ($ saving!), use the Rent Comparison Tool on </a:t>
            </a:r>
            <a:r>
              <a:rPr lang="en" sz="2400" u="sng" dirty="0">
                <a:solidFill>
                  <a:schemeClr val="hlink"/>
                </a:solidFill>
                <a:latin typeface="Calibri"/>
                <a:ea typeface="Calibri"/>
                <a:cs typeface="Calibri"/>
                <a:sym typeface="Calibri"/>
                <a:hlinkClick r:id="rId3"/>
              </a:rPr>
              <a:t>RentJungle</a:t>
            </a:r>
            <a:r>
              <a:rPr lang="en" sz="2400" dirty="0">
                <a:solidFill>
                  <a:srgbClr val="0C4599"/>
                </a:solidFill>
                <a:latin typeface="Calibri"/>
                <a:ea typeface="Calibri"/>
                <a:cs typeface="Calibri"/>
                <a:sym typeface="Calibri"/>
              </a:rPr>
              <a:t> to calculate your </a:t>
            </a:r>
            <a:r>
              <a:rPr lang="en" sz="2400" dirty="0">
                <a:solidFill>
                  <a:schemeClr val="accent2"/>
                </a:solidFill>
                <a:latin typeface="Calibri"/>
                <a:ea typeface="Calibri"/>
                <a:cs typeface="Calibri"/>
                <a:sym typeface="Calibri"/>
              </a:rPr>
              <a:t>Monthly Rent</a:t>
            </a:r>
            <a:r>
              <a:rPr lang="en" sz="2400" dirty="0">
                <a:solidFill>
                  <a:srgbClr val="0C4599"/>
                </a:solidFill>
                <a:latin typeface="Calibri"/>
                <a:ea typeface="Calibri"/>
                <a:cs typeface="Calibri"/>
                <a:sym typeface="Calibri"/>
              </a:rPr>
              <a:t>:  </a:t>
            </a:r>
          </a:p>
          <a:p>
            <a:pPr marL="609585" indent="-93131">
              <a:buClr>
                <a:schemeClr val="dk1"/>
              </a:buClr>
              <a:buSzPct val="78571"/>
              <a:buNone/>
            </a:pPr>
            <a:r>
              <a:rPr lang="en" sz="1867" dirty="0"/>
              <a:t>a)  In APARTMENT ADDRESS, input the city you would like to live in after college.  </a:t>
            </a:r>
            <a:br>
              <a:rPr lang="en" sz="1867" dirty="0"/>
            </a:br>
            <a:r>
              <a:rPr lang="en" sz="1867" dirty="0">
                <a:solidFill>
                  <a:schemeClr val="bg1"/>
                </a:solidFill>
              </a:rPr>
              <a:t>b)  Select # of BEDROOMS based on total number of people living there (you + roommates) </a:t>
            </a:r>
          </a:p>
          <a:p>
            <a:pPr marL="609585" indent="-93131">
              <a:buClr>
                <a:schemeClr val="dk1"/>
              </a:buClr>
              <a:buSzPct val="78571"/>
              <a:buNone/>
            </a:pPr>
            <a:r>
              <a:rPr lang="en" sz="1867" dirty="0">
                <a:solidFill>
                  <a:schemeClr val="bg1"/>
                </a:solidFill>
              </a:rPr>
              <a:t>c)  Under CURRENT OR LIKELY RENT, indicate how much you would like to pay per month. Look at your Monthly Amount to Budget and be sure not to spend more than 25% on Housing.  </a:t>
            </a:r>
            <a:br>
              <a:rPr lang="en" sz="1867" dirty="0">
                <a:solidFill>
                  <a:schemeClr val="bg1"/>
                </a:solidFill>
              </a:rPr>
            </a:br>
            <a:r>
              <a:rPr lang="en" sz="1867" dirty="0">
                <a:solidFill>
                  <a:schemeClr val="bg1"/>
                </a:solidFill>
              </a:rPr>
              <a:t>d)  Under QUALITY OF BUILDING, use the number of stars as a proxy for the quality of the building (5 stars is the highest rating).   </a:t>
            </a:r>
          </a:p>
          <a:p>
            <a:pPr marL="609585" indent="-93131">
              <a:buClr>
                <a:schemeClr val="dk1"/>
              </a:buClr>
              <a:buSzPct val="78571"/>
              <a:buNone/>
            </a:pPr>
            <a:r>
              <a:rPr lang="en" sz="1867" dirty="0">
                <a:solidFill>
                  <a:schemeClr val="bg1"/>
                </a:solidFill>
              </a:rPr>
              <a:t>e)  Select "FIND OUT INSTANTLY"</a:t>
            </a:r>
            <a:br>
              <a:rPr lang="en" sz="1867" dirty="0">
                <a:solidFill>
                  <a:schemeClr val="bg1"/>
                </a:solidFill>
              </a:rPr>
            </a:br>
            <a:r>
              <a:rPr lang="en" sz="1867" dirty="0">
                <a:solidFill>
                  <a:schemeClr val="bg1"/>
                </a:solidFill>
              </a:rPr>
              <a:t>e)  On next page, under HOW MUCH SHOULD YOU PAY, you will be given a range of rental rates for your city (e.g., “monthly rents for 2 bedroom apartments range from $780 to $1,040 per month).  Take the average of these two figures as your MONTHLY RENT. </a:t>
            </a:r>
          </a:p>
          <a:p>
            <a:pPr marL="0" indent="0">
              <a:buNone/>
            </a:pPr>
            <a:r>
              <a:rPr lang="en" sz="3200" dirty="0">
                <a:solidFill>
                  <a:schemeClr val="bg1"/>
                </a:solidFill>
                <a:latin typeface="Calibri"/>
                <a:ea typeface="Calibri"/>
                <a:cs typeface="Calibri"/>
                <a:sym typeface="Calibri"/>
              </a:rPr>
              <a:t>Monthly Rent = rent price / # of people living there</a:t>
            </a:r>
          </a:p>
          <a:p>
            <a:pPr marL="0" indent="0">
              <a:buNone/>
            </a:pPr>
            <a:endParaRPr sz="3200" dirty="0">
              <a:solidFill>
                <a:srgbClr val="0C4599"/>
              </a:solidFill>
              <a:latin typeface="Calibri"/>
              <a:ea typeface="Calibri"/>
              <a:cs typeface="Calibri"/>
              <a:sym typeface="Calibri"/>
            </a:endParaRPr>
          </a:p>
          <a:p>
            <a:pPr marL="609585" indent="0">
              <a:buNone/>
            </a:pPr>
            <a:endParaRPr sz="3200" dirty="0">
              <a:solidFill>
                <a:srgbClr val="0C4599"/>
              </a:solidFill>
              <a:latin typeface="Calibri"/>
              <a:ea typeface="Calibri"/>
              <a:cs typeface="Calibri"/>
              <a:sym typeface="Calibri"/>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36302165"/>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20" name="Shape 120"/>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10:  Renter’s Insurance</a:t>
            </a: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You want to have renter’s insurance, to cover replacement of your belongings in case of theft or apartment-wide damage (flood, fire, etc).  </a:t>
            </a: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Unless you have a lot of expensive stuff, you can budget $20 for </a:t>
            </a:r>
            <a:r>
              <a:rPr lang="en" sz="3200">
                <a:solidFill>
                  <a:schemeClr val="accent2"/>
                </a:solidFill>
                <a:latin typeface="Calibri"/>
                <a:ea typeface="Calibri"/>
                <a:cs typeface="Calibri"/>
                <a:sym typeface="Calibri"/>
              </a:rPr>
              <a:t>Renter’s Insurance</a:t>
            </a:r>
            <a:r>
              <a:rPr lang="en" sz="3200">
                <a:solidFill>
                  <a:srgbClr val="0C4599"/>
                </a:solidFill>
                <a:latin typeface="Calibri"/>
                <a:ea typeface="Calibri"/>
                <a:cs typeface="Calibri"/>
                <a:sym typeface="Calibri"/>
              </a:rPr>
              <a:t>.</a:t>
            </a: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121" name="Shape 121"/>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470940103"/>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27" name="Shape 127"/>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11a:  Utilities</a:t>
            </a:r>
          </a:p>
          <a:p>
            <a:pPr>
              <a:buNone/>
            </a:pPr>
            <a:endParaRPr sz="3200">
              <a:solidFill>
                <a:srgbClr val="0C4599"/>
              </a:solidFill>
              <a:latin typeface="Calibri"/>
              <a:ea typeface="Calibri"/>
              <a:cs typeface="Calibri"/>
              <a:sym typeface="Calibri"/>
            </a:endParaRPr>
          </a:p>
          <a:p>
            <a:pPr marL="609585" indent="-507987">
              <a:buClr>
                <a:srgbClr val="0C4599"/>
              </a:buClr>
              <a:buSzPct val="100000"/>
              <a:buFont typeface="Calibri"/>
            </a:pPr>
            <a:r>
              <a:rPr lang="en" sz="3200">
                <a:solidFill>
                  <a:srgbClr val="0C4599"/>
                </a:solidFill>
                <a:latin typeface="Calibri"/>
                <a:ea typeface="Calibri"/>
                <a:cs typeface="Calibri"/>
                <a:sym typeface="Calibri"/>
              </a:rPr>
              <a:t>If you’re living with family, they may expect you to chip in full or partial amounts. (</a:t>
            </a:r>
            <a:r>
              <a:rPr lang="en" sz="3200">
                <a:solidFill>
                  <a:srgbClr val="E69138"/>
                </a:solidFill>
                <a:latin typeface="Calibri"/>
                <a:ea typeface="Calibri"/>
                <a:cs typeface="Calibri"/>
                <a:sym typeface="Calibri"/>
              </a:rPr>
              <a:t>Ask what you owe</a:t>
            </a:r>
            <a:r>
              <a:rPr lang="en" sz="3200">
                <a:solidFill>
                  <a:srgbClr val="0C4599"/>
                </a:solidFill>
                <a:latin typeface="Calibri"/>
                <a:ea typeface="Calibri"/>
                <a:cs typeface="Calibri"/>
                <a:sym typeface="Calibri"/>
              </a:rPr>
              <a:t>)</a:t>
            </a:r>
          </a:p>
          <a:p>
            <a:pPr marL="609585" indent="-507987">
              <a:buClr>
                <a:srgbClr val="0C4599"/>
              </a:buClr>
              <a:buSzPct val="100000"/>
              <a:buFont typeface="Calibri"/>
            </a:pPr>
            <a:r>
              <a:rPr lang="en" sz="3200">
                <a:solidFill>
                  <a:srgbClr val="0C4599"/>
                </a:solidFill>
                <a:latin typeface="Calibri"/>
                <a:ea typeface="Calibri"/>
                <a:cs typeface="Calibri"/>
                <a:sym typeface="Calibri"/>
              </a:rPr>
              <a:t>If you’re living on your own, you’ve got to </a:t>
            </a:r>
            <a:r>
              <a:rPr lang="en" sz="3200">
                <a:solidFill>
                  <a:srgbClr val="E69138"/>
                </a:solidFill>
                <a:latin typeface="Calibri"/>
                <a:ea typeface="Calibri"/>
                <a:cs typeface="Calibri"/>
                <a:sym typeface="Calibri"/>
              </a:rPr>
              <a:t>pay the full costs</a:t>
            </a:r>
            <a:r>
              <a:rPr lang="en" sz="3200">
                <a:solidFill>
                  <a:srgbClr val="0C4599"/>
                </a:solidFill>
                <a:latin typeface="Calibri"/>
                <a:ea typeface="Calibri"/>
                <a:cs typeface="Calibri"/>
                <a:sym typeface="Calibri"/>
              </a:rPr>
              <a:t>.  </a:t>
            </a:r>
          </a:p>
          <a:p>
            <a:pPr marL="609585" indent="-507987">
              <a:buClr>
                <a:srgbClr val="0C4599"/>
              </a:buClr>
              <a:buSzPct val="100000"/>
              <a:buFont typeface="Calibri"/>
            </a:pPr>
            <a:r>
              <a:rPr lang="en" sz="3200">
                <a:solidFill>
                  <a:srgbClr val="0C4599"/>
                </a:solidFill>
                <a:latin typeface="Calibri"/>
                <a:ea typeface="Calibri"/>
                <a:cs typeface="Calibri"/>
                <a:sym typeface="Calibri"/>
              </a:rPr>
              <a:t>With roommates, you get to split a lot (but not all) of these costs.  </a:t>
            </a:r>
          </a:p>
          <a:p>
            <a:pPr marL="1219170" lvl="1" indent="-507987">
              <a:buClr>
                <a:srgbClr val="0C4599"/>
              </a:buClr>
              <a:buSzPct val="100000"/>
              <a:buFont typeface="Calibri"/>
            </a:pPr>
            <a:r>
              <a:rPr lang="en" sz="3200" i="1">
                <a:solidFill>
                  <a:srgbClr val="0C4599"/>
                </a:solidFill>
                <a:latin typeface="Calibri"/>
                <a:ea typeface="Calibri"/>
                <a:cs typeface="Calibri"/>
                <a:sym typeface="Calibri"/>
              </a:rPr>
              <a:t>Remember to </a:t>
            </a:r>
            <a:r>
              <a:rPr lang="en" sz="3200" i="1">
                <a:solidFill>
                  <a:srgbClr val="E69138"/>
                </a:solidFill>
                <a:latin typeface="Calibri"/>
                <a:ea typeface="Calibri"/>
                <a:cs typeface="Calibri"/>
                <a:sym typeface="Calibri"/>
              </a:rPr>
              <a:t>divide those bills by the # of people</a:t>
            </a:r>
            <a:r>
              <a:rPr lang="en" i="1">
                <a:solidFill>
                  <a:srgbClr val="0C4599"/>
                </a:solidFill>
                <a:latin typeface="Calibri"/>
                <a:ea typeface="Calibri"/>
                <a:cs typeface="Calibri"/>
                <a:sym typeface="Calibri"/>
              </a:rPr>
              <a:t>!</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128" name="Shape 128"/>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428114991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34" name="Shape 134"/>
          <p:cNvSpPr txBox="1">
            <a:spLocks noGrp="1"/>
          </p:cNvSpPr>
          <p:nvPr>
            <p:ph type="body" idx="1"/>
          </p:nvPr>
        </p:nvSpPr>
        <p:spPr>
          <a:xfrm>
            <a:off x="609600" y="203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11b:  Utilities</a:t>
            </a:r>
          </a:p>
          <a:p>
            <a:pPr>
              <a:buNone/>
            </a:pPr>
            <a:r>
              <a:rPr lang="en" sz="3200" dirty="0">
                <a:solidFill>
                  <a:srgbClr val="E69138"/>
                </a:solidFill>
                <a:latin typeface="Calibri"/>
                <a:ea typeface="Calibri"/>
                <a:cs typeface="Calibri"/>
                <a:sym typeface="Calibri"/>
              </a:rPr>
              <a:t>Cable/Satellite	</a:t>
            </a:r>
            <a:r>
              <a:rPr lang="en" sz="1867" dirty="0">
                <a:solidFill>
                  <a:srgbClr val="0C4599"/>
                </a:solidFill>
                <a:latin typeface="Calibri"/>
                <a:ea typeface="Calibri"/>
                <a:cs typeface="Calibri"/>
                <a:sym typeface="Calibri"/>
              </a:rPr>
              <a:t>(Choose 1)</a:t>
            </a:r>
            <a:r>
              <a:rPr lang="en" sz="3200" dirty="0">
                <a:solidFill>
                  <a:srgbClr val="E69138"/>
                </a:solidFill>
                <a:latin typeface="Calibri"/>
                <a:ea typeface="Calibri"/>
                <a:cs typeface="Calibri"/>
                <a:sym typeface="Calibri"/>
              </a:rPr>
              <a:t>				Internet</a:t>
            </a:r>
          </a:p>
          <a:p>
            <a:pPr marL="0" indent="0">
              <a:buNone/>
            </a:pPr>
            <a:endParaRPr sz="3200" dirty="0">
              <a:solidFill>
                <a:srgbClr val="0C4599"/>
              </a:solidFill>
              <a:latin typeface="Calibri"/>
              <a:ea typeface="Calibri"/>
              <a:cs typeface="Calibri"/>
              <a:sym typeface="Calibri"/>
            </a:endParaRPr>
          </a:p>
          <a:p>
            <a:pPr marL="0" indent="0">
              <a:buNone/>
            </a:pPr>
            <a:r>
              <a:rPr lang="en" sz="3200" dirty="0">
                <a:solidFill>
                  <a:srgbClr val="0C4599"/>
                </a:solidFill>
                <a:latin typeface="Calibri"/>
                <a:ea typeface="Calibri"/>
                <a:cs typeface="Calibri"/>
                <a:sym typeface="Calibri"/>
              </a:rPr>
              <a:t>									</a:t>
            </a:r>
            <a:endParaRPr lang="en" sz="3200" dirty="0" smtClean="0">
              <a:solidFill>
                <a:srgbClr val="0C4599"/>
              </a:solidFill>
              <a:latin typeface="Calibri"/>
              <a:ea typeface="Calibri"/>
              <a:cs typeface="Calibri"/>
              <a:sym typeface="Calibri"/>
            </a:endParaRPr>
          </a:p>
          <a:p>
            <a:pPr marL="0" indent="0">
              <a:buNone/>
            </a:pPr>
            <a:endParaRPr lang="en" sz="3200" dirty="0">
              <a:solidFill>
                <a:srgbClr val="0C4599"/>
              </a:solidFill>
              <a:latin typeface="Calibri"/>
              <a:ea typeface="Calibri"/>
              <a:cs typeface="Calibri"/>
              <a:sym typeface="Calibri"/>
            </a:endParaRPr>
          </a:p>
          <a:p>
            <a:pPr marL="0" indent="0">
              <a:buNone/>
            </a:pPr>
            <a:r>
              <a:rPr lang="en" sz="3200" dirty="0" smtClean="0">
                <a:solidFill>
                  <a:srgbClr val="0C4599"/>
                </a:solidFill>
                <a:latin typeface="Calibri"/>
                <a:ea typeface="Calibri"/>
                <a:cs typeface="Calibri"/>
                <a:sym typeface="Calibri"/>
              </a:rPr>
              <a:t>												</a:t>
            </a:r>
            <a:r>
              <a:rPr lang="en" sz="3200" dirty="0" smtClean="0">
                <a:solidFill>
                  <a:srgbClr val="E69138"/>
                </a:solidFill>
                <a:latin typeface="Calibri"/>
                <a:ea typeface="Calibri"/>
                <a:cs typeface="Calibri"/>
                <a:sym typeface="Calibri"/>
              </a:rPr>
              <a:t>Home </a:t>
            </a:r>
            <a:r>
              <a:rPr lang="en" sz="3200" dirty="0">
                <a:solidFill>
                  <a:srgbClr val="E69138"/>
                </a:solidFill>
                <a:latin typeface="Calibri"/>
                <a:ea typeface="Calibri"/>
                <a:cs typeface="Calibri"/>
                <a:sym typeface="Calibri"/>
              </a:rPr>
              <a:t>Phone</a:t>
            </a:r>
          </a:p>
          <a:p>
            <a:pPr marL="0" indent="0">
              <a:buNone/>
            </a:pPr>
            <a:endParaRPr lang="en" sz="3200" dirty="0">
              <a:solidFill>
                <a:srgbClr val="E69138"/>
              </a:solidFill>
              <a:latin typeface="Calibri"/>
              <a:ea typeface="Calibri"/>
              <a:cs typeface="Calibri"/>
              <a:sym typeface="Calibri"/>
            </a:endParaRPr>
          </a:p>
          <a:p>
            <a:pPr marL="0" indent="0">
              <a:buNone/>
            </a:pPr>
            <a:r>
              <a:rPr lang="en" sz="3200" dirty="0" smtClean="0">
                <a:solidFill>
                  <a:srgbClr val="E69138"/>
                </a:solidFill>
                <a:latin typeface="Calibri"/>
                <a:ea typeface="Calibri"/>
                <a:cs typeface="Calibri"/>
                <a:sym typeface="Calibri"/>
              </a:rPr>
              <a:t>Cell </a:t>
            </a:r>
            <a:r>
              <a:rPr lang="en" sz="3200" dirty="0">
                <a:solidFill>
                  <a:srgbClr val="E69138"/>
                </a:solidFill>
                <a:latin typeface="Calibri"/>
                <a:ea typeface="Calibri"/>
                <a:cs typeface="Calibri"/>
                <a:sym typeface="Calibri"/>
              </a:rPr>
              <a:t>Phone	</a:t>
            </a:r>
            <a:r>
              <a:rPr lang="en" sz="1867" dirty="0">
                <a:solidFill>
                  <a:srgbClr val="0C4599"/>
                </a:solidFill>
                <a:latin typeface="Calibri"/>
                <a:ea typeface="Calibri"/>
                <a:cs typeface="Calibri"/>
                <a:sym typeface="Calibri"/>
              </a:rPr>
              <a:t>(Choose 1)</a:t>
            </a:r>
            <a:r>
              <a:rPr lang="en" sz="3200" dirty="0">
                <a:solidFill>
                  <a:srgbClr val="E69138"/>
                </a:solidFill>
                <a:latin typeface="Calibri"/>
                <a:ea typeface="Calibri"/>
                <a:cs typeface="Calibri"/>
                <a:sym typeface="Calibri"/>
              </a:rPr>
              <a:t>						</a:t>
            </a:r>
            <a:endParaRPr lang="en" sz="3200" dirty="0" smtClean="0">
              <a:solidFill>
                <a:srgbClr val="E69138"/>
              </a:solidFill>
              <a:latin typeface="Calibri"/>
              <a:ea typeface="Calibri"/>
              <a:cs typeface="Calibri"/>
              <a:sym typeface="Calibri"/>
            </a:endParaRPr>
          </a:p>
          <a:p>
            <a:pPr marL="0" indent="0">
              <a:buNone/>
            </a:pPr>
            <a:endParaRPr lang="en" sz="3200" dirty="0">
              <a:solidFill>
                <a:srgbClr val="E69138"/>
              </a:solidFill>
              <a:latin typeface="Calibri"/>
              <a:ea typeface="Calibri"/>
              <a:cs typeface="Calibri"/>
              <a:sym typeface="Calibri"/>
            </a:endParaRPr>
          </a:p>
          <a:p>
            <a:pPr marL="0" indent="0">
              <a:buNone/>
            </a:pPr>
            <a:r>
              <a:rPr lang="en" sz="3200" dirty="0" smtClean="0">
                <a:solidFill>
                  <a:srgbClr val="E69138"/>
                </a:solidFill>
                <a:latin typeface="Calibri"/>
                <a:ea typeface="Calibri"/>
                <a:cs typeface="Calibri"/>
                <a:sym typeface="Calibri"/>
              </a:rPr>
              <a:t>												Gas/Electric</a:t>
            </a:r>
            <a:endParaRPr lang="en" sz="3200" dirty="0">
              <a:solidFill>
                <a:srgbClr val="E69138"/>
              </a:solidFill>
              <a:latin typeface="Calibri"/>
              <a:ea typeface="Calibri"/>
              <a:cs typeface="Calibri"/>
              <a:sym typeface="Calibri"/>
            </a:endParaRPr>
          </a:p>
          <a:p>
            <a:pPr marL="0" indent="0">
              <a:buNone/>
            </a:pPr>
            <a:endParaRPr sz="3200" dirty="0">
              <a:solidFill>
                <a:srgbClr val="E69138"/>
              </a:solidFill>
              <a:latin typeface="Calibri"/>
              <a:ea typeface="Calibri"/>
              <a:cs typeface="Calibri"/>
              <a:sym typeface="Calibri"/>
            </a:endParaRPr>
          </a:p>
          <a:p>
            <a:pPr marL="0" indent="0">
              <a:buNone/>
            </a:pPr>
            <a:endParaRPr sz="3200" dirty="0">
              <a:solidFill>
                <a:srgbClr val="0C4599"/>
              </a:solidFill>
              <a:latin typeface="Calibri"/>
              <a:ea typeface="Calibri"/>
              <a:cs typeface="Calibri"/>
              <a:sym typeface="Calibri"/>
            </a:endParaRPr>
          </a:p>
          <a:p>
            <a:pPr marL="609585" indent="0">
              <a:buNone/>
            </a:pPr>
            <a:endParaRPr sz="3200" dirty="0">
              <a:solidFill>
                <a:srgbClr val="0C4599"/>
              </a:solidFill>
              <a:latin typeface="Calibri"/>
              <a:ea typeface="Calibri"/>
              <a:cs typeface="Calibri"/>
              <a:sym typeface="Calibri"/>
            </a:endParaRPr>
          </a:p>
        </p:txBody>
      </p:sp>
      <p:graphicFrame>
        <p:nvGraphicFramePr>
          <p:cNvPr id="135" name="Shape 135"/>
          <p:cNvGraphicFramePr/>
          <p:nvPr>
            <p:extLst>
              <p:ext uri="{D42A27DB-BD31-4B8C-83A1-F6EECF244321}">
                <p14:modId xmlns:p14="http://schemas.microsoft.com/office/powerpoint/2010/main" val="558668139"/>
              </p:ext>
            </p:extLst>
          </p:nvPr>
        </p:nvGraphicFramePr>
        <p:xfrm>
          <a:off x="735400" y="1527400"/>
          <a:ext cx="4122833" cy="1828680"/>
        </p:xfrm>
        <a:graphic>
          <a:graphicData uri="http://schemas.openxmlformats.org/drawingml/2006/table">
            <a:tbl>
              <a:tblPr>
                <a:noFill/>
              </a:tblPr>
              <a:tblGrid>
                <a:gridCol w="2947300"/>
                <a:gridCol w="1175533"/>
              </a:tblGrid>
              <a:tr h="609560">
                <a:tc>
                  <a:txBody>
                    <a:bodyPr/>
                    <a:lstStyle/>
                    <a:p>
                      <a:pPr lvl="0">
                        <a:spcBef>
                          <a:spcPts val="0"/>
                        </a:spcBef>
                        <a:buNone/>
                      </a:pPr>
                      <a:r>
                        <a:rPr lang="en" sz="2400" dirty="0">
                          <a:solidFill>
                            <a:schemeClr val="bg1"/>
                          </a:solidFill>
                        </a:rPr>
                        <a:t>Broadcast TV</a:t>
                      </a:r>
                    </a:p>
                  </a:txBody>
                  <a:tcPr marL="121900" marR="121900" marT="121900" marB="121900"/>
                </a:tc>
                <a:tc>
                  <a:txBody>
                    <a:bodyPr/>
                    <a:lstStyle/>
                    <a:p>
                      <a:pPr lvl="0">
                        <a:spcBef>
                          <a:spcPts val="0"/>
                        </a:spcBef>
                        <a:buNone/>
                      </a:pPr>
                      <a:r>
                        <a:rPr lang="en" sz="2400" dirty="0">
                          <a:solidFill>
                            <a:schemeClr val="bg1"/>
                          </a:solidFill>
                        </a:rPr>
                        <a:t>$0</a:t>
                      </a:r>
                    </a:p>
                  </a:txBody>
                  <a:tcPr marL="121900" marR="121900" marT="121900" marB="121900"/>
                </a:tc>
              </a:tr>
              <a:tr h="609560">
                <a:tc>
                  <a:txBody>
                    <a:bodyPr/>
                    <a:lstStyle/>
                    <a:p>
                      <a:pPr lvl="0" rtl="0">
                        <a:spcBef>
                          <a:spcPts val="0"/>
                        </a:spcBef>
                        <a:buNone/>
                      </a:pPr>
                      <a:r>
                        <a:rPr lang="en" sz="2400">
                          <a:solidFill>
                            <a:schemeClr val="bg1"/>
                          </a:solidFill>
                        </a:rPr>
                        <a:t>Basic Cable</a:t>
                      </a:r>
                    </a:p>
                  </a:txBody>
                  <a:tcPr marL="121900" marR="121900" marT="121900" marB="121900"/>
                </a:tc>
                <a:tc>
                  <a:txBody>
                    <a:bodyPr/>
                    <a:lstStyle/>
                    <a:p>
                      <a:pPr lvl="0" rtl="0">
                        <a:spcBef>
                          <a:spcPts val="0"/>
                        </a:spcBef>
                        <a:buNone/>
                      </a:pPr>
                      <a:r>
                        <a:rPr lang="en" sz="2400" dirty="0">
                          <a:solidFill>
                            <a:schemeClr val="bg1"/>
                          </a:solidFill>
                        </a:rPr>
                        <a:t>$80</a:t>
                      </a:r>
                    </a:p>
                  </a:txBody>
                  <a:tcPr marL="121900" marR="121900" marT="121900" marB="121900"/>
                </a:tc>
              </a:tr>
              <a:tr h="609560">
                <a:tc>
                  <a:txBody>
                    <a:bodyPr/>
                    <a:lstStyle/>
                    <a:p>
                      <a:pPr lvl="0" rtl="0">
                        <a:spcBef>
                          <a:spcPts val="0"/>
                        </a:spcBef>
                        <a:buNone/>
                      </a:pPr>
                      <a:r>
                        <a:rPr lang="en" sz="2400" dirty="0">
                          <a:solidFill>
                            <a:schemeClr val="bg1"/>
                          </a:solidFill>
                        </a:rPr>
                        <a:t>Premium Cable</a:t>
                      </a:r>
                    </a:p>
                  </a:txBody>
                  <a:tcPr marL="121900" marR="121900" marT="121900" marB="121900"/>
                </a:tc>
                <a:tc>
                  <a:txBody>
                    <a:bodyPr/>
                    <a:lstStyle/>
                    <a:p>
                      <a:pPr lvl="0" rtl="0">
                        <a:spcBef>
                          <a:spcPts val="0"/>
                        </a:spcBef>
                        <a:buNone/>
                      </a:pPr>
                      <a:r>
                        <a:rPr lang="en" sz="2400" dirty="0">
                          <a:solidFill>
                            <a:schemeClr val="bg1"/>
                          </a:solidFill>
                        </a:rPr>
                        <a:t>$125</a:t>
                      </a:r>
                    </a:p>
                  </a:txBody>
                  <a:tcPr marL="121900" marR="121900" marT="121900" marB="121900"/>
                </a:tc>
              </a:tr>
            </a:tbl>
          </a:graphicData>
        </a:graphic>
      </p:graphicFrame>
      <p:graphicFrame>
        <p:nvGraphicFramePr>
          <p:cNvPr id="136" name="Shape 136"/>
          <p:cNvGraphicFramePr/>
          <p:nvPr>
            <p:extLst>
              <p:ext uri="{D42A27DB-BD31-4B8C-83A1-F6EECF244321}">
                <p14:modId xmlns:p14="http://schemas.microsoft.com/office/powerpoint/2010/main" val="4076232097"/>
              </p:ext>
            </p:extLst>
          </p:nvPr>
        </p:nvGraphicFramePr>
        <p:xfrm>
          <a:off x="6096000" y="1392957"/>
          <a:ext cx="4122833" cy="609560"/>
        </p:xfrm>
        <a:graphic>
          <a:graphicData uri="http://schemas.openxmlformats.org/drawingml/2006/table">
            <a:tbl>
              <a:tblPr>
                <a:noFill/>
              </a:tblPr>
              <a:tblGrid>
                <a:gridCol w="2977833"/>
                <a:gridCol w="1145000"/>
              </a:tblGrid>
              <a:tr h="609560">
                <a:tc>
                  <a:txBody>
                    <a:bodyPr/>
                    <a:lstStyle/>
                    <a:p>
                      <a:pPr lvl="0" rtl="0">
                        <a:spcBef>
                          <a:spcPts val="0"/>
                        </a:spcBef>
                        <a:buNone/>
                      </a:pPr>
                      <a:r>
                        <a:rPr lang="en" sz="2400" dirty="0">
                          <a:solidFill>
                            <a:schemeClr val="bg1"/>
                          </a:solidFill>
                        </a:rPr>
                        <a:t>Average Cost</a:t>
                      </a:r>
                    </a:p>
                  </a:txBody>
                  <a:tcPr marL="121900" marR="121900" marT="121900" marB="121900"/>
                </a:tc>
                <a:tc>
                  <a:txBody>
                    <a:bodyPr/>
                    <a:lstStyle/>
                    <a:p>
                      <a:pPr lvl="0">
                        <a:spcBef>
                          <a:spcPts val="0"/>
                        </a:spcBef>
                        <a:buNone/>
                      </a:pPr>
                      <a:r>
                        <a:rPr lang="en" sz="2400" dirty="0">
                          <a:solidFill>
                            <a:schemeClr val="bg1"/>
                          </a:solidFill>
                        </a:rPr>
                        <a:t>$38</a:t>
                      </a:r>
                    </a:p>
                  </a:txBody>
                  <a:tcPr marL="121900" marR="121900" marT="121900" marB="121900"/>
                </a:tc>
              </a:tr>
            </a:tbl>
          </a:graphicData>
        </a:graphic>
      </p:graphicFrame>
      <p:graphicFrame>
        <p:nvGraphicFramePr>
          <p:cNvPr id="137" name="Shape 137"/>
          <p:cNvGraphicFramePr/>
          <p:nvPr>
            <p:extLst>
              <p:ext uri="{D42A27DB-BD31-4B8C-83A1-F6EECF244321}">
                <p14:modId xmlns:p14="http://schemas.microsoft.com/office/powerpoint/2010/main" val="3709101358"/>
              </p:ext>
            </p:extLst>
          </p:nvPr>
        </p:nvGraphicFramePr>
        <p:xfrm>
          <a:off x="5905616" y="3366433"/>
          <a:ext cx="4122833" cy="609560"/>
        </p:xfrm>
        <a:graphic>
          <a:graphicData uri="http://schemas.openxmlformats.org/drawingml/2006/table">
            <a:tbl>
              <a:tblPr>
                <a:noFill/>
              </a:tblPr>
              <a:tblGrid>
                <a:gridCol w="2977833"/>
                <a:gridCol w="1145000"/>
              </a:tblGrid>
              <a:tr h="609560">
                <a:tc>
                  <a:txBody>
                    <a:bodyPr/>
                    <a:lstStyle/>
                    <a:p>
                      <a:pPr lvl="0" rtl="0">
                        <a:spcBef>
                          <a:spcPts val="0"/>
                        </a:spcBef>
                        <a:buNone/>
                      </a:pPr>
                      <a:r>
                        <a:rPr lang="en" sz="2400" dirty="0">
                          <a:solidFill>
                            <a:schemeClr val="bg1"/>
                          </a:solidFill>
                        </a:rPr>
                        <a:t>Average Cost</a:t>
                      </a:r>
                    </a:p>
                  </a:txBody>
                  <a:tcPr marL="121900" marR="121900" marT="121900" marB="121900"/>
                </a:tc>
                <a:tc>
                  <a:txBody>
                    <a:bodyPr/>
                    <a:lstStyle/>
                    <a:p>
                      <a:pPr lvl="0" rtl="0">
                        <a:spcBef>
                          <a:spcPts val="0"/>
                        </a:spcBef>
                        <a:buNone/>
                      </a:pPr>
                      <a:r>
                        <a:rPr lang="en" sz="2400" dirty="0">
                          <a:solidFill>
                            <a:schemeClr val="bg1"/>
                          </a:solidFill>
                        </a:rPr>
                        <a:t>$20</a:t>
                      </a:r>
                    </a:p>
                  </a:txBody>
                  <a:tcPr marL="121900" marR="121900" marT="121900" marB="121900"/>
                </a:tc>
              </a:tr>
            </a:tbl>
          </a:graphicData>
        </a:graphic>
      </p:graphicFrame>
      <p:graphicFrame>
        <p:nvGraphicFramePr>
          <p:cNvPr id="138" name="Shape 138"/>
          <p:cNvGraphicFramePr/>
          <p:nvPr>
            <p:extLst>
              <p:ext uri="{D42A27DB-BD31-4B8C-83A1-F6EECF244321}">
                <p14:modId xmlns:p14="http://schemas.microsoft.com/office/powerpoint/2010/main" val="3367372657"/>
              </p:ext>
            </p:extLst>
          </p:nvPr>
        </p:nvGraphicFramePr>
        <p:xfrm>
          <a:off x="735400" y="4301600"/>
          <a:ext cx="4107534" cy="1584880"/>
        </p:xfrm>
        <a:graphic>
          <a:graphicData uri="http://schemas.openxmlformats.org/drawingml/2006/table">
            <a:tbl>
              <a:tblPr>
                <a:noFill/>
              </a:tblPr>
              <a:tblGrid>
                <a:gridCol w="2053767"/>
                <a:gridCol w="2053767"/>
              </a:tblGrid>
              <a:tr h="609560">
                <a:tc>
                  <a:txBody>
                    <a:bodyPr/>
                    <a:lstStyle/>
                    <a:p>
                      <a:pPr lvl="0">
                        <a:spcBef>
                          <a:spcPts val="0"/>
                        </a:spcBef>
                        <a:buNone/>
                      </a:pPr>
                      <a:r>
                        <a:rPr lang="en" sz="2400" dirty="0">
                          <a:solidFill>
                            <a:schemeClr val="bg1"/>
                          </a:solidFill>
                        </a:rPr>
                        <a:t>Voice Only</a:t>
                      </a:r>
                    </a:p>
                  </a:txBody>
                  <a:tcPr marL="121900" marR="121900" marT="121900" marB="121900"/>
                </a:tc>
                <a:tc>
                  <a:txBody>
                    <a:bodyPr/>
                    <a:lstStyle/>
                    <a:p>
                      <a:pPr lvl="0">
                        <a:spcBef>
                          <a:spcPts val="0"/>
                        </a:spcBef>
                        <a:buNone/>
                      </a:pPr>
                      <a:r>
                        <a:rPr lang="en" sz="2400" dirty="0">
                          <a:solidFill>
                            <a:schemeClr val="bg1"/>
                          </a:solidFill>
                        </a:rPr>
                        <a:t>$40</a:t>
                      </a:r>
                    </a:p>
                  </a:txBody>
                  <a:tcPr marL="121900" marR="121900" marT="121900" marB="121900"/>
                </a:tc>
              </a:tr>
              <a:tr h="975320">
                <a:tc>
                  <a:txBody>
                    <a:bodyPr/>
                    <a:lstStyle/>
                    <a:p>
                      <a:pPr lvl="0">
                        <a:spcBef>
                          <a:spcPts val="0"/>
                        </a:spcBef>
                        <a:buNone/>
                      </a:pPr>
                      <a:r>
                        <a:rPr lang="en" sz="2400">
                          <a:solidFill>
                            <a:schemeClr val="bg1"/>
                          </a:solidFill>
                        </a:rPr>
                        <a:t>Voice &amp; Data</a:t>
                      </a:r>
                    </a:p>
                  </a:txBody>
                  <a:tcPr marL="121900" marR="121900" marT="121900" marB="121900"/>
                </a:tc>
                <a:tc>
                  <a:txBody>
                    <a:bodyPr/>
                    <a:lstStyle/>
                    <a:p>
                      <a:pPr lvl="0">
                        <a:spcBef>
                          <a:spcPts val="0"/>
                        </a:spcBef>
                        <a:buNone/>
                      </a:pPr>
                      <a:r>
                        <a:rPr lang="en" sz="2400" dirty="0">
                          <a:solidFill>
                            <a:schemeClr val="bg1"/>
                          </a:solidFill>
                        </a:rPr>
                        <a:t>$75</a:t>
                      </a:r>
                    </a:p>
                  </a:txBody>
                  <a:tcPr marL="121900" marR="121900" marT="121900" marB="121900"/>
                </a:tc>
              </a:tr>
            </a:tbl>
          </a:graphicData>
        </a:graphic>
      </p:graphicFrame>
      <p:graphicFrame>
        <p:nvGraphicFramePr>
          <p:cNvPr id="139" name="Shape 139"/>
          <p:cNvGraphicFramePr/>
          <p:nvPr>
            <p:extLst>
              <p:ext uri="{D42A27DB-BD31-4B8C-83A1-F6EECF244321}">
                <p14:modId xmlns:p14="http://schemas.microsoft.com/office/powerpoint/2010/main" val="4293609176"/>
              </p:ext>
            </p:extLst>
          </p:nvPr>
        </p:nvGraphicFramePr>
        <p:xfrm>
          <a:off x="5867449" y="5317600"/>
          <a:ext cx="4199200" cy="609560"/>
        </p:xfrm>
        <a:graphic>
          <a:graphicData uri="http://schemas.openxmlformats.org/drawingml/2006/table">
            <a:tbl>
              <a:tblPr>
                <a:noFill/>
              </a:tblPr>
              <a:tblGrid>
                <a:gridCol w="3000767"/>
                <a:gridCol w="1198433"/>
              </a:tblGrid>
              <a:tr h="609560">
                <a:tc>
                  <a:txBody>
                    <a:bodyPr/>
                    <a:lstStyle/>
                    <a:p>
                      <a:pPr lvl="0">
                        <a:spcBef>
                          <a:spcPts val="0"/>
                        </a:spcBef>
                        <a:buNone/>
                      </a:pPr>
                      <a:r>
                        <a:rPr lang="en" sz="2400" dirty="0">
                          <a:solidFill>
                            <a:schemeClr val="bg1"/>
                          </a:solidFill>
                        </a:rPr>
                        <a:t>Average Cost</a:t>
                      </a:r>
                    </a:p>
                  </a:txBody>
                  <a:tcPr marL="121900" marR="121900" marT="121900" marB="121900"/>
                </a:tc>
                <a:tc>
                  <a:txBody>
                    <a:bodyPr/>
                    <a:lstStyle/>
                    <a:p>
                      <a:pPr lvl="0">
                        <a:spcBef>
                          <a:spcPts val="0"/>
                        </a:spcBef>
                        <a:buNone/>
                      </a:pPr>
                      <a:r>
                        <a:rPr lang="en" sz="2400" dirty="0">
                          <a:solidFill>
                            <a:schemeClr val="bg1"/>
                          </a:solidFill>
                        </a:rPr>
                        <a:t>$163</a:t>
                      </a:r>
                    </a:p>
                  </a:txBody>
                  <a:tcPr marL="121900" marR="121900" marT="121900" marB="121900"/>
                </a:tc>
              </a:tr>
            </a:tbl>
          </a:graphicData>
        </a:graphic>
      </p:graphicFrame>
    </p:spTree>
    <p:extLst>
      <p:ext uri="{BB962C8B-B14F-4D97-AF65-F5344CB8AC3E}">
        <p14:creationId xmlns:p14="http://schemas.microsoft.com/office/powerpoint/2010/main" val="2398277503"/>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46" name="Shape 146"/>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12:  </a:t>
            </a:r>
          </a:p>
          <a:p>
            <a:pPr marL="0" indent="0">
              <a:buNone/>
            </a:pPr>
            <a:r>
              <a:rPr lang="en" sz="3200">
                <a:solidFill>
                  <a:srgbClr val="0C4599"/>
                </a:solidFill>
                <a:latin typeface="Calibri"/>
                <a:ea typeface="Calibri"/>
                <a:cs typeface="Calibri"/>
                <a:sym typeface="Calibri"/>
              </a:rPr>
              <a:t>Calculate your total monthly budget for the cost of living.</a:t>
            </a:r>
          </a:p>
          <a:p>
            <a:pPr marL="0" indent="0">
              <a:buNone/>
            </a:pPr>
            <a:endParaRPr sz="32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Cost of Living = Rent + Renter’s Insurance + Cable/Satellite + Internet + Home Phone + Mobile Phone + Electricity/Gas</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147" name="Shape 147"/>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428682814"/>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53" name="Shape 153"/>
          <p:cNvSpPr txBox="1">
            <a:spLocks noGrp="1"/>
          </p:cNvSpPr>
          <p:nvPr>
            <p:ph type="body" idx="1"/>
          </p:nvPr>
        </p:nvSpPr>
        <p:spPr>
          <a:xfrm>
            <a:off x="609600" y="1092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13:  Public Transportation (Busses, Trains, etc.)</a:t>
            </a:r>
          </a:p>
          <a:p>
            <a:pPr marL="609585" indent="-507987">
              <a:buClr>
                <a:srgbClr val="0C4599"/>
              </a:buClr>
              <a:buSzPct val="100000"/>
              <a:buFont typeface="Calibri"/>
            </a:pPr>
            <a:r>
              <a:rPr lang="en" sz="3200" dirty="0">
                <a:solidFill>
                  <a:srgbClr val="0C4599"/>
                </a:solidFill>
                <a:latin typeface="Calibri"/>
                <a:ea typeface="Calibri"/>
                <a:cs typeface="Calibri"/>
                <a:sym typeface="Calibri"/>
              </a:rPr>
              <a:t>If you’re living in a city that allows you to get where you need via </a:t>
            </a:r>
            <a:r>
              <a:rPr lang="en" sz="3200" dirty="0">
                <a:solidFill>
                  <a:srgbClr val="E69138"/>
                </a:solidFill>
                <a:latin typeface="Calibri"/>
                <a:ea typeface="Calibri"/>
                <a:cs typeface="Calibri"/>
                <a:sym typeface="Calibri"/>
              </a:rPr>
              <a:t>Public Transportation</a:t>
            </a:r>
            <a:r>
              <a:rPr lang="en" sz="3200" dirty="0">
                <a:solidFill>
                  <a:srgbClr val="0C4599"/>
                </a:solidFill>
                <a:latin typeface="Calibri"/>
                <a:ea typeface="Calibri"/>
                <a:cs typeface="Calibri"/>
                <a:sym typeface="Calibri"/>
              </a:rPr>
              <a:t>, and you’re not going to have a car at all, use one of the figures below:  </a:t>
            </a:r>
          </a:p>
          <a:p>
            <a:pPr marL="0" indent="0">
              <a:buNone/>
            </a:pPr>
            <a:r>
              <a:rPr lang="en" sz="2667" dirty="0" smtClean="0">
                <a:solidFill>
                  <a:srgbClr val="0C4599"/>
                </a:solidFill>
                <a:latin typeface="Calibri"/>
                <a:ea typeface="Calibri"/>
                <a:cs typeface="Calibri"/>
                <a:sym typeface="Calibri"/>
              </a:rPr>
              <a:t>**</a:t>
            </a:r>
            <a:r>
              <a:rPr lang="en" sz="2667" i="1" dirty="0">
                <a:solidFill>
                  <a:srgbClr val="0C4599"/>
                </a:solidFill>
                <a:latin typeface="Calibri"/>
                <a:ea typeface="Calibri"/>
                <a:cs typeface="Calibri"/>
                <a:sym typeface="Calibri"/>
              </a:rPr>
              <a:t>If you will </a:t>
            </a:r>
            <a:r>
              <a:rPr lang="en" sz="2667" i="1" u="sng" dirty="0">
                <a:solidFill>
                  <a:srgbClr val="0C4599"/>
                </a:solidFill>
                <a:latin typeface="Calibri"/>
                <a:ea typeface="Calibri"/>
                <a:cs typeface="Calibri"/>
                <a:sym typeface="Calibri"/>
              </a:rPr>
              <a:t>only</a:t>
            </a:r>
            <a:r>
              <a:rPr lang="en" sz="2667" i="1" dirty="0">
                <a:solidFill>
                  <a:srgbClr val="0C4599"/>
                </a:solidFill>
                <a:latin typeface="Calibri"/>
                <a:ea typeface="Calibri"/>
                <a:cs typeface="Calibri"/>
                <a:sym typeface="Calibri"/>
              </a:rPr>
              <a:t> use public transportation, skip to Step 18 </a:t>
            </a:r>
            <a:endParaRPr lang="en" sz="2667" i="1" dirty="0" smtClean="0">
              <a:solidFill>
                <a:srgbClr val="0C4599"/>
              </a:solidFill>
              <a:latin typeface="Calibri"/>
              <a:ea typeface="Calibri"/>
              <a:cs typeface="Calibri"/>
              <a:sym typeface="Calibri"/>
            </a:endParaRPr>
          </a:p>
          <a:p>
            <a:pPr marL="0" indent="0">
              <a:buNone/>
            </a:pPr>
            <a:r>
              <a:rPr lang="en" sz="2667" i="1" dirty="0" smtClean="0">
                <a:solidFill>
                  <a:srgbClr val="0C4599"/>
                </a:solidFill>
                <a:latin typeface="Calibri"/>
                <a:ea typeface="Calibri"/>
                <a:cs typeface="Calibri"/>
                <a:sym typeface="Calibri"/>
                <a:hlinkClick r:id="rId3"/>
              </a:rPr>
              <a:t>TRANSPORTATION COST IN ST. LOUIS</a:t>
            </a:r>
            <a:endParaRPr lang="en" sz="2667" i="1" dirty="0">
              <a:solidFill>
                <a:srgbClr val="0C4599"/>
              </a:solidFill>
              <a:latin typeface="Calibri"/>
              <a:ea typeface="Calibri"/>
              <a:cs typeface="Calibri"/>
              <a:sym typeface="Calibri"/>
            </a:endParaRPr>
          </a:p>
        </p:txBody>
      </p:sp>
      <p:graphicFrame>
        <p:nvGraphicFramePr>
          <p:cNvPr id="154" name="Shape 154"/>
          <p:cNvGraphicFramePr/>
          <p:nvPr>
            <p:extLst>
              <p:ext uri="{D42A27DB-BD31-4B8C-83A1-F6EECF244321}">
                <p14:modId xmlns:p14="http://schemas.microsoft.com/office/powerpoint/2010/main" val="513281000"/>
              </p:ext>
            </p:extLst>
          </p:nvPr>
        </p:nvGraphicFramePr>
        <p:xfrm>
          <a:off x="609600" y="3932867"/>
          <a:ext cx="10705833" cy="2560200"/>
        </p:xfrm>
        <a:graphic>
          <a:graphicData uri="http://schemas.openxmlformats.org/drawingml/2006/table">
            <a:tbl>
              <a:tblPr>
                <a:noFill/>
              </a:tblPr>
              <a:tblGrid>
                <a:gridCol w="3490933"/>
                <a:gridCol w="1396333"/>
                <a:gridCol w="4513067"/>
                <a:gridCol w="1305500"/>
              </a:tblGrid>
              <a:tr h="975320">
                <a:tc>
                  <a:txBody>
                    <a:bodyPr/>
                    <a:lstStyle/>
                    <a:p>
                      <a:pPr lvl="0">
                        <a:spcBef>
                          <a:spcPts val="0"/>
                        </a:spcBef>
                        <a:buNone/>
                      </a:pPr>
                      <a:r>
                        <a:rPr lang="en" sz="2400" dirty="0">
                          <a:solidFill>
                            <a:schemeClr val="bg1"/>
                          </a:solidFill>
                        </a:rPr>
                        <a:t>New Orleans, Los Angeles</a:t>
                      </a:r>
                    </a:p>
                  </a:txBody>
                  <a:tcPr marL="121900" marR="121900" marT="121900" marB="121900"/>
                </a:tc>
                <a:tc>
                  <a:txBody>
                    <a:bodyPr/>
                    <a:lstStyle/>
                    <a:p>
                      <a:pPr lvl="0">
                        <a:spcBef>
                          <a:spcPts val="0"/>
                        </a:spcBef>
                        <a:buNone/>
                      </a:pPr>
                      <a:r>
                        <a:rPr lang="en" sz="2400" dirty="0">
                          <a:solidFill>
                            <a:schemeClr val="bg1"/>
                          </a:solidFill>
                        </a:rPr>
                        <a:t>$90</a:t>
                      </a:r>
                    </a:p>
                  </a:txBody>
                  <a:tcPr marL="121900" marR="121900" marT="121900" marB="121900"/>
                </a:tc>
                <a:tc>
                  <a:txBody>
                    <a:bodyPr/>
                    <a:lstStyle/>
                    <a:p>
                      <a:pPr lvl="0" rtl="0">
                        <a:spcBef>
                          <a:spcPts val="0"/>
                        </a:spcBef>
                        <a:buNone/>
                      </a:pPr>
                      <a:r>
                        <a:rPr lang="en" sz="2400" dirty="0">
                          <a:solidFill>
                            <a:schemeClr val="bg1"/>
                          </a:solidFill>
                        </a:rPr>
                        <a:t>Honolulu, New York</a:t>
                      </a:r>
                    </a:p>
                  </a:txBody>
                  <a:tcPr marL="121900" marR="121900" marT="121900" marB="121900"/>
                </a:tc>
                <a:tc>
                  <a:txBody>
                    <a:bodyPr/>
                    <a:lstStyle/>
                    <a:p>
                      <a:pPr lvl="0" rtl="0">
                        <a:spcBef>
                          <a:spcPts val="0"/>
                        </a:spcBef>
                        <a:buNone/>
                      </a:pPr>
                      <a:r>
                        <a:rPr lang="en" sz="2400">
                          <a:solidFill>
                            <a:schemeClr val="bg1"/>
                          </a:solidFill>
                        </a:rPr>
                        <a:t>$135</a:t>
                      </a:r>
                    </a:p>
                  </a:txBody>
                  <a:tcPr marL="121900" marR="121900" marT="121900" marB="121900"/>
                </a:tc>
              </a:tr>
              <a:tr h="609560">
                <a:tc>
                  <a:txBody>
                    <a:bodyPr/>
                    <a:lstStyle/>
                    <a:p>
                      <a:pPr lvl="0" rtl="0">
                        <a:spcBef>
                          <a:spcPts val="0"/>
                        </a:spcBef>
                        <a:buNone/>
                      </a:pPr>
                      <a:r>
                        <a:rPr lang="en" sz="2400">
                          <a:solidFill>
                            <a:schemeClr val="bg1"/>
                          </a:solidFill>
                        </a:rPr>
                        <a:t>Chicago</a:t>
                      </a:r>
                    </a:p>
                  </a:txBody>
                  <a:tcPr marL="121900" marR="121900" marT="121900" marB="121900"/>
                </a:tc>
                <a:tc>
                  <a:txBody>
                    <a:bodyPr/>
                    <a:lstStyle/>
                    <a:p>
                      <a:pPr lvl="0" rtl="0">
                        <a:spcBef>
                          <a:spcPts val="0"/>
                        </a:spcBef>
                        <a:buNone/>
                      </a:pPr>
                      <a:r>
                        <a:rPr lang="en" sz="2400">
                          <a:solidFill>
                            <a:schemeClr val="bg1"/>
                          </a:solidFill>
                        </a:rPr>
                        <a:t>$105</a:t>
                      </a:r>
                    </a:p>
                  </a:txBody>
                  <a:tcPr marL="121900" marR="121900" marT="121900" marB="121900"/>
                </a:tc>
                <a:tc>
                  <a:txBody>
                    <a:bodyPr/>
                    <a:lstStyle/>
                    <a:p>
                      <a:pPr lvl="0" rtl="0">
                        <a:spcBef>
                          <a:spcPts val="0"/>
                        </a:spcBef>
                        <a:buNone/>
                      </a:pPr>
                      <a:r>
                        <a:rPr lang="en" sz="2400" dirty="0">
                          <a:solidFill>
                            <a:schemeClr val="bg1"/>
                          </a:solidFill>
                        </a:rPr>
                        <a:t>Washington, DC</a:t>
                      </a:r>
                    </a:p>
                  </a:txBody>
                  <a:tcPr marL="121900" marR="121900" marT="121900" marB="121900"/>
                </a:tc>
                <a:tc>
                  <a:txBody>
                    <a:bodyPr/>
                    <a:lstStyle/>
                    <a:p>
                      <a:pPr lvl="0" rtl="0">
                        <a:spcBef>
                          <a:spcPts val="0"/>
                        </a:spcBef>
                        <a:buNone/>
                      </a:pPr>
                      <a:r>
                        <a:rPr lang="en" sz="2400">
                          <a:solidFill>
                            <a:schemeClr val="bg1"/>
                          </a:solidFill>
                        </a:rPr>
                        <a:t>$195</a:t>
                      </a:r>
                    </a:p>
                  </a:txBody>
                  <a:tcPr marL="121900" marR="121900" marT="121900" marB="121900"/>
                </a:tc>
              </a:tr>
              <a:tr h="975320">
                <a:tc>
                  <a:txBody>
                    <a:bodyPr/>
                    <a:lstStyle/>
                    <a:p>
                      <a:pPr lvl="0" rtl="0">
                        <a:spcBef>
                          <a:spcPts val="0"/>
                        </a:spcBef>
                        <a:buNone/>
                      </a:pPr>
                      <a:r>
                        <a:rPr lang="en" sz="2400">
                          <a:solidFill>
                            <a:schemeClr val="bg1"/>
                          </a:solidFill>
                        </a:rPr>
                        <a:t>Miami, San Francisco</a:t>
                      </a:r>
                    </a:p>
                  </a:txBody>
                  <a:tcPr marL="121900" marR="121900" marT="121900" marB="121900"/>
                </a:tc>
                <a:tc>
                  <a:txBody>
                    <a:bodyPr/>
                    <a:lstStyle/>
                    <a:p>
                      <a:pPr lvl="0" rtl="0">
                        <a:spcBef>
                          <a:spcPts val="0"/>
                        </a:spcBef>
                        <a:buNone/>
                      </a:pPr>
                      <a:r>
                        <a:rPr lang="en" sz="2400">
                          <a:solidFill>
                            <a:schemeClr val="bg1"/>
                          </a:solidFill>
                        </a:rPr>
                        <a:t>$120</a:t>
                      </a:r>
                    </a:p>
                  </a:txBody>
                  <a:tcPr marL="121900" marR="121900" marT="121900" marB="121900"/>
                </a:tc>
                <a:tc>
                  <a:txBody>
                    <a:bodyPr/>
                    <a:lstStyle/>
                    <a:p>
                      <a:pPr lvl="0" rtl="0">
                        <a:spcBef>
                          <a:spcPts val="0"/>
                        </a:spcBef>
                        <a:buNone/>
                      </a:pPr>
                      <a:r>
                        <a:rPr lang="en" sz="2400" dirty="0">
                          <a:solidFill>
                            <a:schemeClr val="bg1"/>
                          </a:solidFill>
                        </a:rPr>
                        <a:t>I’m going to use a car instead</a:t>
                      </a:r>
                    </a:p>
                  </a:txBody>
                  <a:tcPr marL="121900" marR="121900" marT="121900" marB="121900"/>
                </a:tc>
                <a:tc>
                  <a:txBody>
                    <a:bodyPr/>
                    <a:lstStyle/>
                    <a:p>
                      <a:pPr lvl="0" rtl="0">
                        <a:spcBef>
                          <a:spcPts val="0"/>
                        </a:spcBef>
                        <a:buNone/>
                      </a:pPr>
                      <a:r>
                        <a:rPr lang="en" sz="2400" dirty="0">
                          <a:solidFill>
                            <a:schemeClr val="bg1"/>
                          </a:solidFill>
                        </a:rPr>
                        <a:t>$0</a:t>
                      </a:r>
                    </a:p>
                  </a:txBody>
                  <a:tcPr marL="121900" marR="121900" marT="121900" marB="121900"/>
                </a:tc>
              </a:tr>
            </a:tbl>
          </a:graphicData>
        </a:graphic>
      </p:graphicFrame>
      <p:pic>
        <p:nvPicPr>
          <p:cNvPr id="155" name="Shape 155"/>
          <p:cNvPicPr preferRelativeResize="0"/>
          <p:nvPr/>
        </p:nvPicPr>
        <p:blipFill>
          <a:blip r:embed="rId4">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5886872"/>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61" name="Shape 161"/>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14:  Car Payment</a:t>
            </a:r>
          </a:p>
          <a:p>
            <a:pPr>
              <a:buNone/>
            </a:pPr>
            <a:endParaRPr sz="3200" dirty="0">
              <a:solidFill>
                <a:srgbClr val="0C4599"/>
              </a:solidFill>
              <a:latin typeface="Calibri"/>
              <a:ea typeface="Calibri"/>
              <a:cs typeface="Calibri"/>
              <a:sym typeface="Calibri"/>
            </a:endParaRPr>
          </a:p>
          <a:p>
            <a:pPr marL="609585" indent="-507987">
              <a:buClr>
                <a:srgbClr val="0C4599"/>
              </a:buClr>
              <a:buSzPct val="100000"/>
              <a:buFont typeface="Calibri"/>
            </a:pPr>
            <a:r>
              <a:rPr lang="en" sz="3200" dirty="0">
                <a:solidFill>
                  <a:srgbClr val="0C4599"/>
                </a:solidFill>
                <a:latin typeface="Calibri"/>
                <a:ea typeface="Calibri"/>
                <a:cs typeface="Calibri"/>
                <a:sym typeface="Calibri"/>
              </a:rPr>
              <a:t>If you’re going to have a car, choose one of the following </a:t>
            </a:r>
            <a:r>
              <a:rPr lang="en" sz="3200" dirty="0">
                <a:solidFill>
                  <a:srgbClr val="E69138"/>
                </a:solidFill>
                <a:latin typeface="Calibri"/>
                <a:ea typeface="Calibri"/>
                <a:cs typeface="Calibri"/>
                <a:sym typeface="Calibri"/>
              </a:rPr>
              <a:t>Car Payments</a:t>
            </a:r>
            <a:r>
              <a:rPr lang="en" sz="3200" dirty="0">
                <a:solidFill>
                  <a:srgbClr val="0C4599"/>
                </a:solidFill>
                <a:latin typeface="Calibri"/>
                <a:ea typeface="Calibri"/>
                <a:cs typeface="Calibri"/>
                <a:sym typeface="Calibri"/>
              </a:rPr>
              <a:t> (3 year loan, 4.75%): </a:t>
            </a:r>
          </a:p>
          <a:p>
            <a:pPr marL="0" indent="0">
              <a:buNone/>
            </a:pPr>
            <a:r>
              <a:rPr lang="en" sz="2400" i="1" dirty="0" smtClean="0">
                <a:solidFill>
                  <a:schemeClr val="bg1"/>
                </a:solidFill>
                <a:latin typeface="Calibri"/>
                <a:ea typeface="Calibri"/>
                <a:cs typeface="Calibri"/>
                <a:sym typeface="Calibri"/>
              </a:rPr>
              <a:t>**</a:t>
            </a:r>
            <a:r>
              <a:rPr lang="en" sz="2400" i="1" dirty="0">
                <a:solidFill>
                  <a:schemeClr val="bg1"/>
                </a:solidFill>
                <a:latin typeface="Calibri"/>
                <a:ea typeface="Calibri"/>
                <a:cs typeface="Calibri"/>
                <a:sym typeface="Calibri"/>
              </a:rPr>
              <a:t>If you are using public transportation, you pay $0 for a car</a:t>
            </a:r>
          </a:p>
          <a:p>
            <a:pPr marL="0" indent="0">
              <a:buNone/>
            </a:pPr>
            <a:r>
              <a:rPr lang="en-US" sz="3200" dirty="0" smtClean="0">
                <a:solidFill>
                  <a:schemeClr val="bg1"/>
                </a:solidFill>
                <a:latin typeface="Calibri"/>
                <a:ea typeface="Calibri"/>
                <a:cs typeface="Calibri"/>
                <a:sym typeface="Calibri"/>
              </a:rPr>
              <a:t>Cost of a Car that you wish to Drive </a:t>
            </a:r>
            <a:endParaRPr sz="3200" dirty="0">
              <a:solidFill>
                <a:schemeClr val="bg1"/>
              </a:solidFill>
              <a:latin typeface="Calibri"/>
              <a:ea typeface="Calibri"/>
              <a:cs typeface="Calibri"/>
              <a:sym typeface="Calibri"/>
            </a:endParaRPr>
          </a:p>
          <a:p>
            <a:pPr marL="609585" indent="0">
              <a:buNone/>
            </a:pPr>
            <a:endParaRPr sz="3200" dirty="0">
              <a:solidFill>
                <a:schemeClr val="bg1"/>
              </a:solidFill>
              <a:latin typeface="Calibri"/>
              <a:ea typeface="Calibri"/>
              <a:cs typeface="Calibri"/>
              <a:sym typeface="Calibri"/>
            </a:endParaRPr>
          </a:p>
        </p:txBody>
      </p:sp>
      <p:graphicFrame>
        <p:nvGraphicFramePr>
          <p:cNvPr id="162" name="Shape 162"/>
          <p:cNvGraphicFramePr/>
          <p:nvPr>
            <p:extLst>
              <p:ext uri="{D42A27DB-BD31-4B8C-83A1-F6EECF244321}">
                <p14:modId xmlns:p14="http://schemas.microsoft.com/office/powerpoint/2010/main" val="214899065"/>
              </p:ext>
            </p:extLst>
          </p:nvPr>
        </p:nvGraphicFramePr>
        <p:xfrm>
          <a:off x="609600" y="4569167"/>
          <a:ext cx="10637199" cy="1950640"/>
        </p:xfrm>
        <a:graphic>
          <a:graphicData uri="http://schemas.openxmlformats.org/drawingml/2006/table">
            <a:tbl>
              <a:tblPr>
                <a:noFill/>
              </a:tblPr>
              <a:tblGrid>
                <a:gridCol w="3545733"/>
                <a:gridCol w="3545733"/>
                <a:gridCol w="3545733"/>
              </a:tblGrid>
              <a:tr h="975320">
                <a:tc>
                  <a:txBody>
                    <a:bodyPr/>
                    <a:lstStyle/>
                    <a:p>
                      <a:pPr lvl="0">
                        <a:spcBef>
                          <a:spcPts val="0"/>
                        </a:spcBef>
                        <a:buNone/>
                      </a:pPr>
                      <a:r>
                        <a:rPr lang="en" sz="2400" dirty="0">
                          <a:solidFill>
                            <a:schemeClr val="bg1"/>
                          </a:solidFill>
                        </a:rPr>
                        <a:t>$8,000 car -- $240/mo</a:t>
                      </a:r>
                    </a:p>
                  </a:txBody>
                  <a:tcPr marL="121900" marR="121900" marT="121900" marB="121900"/>
                </a:tc>
                <a:tc>
                  <a:txBody>
                    <a:bodyPr/>
                    <a:lstStyle/>
                    <a:p>
                      <a:pPr lvl="0">
                        <a:spcBef>
                          <a:spcPts val="0"/>
                        </a:spcBef>
                        <a:buNone/>
                      </a:pPr>
                      <a:r>
                        <a:rPr lang="en" sz="2400" dirty="0">
                          <a:solidFill>
                            <a:schemeClr val="bg1"/>
                          </a:solidFill>
                        </a:rPr>
                        <a:t>$10,000 car -- $300/mo</a:t>
                      </a:r>
                    </a:p>
                  </a:txBody>
                  <a:tcPr marL="121900" marR="121900" marT="121900" marB="121900"/>
                </a:tc>
                <a:tc>
                  <a:txBody>
                    <a:bodyPr/>
                    <a:lstStyle/>
                    <a:p>
                      <a:pPr lvl="0">
                        <a:spcBef>
                          <a:spcPts val="0"/>
                        </a:spcBef>
                        <a:buNone/>
                      </a:pPr>
                      <a:r>
                        <a:rPr lang="en" sz="2400" dirty="0">
                          <a:solidFill>
                            <a:schemeClr val="bg1"/>
                          </a:solidFill>
                        </a:rPr>
                        <a:t>$15,000 -- $450/mo</a:t>
                      </a:r>
                    </a:p>
                  </a:txBody>
                  <a:tcPr marL="121900" marR="121900" marT="121900" marB="121900"/>
                </a:tc>
              </a:tr>
              <a:tr h="975320">
                <a:tc>
                  <a:txBody>
                    <a:bodyPr/>
                    <a:lstStyle/>
                    <a:p>
                      <a:pPr lvl="0" rtl="0">
                        <a:spcBef>
                          <a:spcPts val="0"/>
                        </a:spcBef>
                        <a:buNone/>
                      </a:pPr>
                      <a:r>
                        <a:rPr lang="en" sz="2400">
                          <a:solidFill>
                            <a:schemeClr val="bg1"/>
                          </a:solidFill>
                        </a:rPr>
                        <a:t>$20,000 car -- $600/mo</a:t>
                      </a:r>
                    </a:p>
                  </a:txBody>
                  <a:tcPr marL="121900" marR="121900" marT="121900" marB="121900"/>
                </a:tc>
                <a:tc>
                  <a:txBody>
                    <a:bodyPr/>
                    <a:lstStyle/>
                    <a:p>
                      <a:pPr lvl="0" rtl="0">
                        <a:spcBef>
                          <a:spcPts val="0"/>
                        </a:spcBef>
                        <a:buNone/>
                      </a:pPr>
                      <a:r>
                        <a:rPr lang="en" sz="2400">
                          <a:solidFill>
                            <a:schemeClr val="bg1"/>
                          </a:solidFill>
                        </a:rPr>
                        <a:t>$30,000 car -- $900/mo</a:t>
                      </a:r>
                    </a:p>
                  </a:txBody>
                  <a:tcPr marL="121900" marR="121900" marT="121900" marB="121900"/>
                </a:tc>
                <a:tc>
                  <a:txBody>
                    <a:bodyPr/>
                    <a:lstStyle/>
                    <a:p>
                      <a:pPr lvl="0" rtl="0">
                        <a:spcBef>
                          <a:spcPts val="0"/>
                        </a:spcBef>
                        <a:buNone/>
                      </a:pPr>
                      <a:r>
                        <a:rPr lang="en" sz="2400" dirty="0">
                          <a:solidFill>
                            <a:schemeClr val="bg1"/>
                          </a:solidFill>
                        </a:rPr>
                        <a:t>$45,000 -- $1340/mo</a:t>
                      </a:r>
                    </a:p>
                  </a:txBody>
                  <a:tcPr marL="121900" marR="121900" marT="121900" marB="121900"/>
                </a:tc>
              </a:tr>
            </a:tbl>
          </a:graphicData>
        </a:graphic>
      </p:graphicFrame>
      <p:pic>
        <p:nvPicPr>
          <p:cNvPr id="163" name="Shape 163"/>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70044205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a budget look like for you right now</a:t>
            </a:r>
            <a:r>
              <a:rPr lang="en-US" dirty="0" smtClean="0"/>
              <a:t>??  What does yours look like???</a:t>
            </a:r>
            <a:endParaRPr lang="en-US" dirty="0"/>
          </a:p>
        </p:txBody>
      </p:sp>
      <p:sp>
        <p:nvSpPr>
          <p:cNvPr id="4" name="Content Placeholder 3"/>
          <p:cNvSpPr>
            <a:spLocks noGrp="1"/>
          </p:cNvSpPr>
          <p:nvPr>
            <p:ph sz="half" idx="2"/>
          </p:nvPr>
        </p:nvSpPr>
        <p:spPr/>
        <p:txBody>
          <a:bodyPr/>
          <a:lstStyle/>
          <a:p>
            <a:endParaRPr lang="en-US"/>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82901729"/>
              </p:ext>
            </p:extLst>
          </p:nvPr>
        </p:nvGraphicFramePr>
        <p:xfrm>
          <a:off x="1103313" y="2060575"/>
          <a:ext cx="9412287" cy="4398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58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69" name="Shape 169"/>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15:  </a:t>
            </a:r>
            <a:r>
              <a:rPr lang="en" sz="3200" dirty="0">
                <a:solidFill>
                  <a:srgbClr val="E69138"/>
                </a:solidFill>
                <a:latin typeface="Calibri"/>
                <a:ea typeface="Calibri"/>
                <a:cs typeface="Calibri"/>
                <a:sym typeface="Calibri"/>
              </a:rPr>
              <a:t>Car Insurance</a:t>
            </a:r>
          </a:p>
          <a:p>
            <a:pPr marL="609585" indent="0">
              <a:buNone/>
            </a:pPr>
            <a:r>
              <a:rPr lang="en" sz="3200" dirty="0">
                <a:solidFill>
                  <a:srgbClr val="0C4599"/>
                </a:solidFill>
                <a:latin typeface="Calibri"/>
                <a:ea typeface="Calibri"/>
                <a:cs typeface="Calibri"/>
                <a:sym typeface="Calibri"/>
              </a:rPr>
              <a:t>Assume between $164 (good rate, no accidents/violations, or less coverage) and $333 per month (worse rate, accidents/violations, or premo coverage)-- you must be insured!</a:t>
            </a:r>
          </a:p>
          <a:p>
            <a:pPr>
              <a:buNone/>
            </a:pPr>
            <a:r>
              <a:rPr lang="en-US" sz="3200" dirty="0" smtClean="0">
                <a:solidFill>
                  <a:srgbClr val="0C4599"/>
                </a:solidFill>
                <a:latin typeface="Calibri"/>
                <a:ea typeface="Calibri"/>
                <a:cs typeface="Calibri"/>
                <a:sym typeface="Calibri"/>
              </a:rPr>
              <a:t>Use this website to find </a:t>
            </a:r>
            <a:r>
              <a:rPr lang="en-US" sz="3200" dirty="0">
                <a:solidFill>
                  <a:srgbClr val="0C4599"/>
                </a:solidFill>
                <a:latin typeface="Calibri"/>
                <a:ea typeface="Calibri"/>
                <a:cs typeface="Calibri"/>
                <a:sym typeface="Calibri"/>
              </a:rPr>
              <a:t>a quote https://</a:t>
            </a:r>
            <a:r>
              <a:rPr lang="en-US" sz="3200" dirty="0" smtClean="0">
                <a:solidFill>
                  <a:srgbClr val="0C4599"/>
                </a:solidFill>
                <a:latin typeface="Calibri"/>
                <a:ea typeface="Calibri"/>
                <a:cs typeface="Calibri"/>
                <a:sym typeface="Calibri"/>
              </a:rPr>
              <a:t>www.thegeneral.com/quote/</a:t>
            </a:r>
            <a:endParaRPr sz="3200" dirty="0">
              <a:solidFill>
                <a:srgbClr val="0C4599"/>
              </a:solidFill>
              <a:latin typeface="Calibri"/>
              <a:ea typeface="Calibri"/>
              <a:cs typeface="Calibri"/>
              <a:sym typeface="Calibri"/>
            </a:endParaRPr>
          </a:p>
          <a:p>
            <a:pPr>
              <a:buNone/>
            </a:pPr>
            <a:r>
              <a:rPr lang="en" sz="3200" dirty="0">
                <a:solidFill>
                  <a:srgbClr val="0C4599"/>
                </a:solidFill>
                <a:latin typeface="Calibri"/>
                <a:ea typeface="Calibri"/>
                <a:cs typeface="Calibri"/>
                <a:sym typeface="Calibri"/>
              </a:rPr>
              <a:t>STEP 16:  </a:t>
            </a:r>
            <a:r>
              <a:rPr lang="en" sz="3200" dirty="0">
                <a:solidFill>
                  <a:srgbClr val="E69138"/>
                </a:solidFill>
                <a:latin typeface="Calibri"/>
                <a:ea typeface="Calibri"/>
                <a:cs typeface="Calibri"/>
                <a:sym typeface="Calibri"/>
              </a:rPr>
              <a:t>Car Maintenance</a:t>
            </a:r>
          </a:p>
          <a:p>
            <a:pPr marL="609585" indent="0">
              <a:buNone/>
            </a:pPr>
            <a:r>
              <a:rPr lang="en" sz="3200" dirty="0">
                <a:solidFill>
                  <a:srgbClr val="0C4599"/>
                </a:solidFill>
                <a:latin typeface="Calibri"/>
                <a:ea typeface="Calibri"/>
                <a:cs typeface="Calibri"/>
                <a:sym typeface="Calibri"/>
              </a:rPr>
              <a:t>Assume $100 per month -- some months will be $0, but some will be expensive!</a:t>
            </a:r>
          </a:p>
          <a:p>
            <a:pPr marL="609585" indent="0">
              <a:buNone/>
            </a:pPr>
            <a:endParaRPr sz="3200" dirty="0">
              <a:solidFill>
                <a:srgbClr val="0C4599"/>
              </a:solidFill>
              <a:latin typeface="Calibri"/>
              <a:ea typeface="Calibri"/>
              <a:cs typeface="Calibri"/>
              <a:sym typeface="Calibri"/>
            </a:endParaRPr>
          </a:p>
          <a:p>
            <a:pPr>
              <a:buNone/>
            </a:pPr>
            <a:endParaRPr sz="3200" dirty="0">
              <a:solidFill>
                <a:srgbClr val="E69138"/>
              </a:solidFill>
              <a:latin typeface="Calibri"/>
              <a:ea typeface="Calibri"/>
              <a:cs typeface="Calibri"/>
              <a:sym typeface="Calibri"/>
            </a:endParaRPr>
          </a:p>
          <a:p>
            <a:pPr>
              <a:buNone/>
            </a:pPr>
            <a:endParaRPr sz="3200" dirty="0">
              <a:solidFill>
                <a:srgbClr val="0C4599"/>
              </a:solidFill>
              <a:latin typeface="Calibri"/>
              <a:ea typeface="Calibri"/>
              <a:cs typeface="Calibri"/>
              <a:sym typeface="Calibri"/>
            </a:endParaRPr>
          </a:p>
          <a:p>
            <a:pPr>
              <a:buNone/>
            </a:pPr>
            <a:endParaRPr sz="3200" dirty="0">
              <a:solidFill>
                <a:srgbClr val="0C4599"/>
              </a:solidFill>
              <a:latin typeface="Calibri"/>
              <a:ea typeface="Calibri"/>
              <a:cs typeface="Calibri"/>
              <a:sym typeface="Calibri"/>
            </a:endParaRPr>
          </a:p>
          <a:p>
            <a:pPr>
              <a:buNone/>
            </a:pPr>
            <a:endParaRPr sz="3200" dirty="0">
              <a:solidFill>
                <a:srgbClr val="0C4599"/>
              </a:solidFill>
              <a:latin typeface="Calibri"/>
              <a:ea typeface="Calibri"/>
              <a:cs typeface="Calibri"/>
              <a:sym typeface="Calibri"/>
            </a:endParaRPr>
          </a:p>
          <a:p>
            <a:pPr marL="0" indent="0">
              <a:buNone/>
            </a:pPr>
            <a:endParaRPr sz="3200" dirty="0">
              <a:solidFill>
                <a:srgbClr val="0C4599"/>
              </a:solidFill>
              <a:latin typeface="Calibri"/>
              <a:ea typeface="Calibri"/>
              <a:cs typeface="Calibri"/>
              <a:sym typeface="Calibri"/>
            </a:endParaRPr>
          </a:p>
          <a:p>
            <a:pPr marL="609585" indent="0">
              <a:buNone/>
            </a:pPr>
            <a:endParaRPr sz="3200" dirty="0">
              <a:solidFill>
                <a:srgbClr val="0C4599"/>
              </a:solidFill>
              <a:latin typeface="Calibri"/>
              <a:ea typeface="Calibri"/>
              <a:cs typeface="Calibri"/>
              <a:sym typeface="Calibri"/>
            </a:endParaRPr>
          </a:p>
        </p:txBody>
      </p:sp>
      <p:pic>
        <p:nvPicPr>
          <p:cNvPr id="170" name="Shape 170"/>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1180546073"/>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76" name="Shape 176"/>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17:  </a:t>
            </a:r>
            <a:r>
              <a:rPr lang="en" sz="3200">
                <a:solidFill>
                  <a:srgbClr val="E69138"/>
                </a:solidFill>
                <a:latin typeface="Calibri"/>
                <a:ea typeface="Calibri"/>
                <a:cs typeface="Calibri"/>
                <a:sym typeface="Calibri"/>
              </a:rPr>
              <a:t>Gas</a:t>
            </a:r>
          </a:p>
          <a:p>
            <a:pPr marL="0" indent="0">
              <a:buNone/>
            </a:pPr>
            <a:r>
              <a:rPr lang="en" sz="3200">
                <a:solidFill>
                  <a:srgbClr val="0C4599"/>
                </a:solidFill>
                <a:latin typeface="Calibri"/>
                <a:ea typeface="Calibri"/>
                <a:cs typeface="Calibri"/>
                <a:sym typeface="Calibri"/>
              </a:rPr>
              <a:t>Estimate how many miles you’ll drive per day and use this chart to find your gas prices (based on $3.55/gallon and 23.6mi/gallon):</a:t>
            </a: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a:p>
            <a:pPr>
              <a:buNone/>
            </a:pPr>
            <a:endParaRPr sz="3200">
              <a:solidFill>
                <a:srgbClr val="E69138"/>
              </a:solidFill>
              <a:latin typeface="Calibri"/>
              <a:ea typeface="Calibri"/>
              <a:cs typeface="Calibri"/>
              <a:sym typeface="Calibri"/>
            </a:endParaRPr>
          </a:p>
          <a:p>
            <a:pPr>
              <a:buNone/>
            </a:pPr>
            <a:endParaRPr sz="3200">
              <a:solidFill>
                <a:srgbClr val="0C4599"/>
              </a:solidFill>
              <a:latin typeface="Calibri"/>
              <a:ea typeface="Calibri"/>
              <a:cs typeface="Calibri"/>
              <a:sym typeface="Calibri"/>
            </a:endParaRPr>
          </a:p>
          <a:p>
            <a:pPr>
              <a:buNone/>
            </a:pPr>
            <a:endParaRPr sz="3200">
              <a:solidFill>
                <a:srgbClr val="0C4599"/>
              </a:solidFill>
              <a:latin typeface="Calibri"/>
              <a:ea typeface="Calibri"/>
              <a:cs typeface="Calibri"/>
              <a:sym typeface="Calibri"/>
            </a:endParaRPr>
          </a:p>
          <a:p>
            <a:pPr>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graphicFrame>
        <p:nvGraphicFramePr>
          <p:cNvPr id="177" name="Shape 177"/>
          <p:cNvGraphicFramePr/>
          <p:nvPr>
            <p:extLst>
              <p:ext uri="{D42A27DB-BD31-4B8C-83A1-F6EECF244321}">
                <p14:modId xmlns:p14="http://schemas.microsoft.com/office/powerpoint/2010/main" val="2211518509"/>
              </p:ext>
            </p:extLst>
          </p:nvPr>
        </p:nvGraphicFramePr>
        <p:xfrm>
          <a:off x="1270000" y="4278967"/>
          <a:ext cx="9652000" cy="2438240"/>
        </p:xfrm>
        <a:graphic>
          <a:graphicData uri="http://schemas.openxmlformats.org/drawingml/2006/table">
            <a:tbl>
              <a:tblPr>
                <a:noFill/>
              </a:tblPr>
              <a:tblGrid>
                <a:gridCol w="4826000"/>
                <a:gridCol w="4826000"/>
              </a:tblGrid>
              <a:tr h="609560">
                <a:tc>
                  <a:txBody>
                    <a:bodyPr/>
                    <a:lstStyle/>
                    <a:p>
                      <a:pPr lvl="0" algn="ctr">
                        <a:spcBef>
                          <a:spcPts val="0"/>
                        </a:spcBef>
                        <a:buNone/>
                      </a:pPr>
                      <a:r>
                        <a:rPr lang="en" sz="2400" b="1" dirty="0">
                          <a:solidFill>
                            <a:schemeClr val="bg1"/>
                          </a:solidFill>
                        </a:rPr>
                        <a:t>Miles Per Day</a:t>
                      </a:r>
                    </a:p>
                  </a:txBody>
                  <a:tcPr marL="121900" marR="121900" marT="121900" marB="121900"/>
                </a:tc>
                <a:tc>
                  <a:txBody>
                    <a:bodyPr/>
                    <a:lstStyle/>
                    <a:p>
                      <a:pPr lvl="0" algn="ctr">
                        <a:spcBef>
                          <a:spcPts val="0"/>
                        </a:spcBef>
                        <a:buNone/>
                      </a:pPr>
                      <a:r>
                        <a:rPr lang="en" sz="2400" b="1" dirty="0">
                          <a:solidFill>
                            <a:schemeClr val="bg1"/>
                          </a:solidFill>
                        </a:rPr>
                        <a:t>Monthly Cost of Gasoline</a:t>
                      </a:r>
                    </a:p>
                  </a:txBody>
                  <a:tcPr marL="121900" marR="121900" marT="121900" marB="121900"/>
                </a:tc>
              </a:tr>
              <a:tr h="609560">
                <a:tc>
                  <a:txBody>
                    <a:bodyPr/>
                    <a:lstStyle/>
                    <a:p>
                      <a:pPr lvl="0" algn="ctr" rtl="0">
                        <a:spcBef>
                          <a:spcPts val="0"/>
                        </a:spcBef>
                        <a:buNone/>
                      </a:pPr>
                      <a:r>
                        <a:rPr lang="en" sz="2400">
                          <a:solidFill>
                            <a:schemeClr val="bg1"/>
                          </a:solidFill>
                        </a:rPr>
                        <a:t>25 </a:t>
                      </a:r>
                    </a:p>
                  </a:txBody>
                  <a:tcPr marL="121900" marR="121900" marT="121900" marB="121900"/>
                </a:tc>
                <a:tc>
                  <a:txBody>
                    <a:bodyPr/>
                    <a:lstStyle/>
                    <a:p>
                      <a:pPr lvl="0" algn="ctr" rtl="0">
                        <a:spcBef>
                          <a:spcPts val="0"/>
                        </a:spcBef>
                        <a:buNone/>
                      </a:pPr>
                      <a:r>
                        <a:rPr lang="en" sz="2400" dirty="0">
                          <a:solidFill>
                            <a:schemeClr val="bg1"/>
                          </a:solidFill>
                        </a:rPr>
                        <a:t>$113</a:t>
                      </a:r>
                    </a:p>
                  </a:txBody>
                  <a:tcPr marL="121900" marR="121900" marT="121900" marB="121900"/>
                </a:tc>
              </a:tr>
              <a:tr h="609560">
                <a:tc>
                  <a:txBody>
                    <a:bodyPr/>
                    <a:lstStyle/>
                    <a:p>
                      <a:pPr lvl="0" algn="ctr" rtl="0">
                        <a:spcBef>
                          <a:spcPts val="0"/>
                        </a:spcBef>
                        <a:buNone/>
                      </a:pPr>
                      <a:r>
                        <a:rPr lang="en" sz="2400">
                          <a:solidFill>
                            <a:schemeClr val="bg1"/>
                          </a:solidFill>
                        </a:rPr>
                        <a:t>35 </a:t>
                      </a:r>
                    </a:p>
                  </a:txBody>
                  <a:tcPr marL="121900" marR="121900" marT="121900" marB="121900"/>
                </a:tc>
                <a:tc>
                  <a:txBody>
                    <a:bodyPr/>
                    <a:lstStyle/>
                    <a:p>
                      <a:pPr lvl="0" algn="ctr" rtl="0">
                        <a:spcBef>
                          <a:spcPts val="0"/>
                        </a:spcBef>
                        <a:buNone/>
                      </a:pPr>
                      <a:r>
                        <a:rPr lang="en" sz="2400" dirty="0">
                          <a:solidFill>
                            <a:schemeClr val="bg1"/>
                          </a:solidFill>
                        </a:rPr>
                        <a:t>$158</a:t>
                      </a:r>
                    </a:p>
                  </a:txBody>
                  <a:tcPr marL="121900" marR="121900" marT="121900" marB="121900"/>
                </a:tc>
              </a:tr>
              <a:tr h="609560">
                <a:tc>
                  <a:txBody>
                    <a:bodyPr/>
                    <a:lstStyle/>
                    <a:p>
                      <a:pPr lvl="0" algn="ctr" rtl="0">
                        <a:spcBef>
                          <a:spcPts val="0"/>
                        </a:spcBef>
                        <a:buNone/>
                      </a:pPr>
                      <a:r>
                        <a:rPr lang="en" sz="2400">
                          <a:solidFill>
                            <a:schemeClr val="bg1"/>
                          </a:solidFill>
                        </a:rPr>
                        <a:t>45</a:t>
                      </a:r>
                    </a:p>
                  </a:txBody>
                  <a:tcPr marL="121900" marR="121900" marT="121900" marB="121900"/>
                </a:tc>
                <a:tc>
                  <a:txBody>
                    <a:bodyPr/>
                    <a:lstStyle/>
                    <a:p>
                      <a:pPr lvl="0" algn="ctr" rtl="0">
                        <a:spcBef>
                          <a:spcPts val="0"/>
                        </a:spcBef>
                        <a:buNone/>
                      </a:pPr>
                      <a:r>
                        <a:rPr lang="en" sz="2400" dirty="0">
                          <a:solidFill>
                            <a:schemeClr val="bg1"/>
                          </a:solidFill>
                        </a:rPr>
                        <a:t>$203</a:t>
                      </a:r>
                    </a:p>
                  </a:txBody>
                  <a:tcPr marL="121900" marR="121900" marT="121900" marB="121900"/>
                </a:tc>
              </a:tr>
            </a:tbl>
          </a:graphicData>
        </a:graphic>
      </p:graphicFrame>
      <p:pic>
        <p:nvPicPr>
          <p:cNvPr id="178" name="Shape 178"/>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1853146896"/>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84" name="Shape 184"/>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18:  </a:t>
            </a:r>
          </a:p>
          <a:p>
            <a:pPr marL="0" indent="0">
              <a:buNone/>
            </a:pPr>
            <a:r>
              <a:rPr lang="en" sz="3200">
                <a:solidFill>
                  <a:srgbClr val="0C4599"/>
                </a:solidFill>
                <a:latin typeface="Calibri"/>
                <a:ea typeface="Calibri"/>
                <a:cs typeface="Calibri"/>
                <a:sym typeface="Calibri"/>
              </a:rPr>
              <a:t>Calculate your total monthly budget for transportation.</a:t>
            </a:r>
          </a:p>
          <a:p>
            <a:pPr marL="0" indent="0">
              <a:buNone/>
            </a:pPr>
            <a:endParaRPr sz="32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Cost of Transportation = Public Transportation + Car Payment + Car Insurance + Car Maintenance + Gas</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185" name="Shape 185"/>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860256989"/>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91" name="Shape 191"/>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19:  </a:t>
            </a:r>
          </a:p>
          <a:p>
            <a:pPr marL="0" indent="0">
              <a:buNone/>
            </a:pPr>
            <a:r>
              <a:rPr lang="en" sz="3200">
                <a:solidFill>
                  <a:srgbClr val="0C4599"/>
                </a:solidFill>
                <a:latin typeface="Calibri"/>
                <a:ea typeface="Calibri"/>
                <a:cs typeface="Calibri"/>
                <a:sym typeface="Calibri"/>
              </a:rPr>
              <a:t>Choose which meal plan you’re likely to follow for the cost of </a:t>
            </a:r>
            <a:r>
              <a:rPr lang="en" sz="3200">
                <a:solidFill>
                  <a:srgbClr val="E69138"/>
                </a:solidFill>
                <a:latin typeface="Calibri"/>
                <a:ea typeface="Calibri"/>
                <a:cs typeface="Calibri"/>
                <a:sym typeface="Calibri"/>
              </a:rPr>
              <a:t>Groceries</a:t>
            </a:r>
            <a:r>
              <a:rPr lang="en" sz="3200">
                <a:solidFill>
                  <a:srgbClr val="0C4599"/>
                </a:solidFill>
                <a:latin typeface="Calibri"/>
                <a:ea typeface="Calibri"/>
                <a:cs typeface="Calibri"/>
                <a:sym typeface="Calibri"/>
              </a:rPr>
              <a:t>: </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graphicFrame>
        <p:nvGraphicFramePr>
          <p:cNvPr id="192" name="Shape 192"/>
          <p:cNvGraphicFramePr/>
          <p:nvPr>
            <p:extLst>
              <p:ext uri="{D42A27DB-BD31-4B8C-83A1-F6EECF244321}">
                <p14:modId xmlns:p14="http://schemas.microsoft.com/office/powerpoint/2010/main" val="2814458832"/>
              </p:ext>
            </p:extLst>
          </p:nvPr>
        </p:nvGraphicFramePr>
        <p:xfrm>
          <a:off x="1270000" y="3851300"/>
          <a:ext cx="9652000" cy="2194440"/>
        </p:xfrm>
        <a:graphic>
          <a:graphicData uri="http://schemas.openxmlformats.org/drawingml/2006/table">
            <a:tbl>
              <a:tblPr>
                <a:noFill/>
              </a:tblPr>
              <a:tblGrid>
                <a:gridCol w="1930400"/>
                <a:gridCol w="1930400"/>
                <a:gridCol w="1930400"/>
                <a:gridCol w="1930400"/>
                <a:gridCol w="1930400"/>
              </a:tblGrid>
              <a:tr h="975320">
                <a:tc>
                  <a:txBody>
                    <a:bodyPr/>
                    <a:lstStyle/>
                    <a:p>
                      <a:pPr lvl="0" rtl="0">
                        <a:spcBef>
                          <a:spcPts val="0"/>
                        </a:spcBef>
                        <a:buNone/>
                      </a:pPr>
                      <a:endParaRPr sz="2400" dirty="0">
                        <a:solidFill>
                          <a:schemeClr val="bg1"/>
                        </a:solidFill>
                      </a:endParaRPr>
                    </a:p>
                  </a:txBody>
                  <a:tcPr marL="121900" marR="121900" marT="121900" marB="121900"/>
                </a:tc>
                <a:tc>
                  <a:txBody>
                    <a:bodyPr/>
                    <a:lstStyle/>
                    <a:p>
                      <a:pPr lvl="0">
                        <a:spcBef>
                          <a:spcPts val="0"/>
                        </a:spcBef>
                        <a:buNone/>
                      </a:pPr>
                      <a:r>
                        <a:rPr lang="en" sz="2400" b="1" dirty="0">
                          <a:solidFill>
                            <a:schemeClr val="bg1"/>
                          </a:solidFill>
                        </a:rPr>
                        <a:t>Thrifty</a:t>
                      </a:r>
                    </a:p>
                  </a:txBody>
                  <a:tcPr marL="121900" marR="121900" marT="121900" marB="121900"/>
                </a:tc>
                <a:tc>
                  <a:txBody>
                    <a:bodyPr/>
                    <a:lstStyle/>
                    <a:p>
                      <a:pPr lvl="0">
                        <a:spcBef>
                          <a:spcPts val="0"/>
                        </a:spcBef>
                        <a:buNone/>
                      </a:pPr>
                      <a:r>
                        <a:rPr lang="en" sz="2400" b="1" dirty="0">
                          <a:solidFill>
                            <a:schemeClr val="bg1"/>
                          </a:solidFill>
                        </a:rPr>
                        <a:t>Low Cost</a:t>
                      </a:r>
                    </a:p>
                  </a:txBody>
                  <a:tcPr marL="121900" marR="121900" marT="121900" marB="121900"/>
                </a:tc>
                <a:tc>
                  <a:txBody>
                    <a:bodyPr/>
                    <a:lstStyle/>
                    <a:p>
                      <a:pPr lvl="0">
                        <a:spcBef>
                          <a:spcPts val="0"/>
                        </a:spcBef>
                        <a:buNone/>
                      </a:pPr>
                      <a:r>
                        <a:rPr lang="en" sz="2400" b="1" dirty="0">
                          <a:solidFill>
                            <a:schemeClr val="bg1"/>
                          </a:solidFill>
                        </a:rPr>
                        <a:t>Moderate Cost</a:t>
                      </a:r>
                    </a:p>
                  </a:txBody>
                  <a:tcPr marL="121900" marR="121900" marT="121900" marB="121900"/>
                </a:tc>
                <a:tc>
                  <a:txBody>
                    <a:bodyPr/>
                    <a:lstStyle/>
                    <a:p>
                      <a:pPr lvl="0">
                        <a:spcBef>
                          <a:spcPts val="0"/>
                        </a:spcBef>
                        <a:buNone/>
                      </a:pPr>
                      <a:r>
                        <a:rPr lang="en" sz="2400" b="1">
                          <a:solidFill>
                            <a:schemeClr val="bg1"/>
                          </a:solidFill>
                        </a:rPr>
                        <a:t>Liberal Cost</a:t>
                      </a:r>
                    </a:p>
                  </a:txBody>
                  <a:tcPr marL="121900" marR="121900" marT="121900" marB="121900"/>
                </a:tc>
              </a:tr>
              <a:tr h="609560">
                <a:tc>
                  <a:txBody>
                    <a:bodyPr/>
                    <a:lstStyle/>
                    <a:p>
                      <a:pPr lvl="0">
                        <a:spcBef>
                          <a:spcPts val="0"/>
                        </a:spcBef>
                        <a:buNone/>
                      </a:pPr>
                      <a:r>
                        <a:rPr lang="en" sz="2400" b="1">
                          <a:solidFill>
                            <a:schemeClr val="bg1"/>
                          </a:solidFill>
                        </a:rPr>
                        <a:t>Females</a:t>
                      </a:r>
                    </a:p>
                  </a:txBody>
                  <a:tcPr marL="121900" marR="121900" marT="121900" marB="121900"/>
                </a:tc>
                <a:tc>
                  <a:txBody>
                    <a:bodyPr/>
                    <a:lstStyle/>
                    <a:p>
                      <a:pPr lvl="0">
                        <a:spcBef>
                          <a:spcPts val="0"/>
                        </a:spcBef>
                        <a:buNone/>
                      </a:pPr>
                      <a:r>
                        <a:rPr lang="en" sz="2400">
                          <a:solidFill>
                            <a:schemeClr val="bg1"/>
                          </a:solidFill>
                        </a:rPr>
                        <a:t>$167</a:t>
                      </a:r>
                    </a:p>
                  </a:txBody>
                  <a:tcPr marL="121900" marR="121900" marT="121900" marB="121900"/>
                </a:tc>
                <a:tc>
                  <a:txBody>
                    <a:bodyPr/>
                    <a:lstStyle/>
                    <a:p>
                      <a:pPr lvl="0">
                        <a:spcBef>
                          <a:spcPts val="0"/>
                        </a:spcBef>
                        <a:buNone/>
                      </a:pPr>
                      <a:r>
                        <a:rPr lang="en" sz="2400">
                          <a:solidFill>
                            <a:schemeClr val="bg1"/>
                          </a:solidFill>
                        </a:rPr>
                        <a:t>$211</a:t>
                      </a:r>
                    </a:p>
                  </a:txBody>
                  <a:tcPr marL="121900" marR="121900" marT="121900" marB="121900"/>
                </a:tc>
                <a:tc>
                  <a:txBody>
                    <a:bodyPr/>
                    <a:lstStyle/>
                    <a:p>
                      <a:pPr lvl="0">
                        <a:spcBef>
                          <a:spcPts val="0"/>
                        </a:spcBef>
                        <a:buNone/>
                      </a:pPr>
                      <a:r>
                        <a:rPr lang="en" sz="2400">
                          <a:solidFill>
                            <a:schemeClr val="bg1"/>
                          </a:solidFill>
                        </a:rPr>
                        <a:t>$259</a:t>
                      </a:r>
                    </a:p>
                  </a:txBody>
                  <a:tcPr marL="121900" marR="121900" marT="121900" marB="121900"/>
                </a:tc>
                <a:tc>
                  <a:txBody>
                    <a:bodyPr/>
                    <a:lstStyle/>
                    <a:p>
                      <a:pPr lvl="0">
                        <a:spcBef>
                          <a:spcPts val="0"/>
                        </a:spcBef>
                        <a:buNone/>
                      </a:pPr>
                      <a:r>
                        <a:rPr lang="en" sz="2400" dirty="0">
                          <a:solidFill>
                            <a:schemeClr val="bg1"/>
                          </a:solidFill>
                        </a:rPr>
                        <a:t>$332</a:t>
                      </a:r>
                    </a:p>
                  </a:txBody>
                  <a:tcPr marL="121900" marR="121900" marT="121900" marB="121900"/>
                </a:tc>
              </a:tr>
              <a:tr h="609560">
                <a:tc>
                  <a:txBody>
                    <a:bodyPr/>
                    <a:lstStyle/>
                    <a:p>
                      <a:pPr lvl="0" rtl="0">
                        <a:spcBef>
                          <a:spcPts val="0"/>
                        </a:spcBef>
                        <a:buNone/>
                      </a:pPr>
                      <a:r>
                        <a:rPr lang="en" sz="2400" b="1">
                          <a:solidFill>
                            <a:schemeClr val="bg1"/>
                          </a:solidFill>
                        </a:rPr>
                        <a:t>Males</a:t>
                      </a:r>
                    </a:p>
                  </a:txBody>
                  <a:tcPr marL="121900" marR="121900" marT="121900" marB="121900"/>
                </a:tc>
                <a:tc>
                  <a:txBody>
                    <a:bodyPr/>
                    <a:lstStyle/>
                    <a:p>
                      <a:pPr lvl="0">
                        <a:spcBef>
                          <a:spcPts val="0"/>
                        </a:spcBef>
                        <a:buNone/>
                      </a:pPr>
                      <a:r>
                        <a:rPr lang="en" sz="2400">
                          <a:solidFill>
                            <a:schemeClr val="bg1"/>
                          </a:solidFill>
                        </a:rPr>
                        <a:t>$188</a:t>
                      </a:r>
                    </a:p>
                  </a:txBody>
                  <a:tcPr marL="121900" marR="121900" marT="121900" marB="121900"/>
                </a:tc>
                <a:tc>
                  <a:txBody>
                    <a:bodyPr/>
                    <a:lstStyle/>
                    <a:p>
                      <a:pPr lvl="0">
                        <a:spcBef>
                          <a:spcPts val="0"/>
                        </a:spcBef>
                        <a:buNone/>
                      </a:pPr>
                      <a:r>
                        <a:rPr lang="en" sz="2400">
                          <a:solidFill>
                            <a:schemeClr val="bg1"/>
                          </a:solidFill>
                        </a:rPr>
                        <a:t>$242</a:t>
                      </a:r>
                    </a:p>
                  </a:txBody>
                  <a:tcPr marL="121900" marR="121900" marT="121900" marB="121900"/>
                </a:tc>
                <a:tc>
                  <a:txBody>
                    <a:bodyPr/>
                    <a:lstStyle/>
                    <a:p>
                      <a:pPr lvl="0">
                        <a:spcBef>
                          <a:spcPts val="0"/>
                        </a:spcBef>
                        <a:buNone/>
                      </a:pPr>
                      <a:r>
                        <a:rPr lang="en" sz="2400">
                          <a:solidFill>
                            <a:schemeClr val="bg1"/>
                          </a:solidFill>
                        </a:rPr>
                        <a:t>$303</a:t>
                      </a:r>
                    </a:p>
                  </a:txBody>
                  <a:tcPr marL="121900" marR="121900" marT="121900" marB="121900"/>
                </a:tc>
                <a:tc>
                  <a:txBody>
                    <a:bodyPr/>
                    <a:lstStyle/>
                    <a:p>
                      <a:pPr lvl="0">
                        <a:spcBef>
                          <a:spcPts val="0"/>
                        </a:spcBef>
                        <a:buNone/>
                      </a:pPr>
                      <a:r>
                        <a:rPr lang="en" sz="2400" dirty="0">
                          <a:solidFill>
                            <a:schemeClr val="bg1"/>
                          </a:solidFill>
                        </a:rPr>
                        <a:t>$373</a:t>
                      </a:r>
                    </a:p>
                  </a:txBody>
                  <a:tcPr marL="121900" marR="121900" marT="121900" marB="121900"/>
                </a:tc>
              </a:tr>
            </a:tbl>
          </a:graphicData>
        </a:graphic>
      </p:graphicFrame>
      <p:pic>
        <p:nvPicPr>
          <p:cNvPr id="193" name="Shape 193"/>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580783527"/>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199" name="Shape 199"/>
          <p:cNvSpPr txBox="1">
            <a:spLocks noGrp="1"/>
          </p:cNvSpPr>
          <p:nvPr>
            <p:ph type="body" idx="1"/>
          </p:nvPr>
        </p:nvSpPr>
        <p:spPr>
          <a:xfrm>
            <a:off x="609600" y="445170"/>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20:  </a:t>
            </a:r>
          </a:p>
          <a:p>
            <a:pPr marL="0" indent="0">
              <a:buNone/>
            </a:pPr>
            <a:r>
              <a:rPr lang="en" sz="3200" dirty="0">
                <a:solidFill>
                  <a:srgbClr val="0C4599"/>
                </a:solidFill>
                <a:latin typeface="Calibri"/>
                <a:ea typeface="Calibri"/>
                <a:cs typeface="Calibri"/>
                <a:sym typeface="Calibri"/>
              </a:rPr>
              <a:t>Choose which plan you’re likely to follow for the cost of </a:t>
            </a:r>
            <a:r>
              <a:rPr lang="en" sz="3200" dirty="0">
                <a:solidFill>
                  <a:srgbClr val="E69138"/>
                </a:solidFill>
                <a:latin typeface="Calibri"/>
                <a:ea typeface="Calibri"/>
                <a:cs typeface="Calibri"/>
                <a:sym typeface="Calibri"/>
              </a:rPr>
              <a:t>Dining Out</a:t>
            </a:r>
            <a:r>
              <a:rPr lang="en" sz="3200" dirty="0">
                <a:solidFill>
                  <a:srgbClr val="0C4599"/>
                </a:solidFill>
                <a:latin typeface="Calibri"/>
                <a:ea typeface="Calibri"/>
                <a:cs typeface="Calibri"/>
                <a:sym typeface="Calibri"/>
              </a:rPr>
              <a:t>: </a:t>
            </a:r>
            <a:endParaRPr lang="en" sz="3200" dirty="0">
              <a:solidFill>
                <a:schemeClr val="bg1"/>
              </a:solidFill>
              <a:latin typeface="Calibri"/>
              <a:ea typeface="Calibri"/>
              <a:cs typeface="Calibri"/>
              <a:sym typeface="Calibri"/>
            </a:endParaRPr>
          </a:p>
          <a:p>
            <a:pPr marL="0" indent="0">
              <a:buNone/>
            </a:pPr>
            <a:endParaRPr sz="3200" dirty="0">
              <a:solidFill>
                <a:schemeClr val="bg1"/>
              </a:solidFill>
              <a:latin typeface="Calibri"/>
              <a:ea typeface="Calibri"/>
              <a:cs typeface="Calibri"/>
              <a:sym typeface="Calibri"/>
            </a:endParaRPr>
          </a:p>
          <a:p>
            <a:pPr marL="0" indent="0">
              <a:buNone/>
            </a:pPr>
            <a:endParaRPr sz="3200" dirty="0">
              <a:solidFill>
                <a:schemeClr val="bg1"/>
              </a:solidFill>
              <a:latin typeface="Calibri"/>
              <a:ea typeface="Calibri"/>
              <a:cs typeface="Calibri"/>
              <a:sym typeface="Calibri"/>
            </a:endParaRPr>
          </a:p>
          <a:p>
            <a:pPr marL="0" indent="0">
              <a:buNone/>
            </a:pPr>
            <a:endParaRPr sz="3200" dirty="0">
              <a:solidFill>
                <a:schemeClr val="bg1"/>
              </a:solidFill>
              <a:latin typeface="Calibri"/>
              <a:ea typeface="Calibri"/>
              <a:cs typeface="Calibri"/>
              <a:sym typeface="Calibri"/>
            </a:endParaRPr>
          </a:p>
          <a:p>
            <a:pPr marL="0" indent="0">
              <a:buNone/>
            </a:pPr>
            <a:endParaRPr sz="3200" dirty="0">
              <a:solidFill>
                <a:schemeClr val="bg1"/>
              </a:solidFill>
              <a:latin typeface="Calibri"/>
              <a:ea typeface="Calibri"/>
              <a:cs typeface="Calibri"/>
              <a:sym typeface="Calibri"/>
            </a:endParaRPr>
          </a:p>
          <a:p>
            <a:pPr marL="609585" indent="0">
              <a:buNone/>
            </a:pPr>
            <a:endParaRPr sz="3200" dirty="0">
              <a:solidFill>
                <a:schemeClr val="bg1"/>
              </a:solidFill>
              <a:latin typeface="Calibri"/>
              <a:ea typeface="Calibri"/>
              <a:cs typeface="Calibri"/>
              <a:sym typeface="Calibri"/>
            </a:endParaRPr>
          </a:p>
        </p:txBody>
      </p:sp>
      <p:graphicFrame>
        <p:nvGraphicFramePr>
          <p:cNvPr id="200" name="Shape 200"/>
          <p:cNvGraphicFramePr/>
          <p:nvPr>
            <p:extLst>
              <p:ext uri="{D42A27DB-BD31-4B8C-83A1-F6EECF244321}">
                <p14:modId xmlns:p14="http://schemas.microsoft.com/office/powerpoint/2010/main" val="1098927429"/>
              </p:ext>
            </p:extLst>
          </p:nvPr>
        </p:nvGraphicFramePr>
        <p:xfrm>
          <a:off x="1270000" y="1463700"/>
          <a:ext cx="9652000" cy="5973880"/>
        </p:xfrm>
        <a:graphic>
          <a:graphicData uri="http://schemas.openxmlformats.org/drawingml/2006/table">
            <a:tbl>
              <a:tblPr>
                <a:noFill/>
              </a:tblPr>
              <a:tblGrid>
                <a:gridCol w="1930400"/>
                <a:gridCol w="1930400"/>
                <a:gridCol w="1930400"/>
                <a:gridCol w="1930400"/>
                <a:gridCol w="1930400"/>
              </a:tblGrid>
              <a:tr h="609560">
                <a:tc>
                  <a:txBody>
                    <a:bodyPr/>
                    <a:lstStyle/>
                    <a:p>
                      <a:pPr lvl="0" rtl="0">
                        <a:spcBef>
                          <a:spcPts val="0"/>
                        </a:spcBef>
                        <a:buNone/>
                      </a:pPr>
                      <a:endParaRPr sz="2000" dirty="0">
                        <a:solidFill>
                          <a:schemeClr val="bg1"/>
                        </a:solidFill>
                      </a:endParaRPr>
                    </a:p>
                  </a:txBody>
                  <a:tcPr marL="121900" marR="121900" marT="121900" marB="121900"/>
                </a:tc>
                <a:tc>
                  <a:txBody>
                    <a:bodyPr/>
                    <a:lstStyle/>
                    <a:p>
                      <a:pPr lvl="0" rtl="0">
                        <a:spcBef>
                          <a:spcPts val="0"/>
                        </a:spcBef>
                        <a:buNone/>
                      </a:pPr>
                      <a:r>
                        <a:rPr lang="en" sz="2000" b="1" dirty="0">
                          <a:solidFill>
                            <a:schemeClr val="bg1"/>
                          </a:solidFill>
                        </a:rPr>
                        <a:t>$10/meal</a:t>
                      </a:r>
                    </a:p>
                  </a:txBody>
                  <a:tcPr marL="121900" marR="121900" marT="121900" marB="121900"/>
                </a:tc>
                <a:tc>
                  <a:txBody>
                    <a:bodyPr/>
                    <a:lstStyle/>
                    <a:p>
                      <a:pPr lvl="0" rtl="0">
                        <a:spcBef>
                          <a:spcPts val="0"/>
                        </a:spcBef>
                        <a:buNone/>
                      </a:pPr>
                      <a:r>
                        <a:rPr lang="en" sz="2000" b="1">
                          <a:solidFill>
                            <a:schemeClr val="bg1"/>
                          </a:solidFill>
                        </a:rPr>
                        <a:t>$15/meal</a:t>
                      </a:r>
                    </a:p>
                  </a:txBody>
                  <a:tcPr marL="121900" marR="121900" marT="121900" marB="121900"/>
                </a:tc>
                <a:tc>
                  <a:txBody>
                    <a:bodyPr/>
                    <a:lstStyle/>
                    <a:p>
                      <a:pPr lvl="0" rtl="0">
                        <a:spcBef>
                          <a:spcPts val="0"/>
                        </a:spcBef>
                        <a:buNone/>
                      </a:pPr>
                      <a:r>
                        <a:rPr lang="en" sz="2000" b="1">
                          <a:solidFill>
                            <a:schemeClr val="bg1"/>
                          </a:solidFill>
                        </a:rPr>
                        <a:t>$20/meal</a:t>
                      </a:r>
                    </a:p>
                  </a:txBody>
                  <a:tcPr marL="121900" marR="121900" marT="121900" marB="121900"/>
                </a:tc>
                <a:tc>
                  <a:txBody>
                    <a:bodyPr/>
                    <a:lstStyle/>
                    <a:p>
                      <a:pPr lvl="0" rtl="0">
                        <a:spcBef>
                          <a:spcPts val="0"/>
                        </a:spcBef>
                        <a:buNone/>
                      </a:pPr>
                      <a:r>
                        <a:rPr lang="en" sz="2000" b="1">
                          <a:solidFill>
                            <a:schemeClr val="bg1"/>
                          </a:solidFill>
                        </a:rPr>
                        <a:t>$30/meal</a:t>
                      </a:r>
                    </a:p>
                  </a:txBody>
                  <a:tcPr marL="121900" marR="121900" marT="121900" marB="121900"/>
                </a:tc>
              </a:tr>
              <a:tr h="1341080">
                <a:tc>
                  <a:txBody>
                    <a:bodyPr/>
                    <a:lstStyle/>
                    <a:p>
                      <a:pPr lvl="0" rtl="0">
                        <a:spcBef>
                          <a:spcPts val="0"/>
                        </a:spcBef>
                        <a:buNone/>
                      </a:pPr>
                      <a:r>
                        <a:rPr lang="en" sz="2000" b="1">
                          <a:solidFill>
                            <a:schemeClr val="bg1"/>
                          </a:solidFill>
                        </a:rPr>
                        <a:t>1 meal/week</a:t>
                      </a:r>
                    </a:p>
                  </a:txBody>
                  <a:tcPr marL="121900" marR="121900" marT="121900" marB="121900"/>
                </a:tc>
                <a:tc>
                  <a:txBody>
                    <a:bodyPr/>
                    <a:lstStyle/>
                    <a:p>
                      <a:pPr lvl="0" rtl="0">
                        <a:spcBef>
                          <a:spcPts val="0"/>
                        </a:spcBef>
                        <a:buNone/>
                      </a:pPr>
                      <a:r>
                        <a:rPr lang="en" sz="2000" dirty="0">
                          <a:solidFill>
                            <a:schemeClr val="bg1"/>
                          </a:solidFill>
                        </a:rPr>
                        <a:t>$40</a:t>
                      </a:r>
                    </a:p>
                  </a:txBody>
                  <a:tcPr marL="121900" marR="121900" marT="121900" marB="121900"/>
                </a:tc>
                <a:tc>
                  <a:txBody>
                    <a:bodyPr/>
                    <a:lstStyle/>
                    <a:p>
                      <a:pPr lvl="0" rtl="0">
                        <a:spcBef>
                          <a:spcPts val="0"/>
                        </a:spcBef>
                        <a:buNone/>
                      </a:pPr>
                      <a:r>
                        <a:rPr lang="en" sz="2000" dirty="0">
                          <a:solidFill>
                            <a:schemeClr val="bg1"/>
                          </a:solidFill>
                        </a:rPr>
                        <a:t>$60</a:t>
                      </a:r>
                    </a:p>
                  </a:txBody>
                  <a:tcPr marL="121900" marR="121900" marT="121900" marB="121900"/>
                </a:tc>
                <a:tc>
                  <a:txBody>
                    <a:bodyPr/>
                    <a:lstStyle/>
                    <a:p>
                      <a:pPr lvl="0" rtl="0">
                        <a:spcBef>
                          <a:spcPts val="0"/>
                        </a:spcBef>
                        <a:buNone/>
                      </a:pPr>
                      <a:r>
                        <a:rPr lang="en" sz="2000" dirty="0">
                          <a:solidFill>
                            <a:schemeClr val="bg1"/>
                          </a:solidFill>
                        </a:rPr>
                        <a:t>$80</a:t>
                      </a:r>
                    </a:p>
                  </a:txBody>
                  <a:tcPr marL="121900" marR="121900" marT="121900" marB="121900"/>
                </a:tc>
                <a:tc>
                  <a:txBody>
                    <a:bodyPr/>
                    <a:lstStyle/>
                    <a:p>
                      <a:pPr lvl="0" rtl="0">
                        <a:spcBef>
                          <a:spcPts val="0"/>
                        </a:spcBef>
                        <a:buNone/>
                      </a:pPr>
                      <a:r>
                        <a:rPr lang="en" sz="2000" dirty="0">
                          <a:solidFill>
                            <a:schemeClr val="bg1"/>
                          </a:solidFill>
                        </a:rPr>
                        <a:t>$120</a:t>
                      </a:r>
                    </a:p>
                  </a:txBody>
                  <a:tcPr marL="121900" marR="121900" marT="121900" marB="121900"/>
                </a:tc>
              </a:tr>
              <a:tr h="1341080">
                <a:tc>
                  <a:txBody>
                    <a:bodyPr/>
                    <a:lstStyle/>
                    <a:p>
                      <a:pPr lvl="0" rtl="0">
                        <a:spcBef>
                          <a:spcPts val="0"/>
                        </a:spcBef>
                        <a:buNone/>
                      </a:pPr>
                      <a:r>
                        <a:rPr lang="en" sz="2000" b="1">
                          <a:solidFill>
                            <a:schemeClr val="bg1"/>
                          </a:solidFill>
                        </a:rPr>
                        <a:t>2 meals/week</a:t>
                      </a:r>
                    </a:p>
                  </a:txBody>
                  <a:tcPr marL="121900" marR="121900" marT="121900" marB="121900"/>
                </a:tc>
                <a:tc>
                  <a:txBody>
                    <a:bodyPr/>
                    <a:lstStyle/>
                    <a:p>
                      <a:pPr lvl="0" rtl="0">
                        <a:spcBef>
                          <a:spcPts val="0"/>
                        </a:spcBef>
                        <a:buNone/>
                      </a:pPr>
                      <a:r>
                        <a:rPr lang="en" sz="2000">
                          <a:solidFill>
                            <a:schemeClr val="bg1"/>
                          </a:solidFill>
                        </a:rPr>
                        <a:t>$80</a:t>
                      </a:r>
                    </a:p>
                  </a:txBody>
                  <a:tcPr marL="121900" marR="121900" marT="121900" marB="121900"/>
                </a:tc>
                <a:tc>
                  <a:txBody>
                    <a:bodyPr/>
                    <a:lstStyle/>
                    <a:p>
                      <a:pPr lvl="0" rtl="0">
                        <a:spcBef>
                          <a:spcPts val="0"/>
                        </a:spcBef>
                        <a:buNone/>
                      </a:pPr>
                      <a:r>
                        <a:rPr lang="en" sz="2000" dirty="0">
                          <a:solidFill>
                            <a:schemeClr val="bg1"/>
                          </a:solidFill>
                        </a:rPr>
                        <a:t>$120</a:t>
                      </a:r>
                    </a:p>
                  </a:txBody>
                  <a:tcPr marL="121900" marR="121900" marT="121900" marB="121900"/>
                </a:tc>
                <a:tc>
                  <a:txBody>
                    <a:bodyPr/>
                    <a:lstStyle/>
                    <a:p>
                      <a:pPr lvl="0" rtl="0">
                        <a:spcBef>
                          <a:spcPts val="0"/>
                        </a:spcBef>
                        <a:buNone/>
                      </a:pPr>
                      <a:r>
                        <a:rPr lang="en" sz="2000" dirty="0">
                          <a:solidFill>
                            <a:schemeClr val="bg1"/>
                          </a:solidFill>
                        </a:rPr>
                        <a:t>$160</a:t>
                      </a:r>
                    </a:p>
                  </a:txBody>
                  <a:tcPr marL="121900" marR="121900" marT="121900" marB="121900"/>
                </a:tc>
                <a:tc>
                  <a:txBody>
                    <a:bodyPr/>
                    <a:lstStyle/>
                    <a:p>
                      <a:pPr lvl="0" rtl="0">
                        <a:spcBef>
                          <a:spcPts val="0"/>
                        </a:spcBef>
                        <a:buNone/>
                      </a:pPr>
                      <a:r>
                        <a:rPr lang="en" sz="2000" dirty="0">
                          <a:solidFill>
                            <a:schemeClr val="bg1"/>
                          </a:solidFill>
                        </a:rPr>
                        <a:t>$240</a:t>
                      </a:r>
                    </a:p>
                  </a:txBody>
                  <a:tcPr marL="121900" marR="121900" marT="121900" marB="121900"/>
                </a:tc>
              </a:tr>
              <a:tr h="1341080">
                <a:tc>
                  <a:txBody>
                    <a:bodyPr/>
                    <a:lstStyle/>
                    <a:p>
                      <a:pPr lvl="0" rtl="0">
                        <a:spcBef>
                          <a:spcPts val="0"/>
                        </a:spcBef>
                        <a:buNone/>
                      </a:pPr>
                      <a:r>
                        <a:rPr lang="en" sz="2000" b="1">
                          <a:solidFill>
                            <a:schemeClr val="bg1"/>
                          </a:solidFill>
                        </a:rPr>
                        <a:t>3 meals/week</a:t>
                      </a:r>
                    </a:p>
                  </a:txBody>
                  <a:tcPr marL="121900" marR="121900" marT="121900" marB="121900"/>
                </a:tc>
                <a:tc>
                  <a:txBody>
                    <a:bodyPr/>
                    <a:lstStyle/>
                    <a:p>
                      <a:pPr lvl="0" rtl="0">
                        <a:spcBef>
                          <a:spcPts val="0"/>
                        </a:spcBef>
                        <a:buNone/>
                      </a:pPr>
                      <a:r>
                        <a:rPr lang="en" sz="2000">
                          <a:solidFill>
                            <a:schemeClr val="bg1"/>
                          </a:solidFill>
                        </a:rPr>
                        <a:t>$120</a:t>
                      </a:r>
                    </a:p>
                  </a:txBody>
                  <a:tcPr marL="121900" marR="121900" marT="121900" marB="121900"/>
                </a:tc>
                <a:tc>
                  <a:txBody>
                    <a:bodyPr/>
                    <a:lstStyle/>
                    <a:p>
                      <a:pPr lvl="0" rtl="0">
                        <a:spcBef>
                          <a:spcPts val="0"/>
                        </a:spcBef>
                        <a:buNone/>
                      </a:pPr>
                      <a:r>
                        <a:rPr lang="en" sz="2000">
                          <a:solidFill>
                            <a:schemeClr val="bg1"/>
                          </a:solidFill>
                        </a:rPr>
                        <a:t>$180</a:t>
                      </a:r>
                    </a:p>
                  </a:txBody>
                  <a:tcPr marL="121900" marR="121900" marT="121900" marB="121900"/>
                </a:tc>
                <a:tc>
                  <a:txBody>
                    <a:bodyPr/>
                    <a:lstStyle/>
                    <a:p>
                      <a:pPr lvl="0" rtl="0">
                        <a:spcBef>
                          <a:spcPts val="0"/>
                        </a:spcBef>
                        <a:buNone/>
                      </a:pPr>
                      <a:r>
                        <a:rPr lang="en" sz="2000" dirty="0">
                          <a:solidFill>
                            <a:schemeClr val="bg1"/>
                          </a:solidFill>
                        </a:rPr>
                        <a:t>$240</a:t>
                      </a:r>
                    </a:p>
                  </a:txBody>
                  <a:tcPr marL="121900" marR="121900" marT="121900" marB="121900"/>
                </a:tc>
                <a:tc>
                  <a:txBody>
                    <a:bodyPr/>
                    <a:lstStyle/>
                    <a:p>
                      <a:pPr lvl="0" rtl="0">
                        <a:spcBef>
                          <a:spcPts val="0"/>
                        </a:spcBef>
                        <a:buNone/>
                      </a:pPr>
                      <a:r>
                        <a:rPr lang="en" sz="2000" dirty="0">
                          <a:solidFill>
                            <a:schemeClr val="bg1"/>
                          </a:solidFill>
                        </a:rPr>
                        <a:t>$360</a:t>
                      </a:r>
                    </a:p>
                  </a:txBody>
                  <a:tcPr marL="121900" marR="121900" marT="121900" marB="121900"/>
                </a:tc>
              </a:tr>
              <a:tr h="1341080">
                <a:tc>
                  <a:txBody>
                    <a:bodyPr/>
                    <a:lstStyle/>
                    <a:p>
                      <a:pPr lvl="0" rtl="0">
                        <a:spcBef>
                          <a:spcPts val="0"/>
                        </a:spcBef>
                        <a:buNone/>
                      </a:pPr>
                      <a:r>
                        <a:rPr lang="en" sz="2000" b="1">
                          <a:solidFill>
                            <a:schemeClr val="bg1"/>
                          </a:solidFill>
                        </a:rPr>
                        <a:t>5 meals/week</a:t>
                      </a:r>
                    </a:p>
                  </a:txBody>
                  <a:tcPr marL="121900" marR="121900" marT="121900" marB="121900"/>
                </a:tc>
                <a:tc>
                  <a:txBody>
                    <a:bodyPr/>
                    <a:lstStyle/>
                    <a:p>
                      <a:pPr lvl="0" rtl="0">
                        <a:spcBef>
                          <a:spcPts val="0"/>
                        </a:spcBef>
                        <a:buNone/>
                      </a:pPr>
                      <a:r>
                        <a:rPr lang="en" sz="2000">
                          <a:solidFill>
                            <a:schemeClr val="bg1"/>
                          </a:solidFill>
                        </a:rPr>
                        <a:t>$200</a:t>
                      </a:r>
                    </a:p>
                  </a:txBody>
                  <a:tcPr marL="121900" marR="121900" marT="121900" marB="121900"/>
                </a:tc>
                <a:tc>
                  <a:txBody>
                    <a:bodyPr/>
                    <a:lstStyle/>
                    <a:p>
                      <a:pPr lvl="0" rtl="0">
                        <a:spcBef>
                          <a:spcPts val="0"/>
                        </a:spcBef>
                        <a:buNone/>
                      </a:pPr>
                      <a:r>
                        <a:rPr lang="en" sz="2000">
                          <a:solidFill>
                            <a:schemeClr val="bg1"/>
                          </a:solidFill>
                        </a:rPr>
                        <a:t>$300</a:t>
                      </a:r>
                    </a:p>
                  </a:txBody>
                  <a:tcPr marL="121900" marR="121900" marT="121900" marB="121900"/>
                </a:tc>
                <a:tc>
                  <a:txBody>
                    <a:bodyPr/>
                    <a:lstStyle/>
                    <a:p>
                      <a:pPr lvl="0" rtl="0">
                        <a:spcBef>
                          <a:spcPts val="0"/>
                        </a:spcBef>
                        <a:buNone/>
                      </a:pPr>
                      <a:r>
                        <a:rPr lang="en" sz="2000">
                          <a:solidFill>
                            <a:schemeClr val="bg1"/>
                          </a:solidFill>
                        </a:rPr>
                        <a:t>$400</a:t>
                      </a:r>
                    </a:p>
                  </a:txBody>
                  <a:tcPr marL="121900" marR="121900" marT="121900" marB="121900"/>
                </a:tc>
                <a:tc>
                  <a:txBody>
                    <a:bodyPr/>
                    <a:lstStyle/>
                    <a:p>
                      <a:pPr lvl="0" rtl="0">
                        <a:spcBef>
                          <a:spcPts val="0"/>
                        </a:spcBef>
                        <a:buNone/>
                      </a:pPr>
                      <a:r>
                        <a:rPr lang="en" sz="2000" dirty="0">
                          <a:solidFill>
                            <a:schemeClr val="bg1"/>
                          </a:solidFill>
                        </a:rPr>
                        <a:t>$600</a:t>
                      </a:r>
                    </a:p>
                  </a:txBody>
                  <a:tcPr marL="121900" marR="121900" marT="121900" marB="121900"/>
                </a:tc>
              </a:tr>
            </a:tbl>
          </a:graphicData>
        </a:graphic>
      </p:graphicFrame>
    </p:spTree>
    <p:extLst>
      <p:ext uri="{BB962C8B-B14F-4D97-AF65-F5344CB8AC3E}">
        <p14:creationId xmlns:p14="http://schemas.microsoft.com/office/powerpoint/2010/main" val="857079812"/>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07" name="Shape 207"/>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21:  </a:t>
            </a:r>
          </a:p>
          <a:p>
            <a:pPr marL="0" indent="0">
              <a:buNone/>
            </a:pPr>
            <a:r>
              <a:rPr lang="en" sz="3200">
                <a:solidFill>
                  <a:srgbClr val="0C4599"/>
                </a:solidFill>
                <a:latin typeface="Calibri"/>
                <a:ea typeface="Calibri"/>
                <a:cs typeface="Calibri"/>
                <a:sym typeface="Calibri"/>
              </a:rPr>
              <a:t>Calculate your total monthly budget for food.</a:t>
            </a:r>
          </a:p>
          <a:p>
            <a:pPr marL="0" indent="0">
              <a:buNone/>
            </a:pPr>
            <a:endParaRPr sz="32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Cost of Food = Groceries + Eating Out</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208" name="Shape 208"/>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746471589"/>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14" name="Shape 214"/>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marL="0" indent="0">
              <a:buNone/>
            </a:pPr>
            <a:r>
              <a:rPr lang="en" sz="3200">
                <a:solidFill>
                  <a:srgbClr val="0C4599"/>
                </a:solidFill>
                <a:latin typeface="Calibri"/>
                <a:ea typeface="Calibri"/>
                <a:cs typeface="Calibri"/>
                <a:sym typeface="Calibri"/>
              </a:rPr>
              <a:t>Calculate the cost of your insurance</a:t>
            </a:r>
          </a:p>
          <a:p>
            <a:pPr>
              <a:buNone/>
            </a:pPr>
            <a:r>
              <a:rPr lang="en" sz="3200">
                <a:solidFill>
                  <a:srgbClr val="0C4599"/>
                </a:solidFill>
                <a:latin typeface="Calibri"/>
                <a:ea typeface="Calibri"/>
                <a:cs typeface="Calibri"/>
                <a:sym typeface="Calibri"/>
              </a:rPr>
              <a:t>STEP 22: </a:t>
            </a:r>
            <a:r>
              <a:rPr lang="en" sz="3200">
                <a:solidFill>
                  <a:srgbClr val="E69138"/>
                </a:solidFill>
                <a:latin typeface="Calibri"/>
                <a:ea typeface="Calibri"/>
                <a:cs typeface="Calibri"/>
                <a:sym typeface="Calibri"/>
              </a:rPr>
              <a:t>Health Insurance</a:t>
            </a:r>
          </a:p>
          <a:p>
            <a:pPr marL="1219170" lvl="1" indent="-507987">
              <a:buClr>
                <a:srgbClr val="0C4599"/>
              </a:buClr>
              <a:buSzPct val="100000"/>
              <a:buFont typeface="Calibri"/>
            </a:pPr>
            <a:r>
              <a:rPr lang="en">
                <a:solidFill>
                  <a:srgbClr val="0C4599"/>
                </a:solidFill>
                <a:latin typeface="Calibri"/>
                <a:ea typeface="Calibri"/>
                <a:cs typeface="Calibri"/>
                <a:sym typeface="Calibri"/>
              </a:rPr>
              <a:t>If you are single: Average $999/yr</a:t>
            </a:r>
          </a:p>
          <a:p>
            <a:pPr marL="1219170" lvl="1" indent="-304792">
              <a:buClr>
                <a:srgbClr val="0C4599"/>
              </a:buClr>
              <a:buFont typeface="Calibri"/>
            </a:pPr>
            <a:r>
              <a:rPr lang="en" i="1">
                <a:solidFill>
                  <a:srgbClr val="0C4599"/>
                </a:solidFill>
                <a:latin typeface="Calibri"/>
                <a:ea typeface="Calibri"/>
                <a:cs typeface="Calibri"/>
                <a:sym typeface="Calibri"/>
              </a:rPr>
              <a:t>Remember to divide by 12 to get the monthly cost</a:t>
            </a:r>
          </a:p>
          <a:p>
            <a:pPr>
              <a:buNone/>
            </a:pPr>
            <a:endParaRPr sz="3200">
              <a:solidFill>
                <a:srgbClr val="0C4599"/>
              </a:solidFill>
              <a:latin typeface="Calibri"/>
              <a:ea typeface="Calibri"/>
              <a:cs typeface="Calibri"/>
              <a:sym typeface="Calibri"/>
            </a:endParaRPr>
          </a:p>
          <a:p>
            <a:pPr>
              <a:buNone/>
            </a:pPr>
            <a:r>
              <a:rPr lang="en" sz="3200">
                <a:solidFill>
                  <a:srgbClr val="0C4599"/>
                </a:solidFill>
                <a:latin typeface="Calibri"/>
                <a:ea typeface="Calibri"/>
                <a:cs typeface="Calibri"/>
                <a:sym typeface="Calibri"/>
              </a:rPr>
              <a:t>STEP 23:</a:t>
            </a:r>
            <a:r>
              <a:rPr lang="en" sz="3200">
                <a:solidFill>
                  <a:srgbClr val="1155CC"/>
                </a:solidFill>
                <a:latin typeface="Calibri"/>
                <a:ea typeface="Calibri"/>
                <a:cs typeface="Calibri"/>
                <a:sym typeface="Calibri"/>
              </a:rPr>
              <a:t> </a:t>
            </a:r>
            <a:r>
              <a:rPr lang="en" sz="3200">
                <a:solidFill>
                  <a:srgbClr val="E69138"/>
                </a:solidFill>
                <a:latin typeface="Calibri"/>
                <a:ea typeface="Calibri"/>
                <a:cs typeface="Calibri"/>
                <a:sym typeface="Calibri"/>
              </a:rPr>
              <a:t>Dental Insurance</a:t>
            </a:r>
            <a:r>
              <a:rPr lang="en" sz="3200">
                <a:solidFill>
                  <a:srgbClr val="0C4599"/>
                </a:solidFill>
                <a:latin typeface="Calibri"/>
                <a:ea typeface="Calibri"/>
                <a:cs typeface="Calibri"/>
                <a:sym typeface="Calibri"/>
              </a:rPr>
              <a:t> - $25/month</a:t>
            </a:r>
          </a:p>
          <a:p>
            <a:pPr>
              <a:buNone/>
            </a:pPr>
            <a:endParaRPr sz="3200">
              <a:solidFill>
                <a:srgbClr val="0C4599"/>
              </a:solidFill>
              <a:latin typeface="Calibri"/>
              <a:ea typeface="Calibri"/>
              <a:cs typeface="Calibri"/>
              <a:sym typeface="Calibri"/>
            </a:endParaRPr>
          </a:p>
          <a:p>
            <a:pPr>
              <a:buNone/>
            </a:pPr>
            <a:r>
              <a:rPr lang="en" sz="3200">
                <a:solidFill>
                  <a:srgbClr val="0C4599"/>
                </a:solidFill>
                <a:latin typeface="Calibri"/>
                <a:ea typeface="Calibri"/>
                <a:cs typeface="Calibri"/>
                <a:sym typeface="Calibri"/>
              </a:rPr>
              <a:t>STEP 24:</a:t>
            </a:r>
            <a:r>
              <a:rPr lang="en" sz="3200">
                <a:solidFill>
                  <a:srgbClr val="1155CC"/>
                </a:solidFill>
                <a:latin typeface="Calibri"/>
                <a:ea typeface="Calibri"/>
                <a:cs typeface="Calibri"/>
                <a:sym typeface="Calibri"/>
              </a:rPr>
              <a:t> </a:t>
            </a:r>
            <a:r>
              <a:rPr lang="en" sz="3200">
                <a:solidFill>
                  <a:srgbClr val="E69138"/>
                </a:solidFill>
                <a:latin typeface="Calibri"/>
                <a:ea typeface="Calibri"/>
                <a:cs typeface="Calibri"/>
                <a:sym typeface="Calibri"/>
              </a:rPr>
              <a:t>Vision Insurance</a:t>
            </a:r>
            <a:r>
              <a:rPr lang="en" sz="3200">
                <a:solidFill>
                  <a:srgbClr val="0C4599"/>
                </a:solidFill>
                <a:latin typeface="Calibri"/>
                <a:ea typeface="Calibri"/>
                <a:cs typeface="Calibri"/>
                <a:sym typeface="Calibri"/>
              </a:rPr>
              <a:t> - $25/month</a:t>
            </a:r>
          </a:p>
          <a:p>
            <a:pPr>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215" name="Shape 215"/>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153948382"/>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21" name="Shape 221"/>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25:  </a:t>
            </a:r>
            <a:r>
              <a:rPr lang="en" sz="3200">
                <a:solidFill>
                  <a:srgbClr val="E69138"/>
                </a:solidFill>
                <a:latin typeface="Calibri"/>
                <a:ea typeface="Calibri"/>
                <a:cs typeface="Calibri"/>
                <a:sym typeface="Calibri"/>
              </a:rPr>
              <a:t>Haircare	</a:t>
            </a:r>
          </a:p>
          <a:p>
            <a:pPr marL="0" indent="0">
              <a:buNone/>
            </a:pPr>
            <a:r>
              <a:rPr lang="en" sz="3200">
                <a:solidFill>
                  <a:srgbClr val="0C4599"/>
                </a:solidFill>
                <a:latin typeface="Calibri"/>
                <a:ea typeface="Calibri"/>
                <a:cs typeface="Calibri"/>
                <a:sym typeface="Calibri"/>
              </a:rPr>
              <a:t>If you already know how much you pay for a haircut, enter it.  If you’re not sure, use the US averages:</a:t>
            </a:r>
          </a:p>
          <a:p>
            <a:pPr marL="0" indent="609585">
              <a:buNone/>
            </a:pPr>
            <a:r>
              <a:rPr lang="en" sz="3200">
                <a:solidFill>
                  <a:srgbClr val="0C4599"/>
                </a:solidFill>
                <a:latin typeface="Calibri"/>
                <a:ea typeface="Calibri"/>
                <a:cs typeface="Calibri"/>
                <a:sym typeface="Calibri"/>
              </a:rPr>
              <a:t>Men 	$28			Women 	$44 </a:t>
            </a:r>
          </a:p>
          <a:p>
            <a:pPr marL="0" indent="0">
              <a:buNone/>
            </a:pPr>
            <a:r>
              <a:rPr lang="en" sz="2400">
                <a:solidFill>
                  <a:srgbClr val="0C4599"/>
                </a:solidFill>
                <a:latin typeface="Calibri"/>
                <a:ea typeface="Calibri"/>
                <a:cs typeface="Calibri"/>
                <a:sym typeface="Calibri"/>
              </a:rPr>
              <a:t>**</a:t>
            </a:r>
            <a:r>
              <a:rPr lang="en" sz="2400" i="1">
                <a:solidFill>
                  <a:srgbClr val="0C4599"/>
                </a:solidFill>
                <a:latin typeface="Calibri"/>
                <a:ea typeface="Calibri"/>
                <a:cs typeface="Calibri"/>
                <a:sym typeface="Calibri"/>
              </a:rPr>
              <a:t>If you only get a haircut every 3 months, divide the cost by 3.</a:t>
            </a:r>
          </a:p>
          <a:p>
            <a:pPr>
              <a:buNone/>
            </a:pPr>
            <a:endParaRPr sz="3200">
              <a:solidFill>
                <a:srgbClr val="0C4599"/>
              </a:solidFill>
              <a:latin typeface="Calibri"/>
              <a:ea typeface="Calibri"/>
              <a:cs typeface="Calibri"/>
              <a:sym typeface="Calibri"/>
            </a:endParaRPr>
          </a:p>
          <a:p>
            <a:pPr>
              <a:buNone/>
            </a:pPr>
            <a:r>
              <a:rPr lang="en" sz="3200">
                <a:solidFill>
                  <a:srgbClr val="0C4599"/>
                </a:solidFill>
                <a:latin typeface="Calibri"/>
                <a:ea typeface="Calibri"/>
                <a:cs typeface="Calibri"/>
                <a:sym typeface="Calibri"/>
              </a:rPr>
              <a:t>STEP 26:  </a:t>
            </a:r>
            <a:r>
              <a:rPr lang="en" sz="3200">
                <a:solidFill>
                  <a:srgbClr val="E69138"/>
                </a:solidFill>
                <a:latin typeface="Calibri"/>
                <a:ea typeface="Calibri"/>
                <a:cs typeface="Calibri"/>
                <a:sym typeface="Calibri"/>
              </a:rPr>
              <a:t>Other Grooming/Hygiene</a:t>
            </a:r>
          </a:p>
          <a:p>
            <a:pPr>
              <a:buNone/>
            </a:pPr>
            <a:r>
              <a:rPr lang="en" sz="3200">
                <a:solidFill>
                  <a:srgbClr val="0C4599"/>
                </a:solidFill>
                <a:latin typeface="Calibri"/>
                <a:ea typeface="Calibri"/>
                <a:cs typeface="Calibri"/>
                <a:sym typeface="Calibri"/>
              </a:rPr>
              <a:t>Everyone’s different, but let’s assume $25/mo for other hygiene, medication, grooming, or personal needs.  </a:t>
            </a:r>
          </a:p>
          <a:p>
            <a:pPr>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 </a:t>
            </a:r>
          </a:p>
          <a:p>
            <a:pPr marL="609585" indent="0">
              <a:buNone/>
            </a:pPr>
            <a:endParaRPr sz="3200">
              <a:solidFill>
                <a:srgbClr val="0C4599"/>
              </a:solidFill>
              <a:latin typeface="Calibri"/>
              <a:ea typeface="Calibri"/>
              <a:cs typeface="Calibri"/>
              <a:sym typeface="Calibri"/>
            </a:endParaRPr>
          </a:p>
        </p:txBody>
      </p:sp>
      <p:pic>
        <p:nvPicPr>
          <p:cNvPr id="222" name="Shape 222"/>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586449254"/>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28" name="Shape 228"/>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27:  </a:t>
            </a:r>
            <a:r>
              <a:rPr lang="en" sz="3200">
                <a:solidFill>
                  <a:srgbClr val="E69138"/>
                </a:solidFill>
                <a:latin typeface="Calibri"/>
                <a:ea typeface="Calibri"/>
                <a:cs typeface="Calibri"/>
                <a:sym typeface="Calibri"/>
              </a:rPr>
              <a:t>Gym Membership	</a:t>
            </a:r>
          </a:p>
          <a:p>
            <a:pPr marL="0" indent="0">
              <a:buNone/>
            </a:pPr>
            <a:r>
              <a:rPr lang="en" sz="3200">
                <a:solidFill>
                  <a:srgbClr val="0C4599"/>
                </a:solidFill>
                <a:latin typeface="Calibri"/>
                <a:ea typeface="Calibri"/>
                <a:cs typeface="Calibri"/>
                <a:sym typeface="Calibri"/>
              </a:rPr>
              <a:t>Remember, the first step to wealth is health!</a:t>
            </a: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If you don’t workout, or you do it free outside or at home, $0.</a:t>
            </a: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Otherwise, assume $58/mo for a gym membership.</a:t>
            </a:r>
          </a:p>
          <a:p>
            <a:pPr marL="0" indent="0">
              <a:buNone/>
            </a:pPr>
            <a:endParaRPr sz="3200">
              <a:solidFill>
                <a:srgbClr val="0C4599"/>
              </a:solidFill>
              <a:latin typeface="Calibri"/>
              <a:ea typeface="Calibri"/>
              <a:cs typeface="Calibri"/>
              <a:sym typeface="Calibri"/>
            </a:endParaRPr>
          </a:p>
          <a:p>
            <a:pPr>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 </a:t>
            </a:r>
          </a:p>
          <a:p>
            <a:pPr marL="609585" indent="0">
              <a:buNone/>
            </a:pPr>
            <a:endParaRPr sz="3200">
              <a:solidFill>
                <a:srgbClr val="0C4599"/>
              </a:solidFill>
              <a:latin typeface="Calibri"/>
              <a:ea typeface="Calibri"/>
              <a:cs typeface="Calibri"/>
              <a:sym typeface="Calibri"/>
            </a:endParaRPr>
          </a:p>
        </p:txBody>
      </p:sp>
      <p:pic>
        <p:nvPicPr>
          <p:cNvPr id="229" name="Shape 229"/>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904730510"/>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35" name="Shape 235"/>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28:  </a:t>
            </a:r>
          </a:p>
          <a:p>
            <a:pPr marL="0" indent="0">
              <a:buNone/>
            </a:pPr>
            <a:r>
              <a:rPr lang="en" sz="3200">
                <a:solidFill>
                  <a:srgbClr val="0C4599"/>
                </a:solidFill>
                <a:latin typeface="Calibri"/>
                <a:ea typeface="Calibri"/>
                <a:cs typeface="Calibri"/>
                <a:sym typeface="Calibri"/>
              </a:rPr>
              <a:t>Calculate your total monthly budget for health.</a:t>
            </a:r>
          </a:p>
          <a:p>
            <a:pPr marL="0" indent="0">
              <a:buNone/>
            </a:pPr>
            <a:endParaRPr sz="32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Cost of Health = Health Insurance + Dental Insurance + Vision Insurance + Haircuts + Other Grooming/Hygiene + Gym Membership</a:t>
            </a:r>
          </a:p>
          <a:p>
            <a:pPr marL="0" indent="0">
              <a:buNone/>
            </a:pPr>
            <a:endParaRPr sz="3200">
              <a:solidFill>
                <a:srgbClr val="0C4599"/>
              </a:solidFill>
              <a:latin typeface="Calibri"/>
              <a:ea typeface="Calibri"/>
              <a:cs typeface="Calibri"/>
              <a:sym typeface="Calibri"/>
            </a:endParaRP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236" name="Shape 236"/>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6102716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 come in all shapes and sizes</a:t>
            </a:r>
            <a:endParaRPr lang="en-US" dirty="0"/>
          </a:p>
        </p:txBody>
      </p:sp>
      <p:pic>
        <p:nvPicPr>
          <p:cNvPr id="6" name="Picture 7" descr="budgeting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79598" y="1101608"/>
            <a:ext cx="7369796" cy="5356750"/>
          </a:xfrm>
          <a:prstGeom prst="rect">
            <a:avLst/>
          </a:prstGeom>
          <a:solidFill>
            <a:schemeClr val="tx1"/>
          </a:solidFill>
          <a:extLst/>
        </p:spPr>
      </p:pic>
      <p:pic>
        <p:nvPicPr>
          <p:cNvPr id="4" name="Picture 3"/>
          <p:cNvPicPr>
            <a:picLocks noChangeAspect="1"/>
          </p:cNvPicPr>
          <p:nvPr/>
        </p:nvPicPr>
        <p:blipFill>
          <a:blip r:embed="rId3"/>
          <a:stretch>
            <a:fillRect/>
          </a:stretch>
        </p:blipFill>
        <p:spPr>
          <a:xfrm>
            <a:off x="407124" y="2227701"/>
            <a:ext cx="5731829" cy="3489626"/>
          </a:xfrm>
          <a:prstGeom prst="rect">
            <a:avLst/>
          </a:prstGeom>
        </p:spPr>
      </p:pic>
      <p:pic>
        <p:nvPicPr>
          <p:cNvPr id="5" name="Picture 4"/>
          <p:cNvPicPr>
            <a:picLocks noChangeAspect="1"/>
          </p:cNvPicPr>
          <p:nvPr/>
        </p:nvPicPr>
        <p:blipFill>
          <a:blip r:embed="rId4"/>
          <a:stretch>
            <a:fillRect/>
          </a:stretch>
        </p:blipFill>
        <p:spPr>
          <a:xfrm>
            <a:off x="7049843" y="2227701"/>
            <a:ext cx="4658831" cy="3489626"/>
          </a:xfrm>
          <a:prstGeom prst="rect">
            <a:avLst/>
          </a:prstGeom>
        </p:spPr>
      </p:pic>
      <p:sp>
        <p:nvSpPr>
          <p:cNvPr id="3" name="TextBox 2"/>
          <p:cNvSpPr txBox="1"/>
          <p:nvPr/>
        </p:nvSpPr>
        <p:spPr>
          <a:xfrm>
            <a:off x="796834" y="2227701"/>
            <a:ext cx="10366941" cy="369332"/>
          </a:xfrm>
          <a:prstGeom prst="rect">
            <a:avLst/>
          </a:prstGeom>
          <a:noFill/>
        </p:spPr>
        <p:txBody>
          <a:bodyPr wrap="none" rtlCol="0">
            <a:spAutoFit/>
          </a:bodyPr>
          <a:lstStyle/>
          <a:p>
            <a:r>
              <a:rPr lang="en-US" dirty="0" smtClean="0"/>
              <a:t>What do you think would be the biggest thing that your parents would have to budget for?</a:t>
            </a:r>
            <a:endParaRPr lang="en-US" dirty="0"/>
          </a:p>
        </p:txBody>
      </p:sp>
    </p:spTree>
    <p:extLst>
      <p:ext uri="{BB962C8B-B14F-4D97-AF65-F5344CB8AC3E}">
        <p14:creationId xmlns:p14="http://schemas.microsoft.com/office/powerpoint/2010/main" val="174644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4"/>
                                        </p:tgtEl>
                                        <p:attrNameLst>
                                          <p:attrName>ppt_w</p:attrName>
                                        </p:attrNameLst>
                                      </p:cBhvr>
                                      <p:tavLst>
                                        <p:tav tm="0">
                                          <p:val>
                                            <p:strVal val="ppt_w"/>
                                          </p:val>
                                        </p:tav>
                                        <p:tav tm="100000">
                                          <p:val>
                                            <p:fltVal val="0"/>
                                          </p:val>
                                        </p:tav>
                                      </p:tavLst>
                                    </p:anim>
                                    <p:anim calcmode="lin" valueType="num">
                                      <p:cBhvr>
                                        <p:cTn id="21" dur="1000"/>
                                        <p:tgtEl>
                                          <p:spTgt spid="4"/>
                                        </p:tgtEl>
                                        <p:attrNameLst>
                                          <p:attrName>ppt_h</p:attrName>
                                        </p:attrNameLst>
                                      </p:cBhvr>
                                      <p:tavLst>
                                        <p:tav tm="0">
                                          <p:val>
                                            <p:strVal val="ppt_h"/>
                                          </p:val>
                                        </p:tav>
                                        <p:tav tm="100000">
                                          <p:val>
                                            <p:fltVal val="0"/>
                                          </p:val>
                                        </p:tav>
                                      </p:tavLst>
                                    </p:anim>
                                    <p:anim calcmode="lin" valueType="num">
                                      <p:cBhvr>
                                        <p:cTn id="22" dur="1000"/>
                                        <p:tgtEl>
                                          <p:spTgt spid="4"/>
                                        </p:tgtEl>
                                        <p:attrNameLst>
                                          <p:attrName>style.rotation</p:attrName>
                                        </p:attrNameLst>
                                      </p:cBhvr>
                                      <p:tavLst>
                                        <p:tav tm="0">
                                          <p:val>
                                            <p:fltVal val="0"/>
                                          </p:val>
                                        </p:tav>
                                        <p:tav tm="100000">
                                          <p:val>
                                            <p:fltVal val="90"/>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5"/>
                                        </p:tgtEl>
                                        <p:attrNameLst>
                                          <p:attrName>ppt_w</p:attrName>
                                        </p:attrNameLst>
                                      </p:cBhvr>
                                      <p:tavLst>
                                        <p:tav tm="0">
                                          <p:val>
                                            <p:strVal val="ppt_w"/>
                                          </p:val>
                                        </p:tav>
                                        <p:tav tm="100000">
                                          <p:val>
                                            <p:fltVal val="0"/>
                                          </p:val>
                                        </p:tav>
                                      </p:tavLst>
                                    </p:anim>
                                    <p:anim calcmode="lin" valueType="num">
                                      <p:cBhvr>
                                        <p:cTn id="29" dur="1000"/>
                                        <p:tgtEl>
                                          <p:spTgt spid="5"/>
                                        </p:tgtEl>
                                        <p:attrNameLst>
                                          <p:attrName>ppt_h</p:attrName>
                                        </p:attrNameLst>
                                      </p:cBhvr>
                                      <p:tavLst>
                                        <p:tav tm="0">
                                          <p:val>
                                            <p:strVal val="ppt_h"/>
                                          </p:val>
                                        </p:tav>
                                        <p:tav tm="100000">
                                          <p:val>
                                            <p:fltVal val="0"/>
                                          </p:val>
                                        </p:tav>
                                      </p:tavLst>
                                    </p:anim>
                                    <p:anim calcmode="lin" valueType="num">
                                      <p:cBhvr>
                                        <p:cTn id="30" dur="1000"/>
                                        <p:tgtEl>
                                          <p:spTgt spid="5"/>
                                        </p:tgtEl>
                                        <p:attrNameLst>
                                          <p:attrName>style.rotation</p:attrName>
                                        </p:attrNameLst>
                                      </p:cBhvr>
                                      <p:tavLst>
                                        <p:tav tm="0">
                                          <p:val>
                                            <p:fltVal val="0"/>
                                          </p:val>
                                        </p:tav>
                                        <p:tav tm="100000">
                                          <p:val>
                                            <p:fltVal val="90"/>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42" name="Shape 242"/>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dirty="0">
                <a:solidFill>
                  <a:srgbClr val="0C4599"/>
                </a:solidFill>
                <a:latin typeface="Calibri"/>
                <a:ea typeface="Calibri"/>
                <a:cs typeface="Calibri"/>
                <a:sym typeface="Calibri"/>
              </a:rPr>
              <a:t>STEP 29:  Student Loan Payments</a:t>
            </a:r>
          </a:p>
          <a:p>
            <a:pPr>
              <a:buNone/>
            </a:pPr>
            <a:r>
              <a:rPr lang="en" sz="2400" dirty="0">
                <a:solidFill>
                  <a:srgbClr val="0C4599"/>
                </a:solidFill>
                <a:latin typeface="Calibri"/>
                <a:ea typeface="Calibri"/>
                <a:cs typeface="Calibri"/>
                <a:sym typeface="Calibri"/>
              </a:rPr>
              <a:t>If you did not go to any post-high school schooling, or you somehow did so without any student loan debt, congrats on paying $0/month</a:t>
            </a:r>
            <a:r>
              <a:rPr lang="en" sz="2400" dirty="0" smtClean="0">
                <a:solidFill>
                  <a:srgbClr val="0C4599"/>
                </a:solidFill>
                <a:latin typeface="Calibri"/>
                <a:ea typeface="Calibri"/>
                <a:cs typeface="Calibri"/>
                <a:sym typeface="Calibri"/>
              </a:rPr>
              <a:t>!</a:t>
            </a:r>
          </a:p>
          <a:p>
            <a:pPr>
              <a:buNone/>
            </a:pPr>
            <a:r>
              <a:rPr lang="en" sz="2400" dirty="0" smtClean="0">
                <a:solidFill>
                  <a:srgbClr val="0C4599"/>
                </a:solidFill>
                <a:latin typeface="Calibri"/>
                <a:ea typeface="Calibri"/>
                <a:cs typeface="Calibri"/>
                <a:sym typeface="Calibri"/>
              </a:rPr>
              <a:t>Please use this website in determining your debt and where it falls on this chart</a:t>
            </a:r>
          </a:p>
          <a:p>
            <a:pPr>
              <a:buNone/>
            </a:pPr>
            <a:r>
              <a:rPr lang="en-US" sz="2400" dirty="0">
                <a:solidFill>
                  <a:srgbClr val="0C4599"/>
                </a:solidFill>
                <a:latin typeface="Calibri"/>
                <a:ea typeface="Calibri"/>
                <a:cs typeface="Calibri"/>
                <a:sym typeface="Calibri"/>
                <a:hlinkClick r:id="rId3"/>
              </a:rPr>
              <a:t>http://</a:t>
            </a:r>
            <a:r>
              <a:rPr lang="en-US" sz="2400" dirty="0" smtClean="0">
                <a:solidFill>
                  <a:srgbClr val="0C4599"/>
                </a:solidFill>
                <a:latin typeface="Calibri"/>
                <a:ea typeface="Calibri"/>
                <a:cs typeface="Calibri"/>
                <a:sym typeface="Calibri"/>
                <a:hlinkClick r:id="rId3"/>
              </a:rPr>
              <a:t>ticas.org/posd/map-state-data-2015#overlay=posd/state_data/2015/mo</a:t>
            </a:r>
            <a:r>
              <a:rPr lang="en-US" sz="2400" dirty="0" smtClean="0">
                <a:solidFill>
                  <a:srgbClr val="0C4599"/>
                </a:solidFill>
                <a:latin typeface="Calibri"/>
                <a:ea typeface="Calibri"/>
                <a:cs typeface="Calibri"/>
                <a:sym typeface="Calibri"/>
              </a:rPr>
              <a:t> </a:t>
            </a:r>
            <a:endParaRPr lang="en" sz="2400" dirty="0">
              <a:solidFill>
                <a:srgbClr val="0C4599"/>
              </a:solidFill>
              <a:latin typeface="Calibri"/>
              <a:ea typeface="Calibri"/>
              <a:cs typeface="Calibri"/>
              <a:sym typeface="Calibri"/>
            </a:endParaRPr>
          </a:p>
          <a:p>
            <a:pPr>
              <a:buNone/>
            </a:pPr>
            <a:endParaRPr sz="3200" dirty="0">
              <a:solidFill>
                <a:srgbClr val="0C4599"/>
              </a:solidFill>
              <a:latin typeface="Calibri"/>
              <a:ea typeface="Calibri"/>
              <a:cs typeface="Calibri"/>
              <a:sym typeface="Calibri"/>
            </a:endParaRPr>
          </a:p>
          <a:p>
            <a:pPr>
              <a:buNone/>
            </a:pPr>
            <a:endParaRPr sz="2400" dirty="0">
              <a:solidFill>
                <a:srgbClr val="0C4599"/>
              </a:solidFill>
              <a:latin typeface="Calibri"/>
              <a:ea typeface="Calibri"/>
              <a:cs typeface="Calibri"/>
              <a:sym typeface="Calibri"/>
            </a:endParaRPr>
          </a:p>
          <a:p>
            <a:pPr>
              <a:buNone/>
            </a:pPr>
            <a:endParaRPr sz="3200" dirty="0">
              <a:solidFill>
                <a:srgbClr val="0C4599"/>
              </a:solidFill>
              <a:latin typeface="Calibri"/>
              <a:ea typeface="Calibri"/>
              <a:cs typeface="Calibri"/>
              <a:sym typeface="Calibri"/>
            </a:endParaRPr>
          </a:p>
          <a:p>
            <a:pPr marL="0" indent="0">
              <a:buNone/>
            </a:pPr>
            <a:endParaRPr sz="3200" dirty="0">
              <a:solidFill>
                <a:srgbClr val="0C4599"/>
              </a:solidFill>
              <a:latin typeface="Calibri"/>
              <a:ea typeface="Calibri"/>
              <a:cs typeface="Calibri"/>
              <a:sym typeface="Calibri"/>
            </a:endParaRPr>
          </a:p>
          <a:p>
            <a:pPr marL="0" indent="0">
              <a:buNone/>
            </a:pPr>
            <a:endParaRPr sz="3200" dirty="0">
              <a:solidFill>
                <a:srgbClr val="0C4599"/>
              </a:solidFill>
              <a:latin typeface="Calibri"/>
              <a:ea typeface="Calibri"/>
              <a:cs typeface="Calibri"/>
              <a:sym typeface="Calibri"/>
            </a:endParaRPr>
          </a:p>
          <a:p>
            <a:pPr marL="609585" indent="0">
              <a:buNone/>
            </a:pPr>
            <a:endParaRPr sz="3200" dirty="0">
              <a:solidFill>
                <a:srgbClr val="0C4599"/>
              </a:solidFill>
              <a:latin typeface="Calibri"/>
              <a:ea typeface="Calibri"/>
              <a:cs typeface="Calibri"/>
              <a:sym typeface="Calibri"/>
            </a:endParaRPr>
          </a:p>
        </p:txBody>
      </p:sp>
      <p:graphicFrame>
        <p:nvGraphicFramePr>
          <p:cNvPr id="243" name="Shape 243"/>
          <p:cNvGraphicFramePr/>
          <p:nvPr>
            <p:extLst>
              <p:ext uri="{D42A27DB-BD31-4B8C-83A1-F6EECF244321}">
                <p14:modId xmlns:p14="http://schemas.microsoft.com/office/powerpoint/2010/main" val="522799396"/>
              </p:ext>
            </p:extLst>
          </p:nvPr>
        </p:nvGraphicFramePr>
        <p:xfrm>
          <a:off x="1270000" y="4351367"/>
          <a:ext cx="9652002" cy="1950640"/>
        </p:xfrm>
        <a:graphic>
          <a:graphicData uri="http://schemas.openxmlformats.org/drawingml/2006/table">
            <a:tbl>
              <a:tblPr>
                <a:noFill/>
              </a:tblPr>
              <a:tblGrid>
                <a:gridCol w="1608667"/>
                <a:gridCol w="1608667"/>
                <a:gridCol w="1608667"/>
                <a:gridCol w="1608667"/>
                <a:gridCol w="1608667"/>
                <a:gridCol w="1608667"/>
              </a:tblGrid>
              <a:tr h="609560">
                <a:tc>
                  <a:txBody>
                    <a:bodyPr/>
                    <a:lstStyle/>
                    <a:p>
                      <a:pPr lvl="0">
                        <a:spcBef>
                          <a:spcPts val="0"/>
                        </a:spcBef>
                        <a:buNone/>
                      </a:pPr>
                      <a:r>
                        <a:rPr lang="en" sz="2400" b="1" dirty="0">
                          <a:solidFill>
                            <a:schemeClr val="bg1"/>
                          </a:solidFill>
                        </a:rPr>
                        <a:t>Debt</a:t>
                      </a:r>
                    </a:p>
                  </a:txBody>
                  <a:tcPr marL="121900" marR="121900" marT="121900" marB="121900"/>
                </a:tc>
                <a:tc>
                  <a:txBody>
                    <a:bodyPr/>
                    <a:lstStyle/>
                    <a:p>
                      <a:pPr lvl="0">
                        <a:spcBef>
                          <a:spcPts val="0"/>
                        </a:spcBef>
                        <a:buNone/>
                      </a:pPr>
                      <a:r>
                        <a:rPr lang="en" sz="2400" dirty="0">
                          <a:solidFill>
                            <a:schemeClr val="bg1"/>
                          </a:solidFill>
                        </a:rPr>
                        <a:t>$10,000</a:t>
                      </a:r>
                    </a:p>
                  </a:txBody>
                  <a:tcPr marL="121900" marR="121900" marT="121900" marB="121900"/>
                </a:tc>
                <a:tc>
                  <a:txBody>
                    <a:bodyPr/>
                    <a:lstStyle/>
                    <a:p>
                      <a:pPr lvl="0">
                        <a:spcBef>
                          <a:spcPts val="0"/>
                        </a:spcBef>
                        <a:buNone/>
                      </a:pPr>
                      <a:r>
                        <a:rPr lang="en" sz="2400" dirty="0">
                          <a:solidFill>
                            <a:schemeClr val="bg1"/>
                          </a:solidFill>
                        </a:rPr>
                        <a:t>$20,000</a:t>
                      </a:r>
                    </a:p>
                  </a:txBody>
                  <a:tcPr marL="121900" marR="121900" marT="121900" marB="121900"/>
                </a:tc>
                <a:tc>
                  <a:txBody>
                    <a:bodyPr/>
                    <a:lstStyle/>
                    <a:p>
                      <a:pPr lvl="0">
                        <a:spcBef>
                          <a:spcPts val="0"/>
                        </a:spcBef>
                        <a:buNone/>
                      </a:pPr>
                      <a:r>
                        <a:rPr lang="en" sz="2400">
                          <a:solidFill>
                            <a:schemeClr val="bg1"/>
                          </a:solidFill>
                        </a:rPr>
                        <a:t>$30,000</a:t>
                      </a:r>
                    </a:p>
                  </a:txBody>
                  <a:tcPr marL="121900" marR="121900" marT="121900" marB="121900"/>
                </a:tc>
                <a:tc>
                  <a:txBody>
                    <a:bodyPr/>
                    <a:lstStyle/>
                    <a:p>
                      <a:pPr lvl="0">
                        <a:spcBef>
                          <a:spcPts val="0"/>
                        </a:spcBef>
                        <a:buNone/>
                      </a:pPr>
                      <a:r>
                        <a:rPr lang="en" sz="2400">
                          <a:solidFill>
                            <a:schemeClr val="bg1"/>
                          </a:solidFill>
                        </a:rPr>
                        <a:t>$40,000</a:t>
                      </a:r>
                    </a:p>
                  </a:txBody>
                  <a:tcPr marL="121900" marR="121900" marT="121900" marB="121900"/>
                </a:tc>
                <a:tc>
                  <a:txBody>
                    <a:bodyPr/>
                    <a:lstStyle/>
                    <a:p>
                      <a:pPr lvl="0" rtl="0">
                        <a:spcBef>
                          <a:spcPts val="0"/>
                        </a:spcBef>
                        <a:buNone/>
                      </a:pPr>
                      <a:r>
                        <a:rPr lang="en" sz="2400">
                          <a:solidFill>
                            <a:schemeClr val="bg1"/>
                          </a:solidFill>
                        </a:rPr>
                        <a:t>$50,000</a:t>
                      </a:r>
                    </a:p>
                  </a:txBody>
                  <a:tcPr marL="121900" marR="121900" marT="121900" marB="121900"/>
                </a:tc>
              </a:tr>
              <a:tr h="1341080">
                <a:tc>
                  <a:txBody>
                    <a:bodyPr/>
                    <a:lstStyle/>
                    <a:p>
                      <a:pPr lvl="0">
                        <a:spcBef>
                          <a:spcPts val="0"/>
                        </a:spcBef>
                        <a:buNone/>
                      </a:pPr>
                      <a:r>
                        <a:rPr lang="en" sz="2400" b="1">
                          <a:solidFill>
                            <a:schemeClr val="bg1"/>
                          </a:solidFill>
                        </a:rPr>
                        <a:t>Monthly Loan Payment</a:t>
                      </a:r>
                    </a:p>
                  </a:txBody>
                  <a:tcPr marL="121900" marR="121900" marT="121900" marB="121900"/>
                </a:tc>
                <a:tc>
                  <a:txBody>
                    <a:bodyPr/>
                    <a:lstStyle/>
                    <a:p>
                      <a:pPr lvl="0">
                        <a:spcBef>
                          <a:spcPts val="0"/>
                        </a:spcBef>
                        <a:buNone/>
                      </a:pPr>
                      <a:r>
                        <a:rPr lang="en" sz="2400">
                          <a:solidFill>
                            <a:schemeClr val="bg1"/>
                          </a:solidFill>
                        </a:rPr>
                        <a:t>$115</a:t>
                      </a:r>
                    </a:p>
                  </a:txBody>
                  <a:tcPr marL="121900" marR="121900" marT="121900" marB="121900"/>
                </a:tc>
                <a:tc>
                  <a:txBody>
                    <a:bodyPr/>
                    <a:lstStyle/>
                    <a:p>
                      <a:pPr lvl="0">
                        <a:spcBef>
                          <a:spcPts val="0"/>
                        </a:spcBef>
                        <a:buNone/>
                      </a:pPr>
                      <a:r>
                        <a:rPr lang="en" sz="2400" dirty="0">
                          <a:solidFill>
                            <a:schemeClr val="bg1"/>
                          </a:solidFill>
                        </a:rPr>
                        <a:t>$230</a:t>
                      </a:r>
                    </a:p>
                  </a:txBody>
                  <a:tcPr marL="121900" marR="121900" marT="121900" marB="121900"/>
                </a:tc>
                <a:tc>
                  <a:txBody>
                    <a:bodyPr/>
                    <a:lstStyle/>
                    <a:p>
                      <a:pPr lvl="0">
                        <a:spcBef>
                          <a:spcPts val="0"/>
                        </a:spcBef>
                        <a:buNone/>
                      </a:pPr>
                      <a:r>
                        <a:rPr lang="en" sz="2400" dirty="0">
                          <a:solidFill>
                            <a:schemeClr val="bg1"/>
                          </a:solidFill>
                        </a:rPr>
                        <a:t>$345</a:t>
                      </a:r>
                    </a:p>
                  </a:txBody>
                  <a:tcPr marL="121900" marR="121900" marT="121900" marB="121900"/>
                </a:tc>
                <a:tc>
                  <a:txBody>
                    <a:bodyPr/>
                    <a:lstStyle/>
                    <a:p>
                      <a:pPr lvl="0">
                        <a:spcBef>
                          <a:spcPts val="0"/>
                        </a:spcBef>
                        <a:buNone/>
                      </a:pPr>
                      <a:r>
                        <a:rPr lang="en" sz="2400" dirty="0">
                          <a:solidFill>
                            <a:schemeClr val="bg1"/>
                          </a:solidFill>
                        </a:rPr>
                        <a:t>$460</a:t>
                      </a:r>
                    </a:p>
                  </a:txBody>
                  <a:tcPr marL="121900" marR="121900" marT="121900" marB="121900"/>
                </a:tc>
                <a:tc>
                  <a:txBody>
                    <a:bodyPr/>
                    <a:lstStyle/>
                    <a:p>
                      <a:pPr lvl="0">
                        <a:spcBef>
                          <a:spcPts val="0"/>
                        </a:spcBef>
                        <a:buNone/>
                      </a:pPr>
                      <a:r>
                        <a:rPr lang="en" sz="2400" dirty="0">
                          <a:solidFill>
                            <a:schemeClr val="bg1"/>
                          </a:solidFill>
                        </a:rPr>
                        <a:t>$575</a:t>
                      </a:r>
                    </a:p>
                  </a:txBody>
                  <a:tcPr marL="121900" marR="121900" marT="121900" marB="121900"/>
                </a:tc>
              </a:tr>
            </a:tbl>
          </a:graphicData>
        </a:graphic>
      </p:graphicFrame>
      <p:pic>
        <p:nvPicPr>
          <p:cNvPr id="244" name="Shape 244"/>
          <p:cNvPicPr preferRelativeResize="0"/>
          <p:nvPr/>
        </p:nvPicPr>
        <p:blipFill>
          <a:blip r:embed="rId4">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841207635"/>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50" name="Shape 250"/>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30:  Discretionary Spending</a:t>
            </a:r>
          </a:p>
          <a:p>
            <a:pPr marL="0" indent="0">
              <a:buNone/>
            </a:pPr>
            <a:r>
              <a:rPr lang="en" sz="3200">
                <a:solidFill>
                  <a:srgbClr val="0C4599"/>
                </a:solidFill>
                <a:latin typeface="Calibri"/>
                <a:ea typeface="Calibri"/>
                <a:cs typeface="Calibri"/>
                <a:sym typeface="Calibri"/>
              </a:rPr>
              <a:t>So far, your budget is neglecting FUN STUFF (clothes, going out with friends, entertainment, new technology, gift giving, donations, travel, vacations, a morning coffee, etc).  </a:t>
            </a:r>
          </a:p>
          <a:p>
            <a:pPr marL="0" indent="0">
              <a:buNone/>
            </a:pPr>
            <a:endParaRPr sz="3200">
              <a:solidFill>
                <a:srgbClr val="0C4599"/>
              </a:solidFill>
              <a:latin typeface="Calibri"/>
              <a:ea typeface="Calibri"/>
              <a:cs typeface="Calibri"/>
              <a:sym typeface="Calibri"/>
            </a:endParaRPr>
          </a:p>
          <a:p>
            <a:pPr marL="0" indent="0">
              <a:buNone/>
            </a:pPr>
            <a:r>
              <a:rPr lang="en" sz="3200">
                <a:solidFill>
                  <a:srgbClr val="0C4599"/>
                </a:solidFill>
                <a:latin typeface="Calibri"/>
                <a:ea typeface="Calibri"/>
                <a:cs typeface="Calibri"/>
                <a:sym typeface="Calibri"/>
              </a:rPr>
              <a:t>In the </a:t>
            </a:r>
            <a:r>
              <a:rPr lang="en" sz="3200">
                <a:solidFill>
                  <a:srgbClr val="E69138"/>
                </a:solidFill>
                <a:latin typeface="Calibri"/>
                <a:ea typeface="Calibri"/>
                <a:cs typeface="Calibri"/>
                <a:sym typeface="Calibri"/>
              </a:rPr>
              <a:t>Wants</a:t>
            </a:r>
            <a:r>
              <a:rPr lang="en" sz="3200">
                <a:solidFill>
                  <a:srgbClr val="0C4599"/>
                </a:solidFill>
                <a:latin typeface="Calibri"/>
                <a:ea typeface="Calibri"/>
                <a:cs typeface="Calibri"/>
                <a:sym typeface="Calibri"/>
              </a:rPr>
              <a:t> category, record how much you’d </a:t>
            </a:r>
            <a:r>
              <a:rPr lang="en" sz="3200" i="1">
                <a:solidFill>
                  <a:srgbClr val="0C4599"/>
                </a:solidFill>
                <a:latin typeface="Calibri"/>
                <a:ea typeface="Calibri"/>
                <a:cs typeface="Calibri"/>
                <a:sym typeface="Calibri"/>
              </a:rPr>
              <a:t>like</a:t>
            </a:r>
            <a:r>
              <a:rPr lang="en" sz="3200">
                <a:solidFill>
                  <a:srgbClr val="0C4599"/>
                </a:solidFill>
                <a:latin typeface="Calibri"/>
                <a:ea typeface="Calibri"/>
                <a:cs typeface="Calibri"/>
                <a:sym typeface="Calibri"/>
              </a:rPr>
              <a:t> to be able to spend on these items (total) per month.  </a:t>
            </a:r>
          </a:p>
          <a:p>
            <a:pPr marL="609585" indent="0">
              <a:buNone/>
            </a:pPr>
            <a:endParaRPr sz="3200">
              <a:solidFill>
                <a:srgbClr val="0C4599"/>
              </a:solidFill>
              <a:latin typeface="Calibri"/>
              <a:ea typeface="Calibri"/>
              <a:cs typeface="Calibri"/>
              <a:sym typeface="Calibri"/>
            </a:endParaRPr>
          </a:p>
        </p:txBody>
      </p:sp>
      <p:pic>
        <p:nvPicPr>
          <p:cNvPr id="251" name="Shape 251"/>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3221318310"/>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57" name="Shape 257"/>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31:  Monthly Spending</a:t>
            </a:r>
          </a:p>
          <a:p>
            <a:pPr marL="0" indent="0">
              <a:buNone/>
            </a:pPr>
            <a:r>
              <a:rPr lang="en" sz="3200">
                <a:solidFill>
                  <a:srgbClr val="0C4599"/>
                </a:solidFill>
                <a:latin typeface="Calibri"/>
                <a:ea typeface="Calibri"/>
                <a:cs typeface="Calibri"/>
                <a:sym typeface="Calibri"/>
              </a:rPr>
              <a:t>It’s time to figure out how much you’re spending each month:</a:t>
            </a:r>
          </a:p>
          <a:p>
            <a:pPr marL="0" indent="0">
              <a:buNone/>
            </a:pPr>
            <a:endParaRPr sz="3200">
              <a:solidFill>
                <a:srgbClr val="0C4599"/>
              </a:solidFill>
              <a:latin typeface="Calibri"/>
              <a:ea typeface="Calibri"/>
              <a:cs typeface="Calibri"/>
              <a:sym typeface="Calibri"/>
            </a:endParaRPr>
          </a:p>
          <a:p>
            <a:pPr>
              <a:buClr>
                <a:schemeClr val="dk1"/>
              </a:buClr>
              <a:buSzPct val="45833"/>
              <a:buNone/>
            </a:pPr>
            <a:r>
              <a:rPr lang="en" sz="3200">
                <a:solidFill>
                  <a:srgbClr val="E69138"/>
                </a:solidFill>
                <a:latin typeface="Calibri"/>
                <a:ea typeface="Calibri"/>
                <a:cs typeface="Calibri"/>
                <a:sym typeface="Calibri"/>
              </a:rPr>
              <a:t>Total Costs = Cost of Living + Transportation + Food + Health + Student Loan + Wants</a:t>
            </a: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258" name="Shape 258"/>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7954389"/>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64" name="Shape 264"/>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a:buNone/>
            </a:pPr>
            <a:r>
              <a:rPr lang="en" sz="3200">
                <a:solidFill>
                  <a:srgbClr val="0C4599"/>
                </a:solidFill>
                <a:latin typeface="Calibri"/>
                <a:ea typeface="Calibri"/>
                <a:cs typeface="Calibri"/>
                <a:sym typeface="Calibri"/>
              </a:rPr>
              <a:t>STEP 32:  Balance</a:t>
            </a:r>
          </a:p>
          <a:p>
            <a:pPr marL="0" indent="0">
              <a:buNone/>
            </a:pPr>
            <a:r>
              <a:rPr lang="en" sz="3200">
                <a:solidFill>
                  <a:srgbClr val="0C4599"/>
                </a:solidFill>
                <a:latin typeface="Calibri"/>
                <a:ea typeface="Calibri"/>
                <a:cs typeface="Calibri"/>
                <a:sym typeface="Calibri"/>
              </a:rPr>
              <a:t>At the end of the month, how do your finances look?</a:t>
            </a:r>
          </a:p>
          <a:p>
            <a:pPr marL="609585" indent="-507987">
              <a:buClr>
                <a:srgbClr val="0C4599"/>
              </a:buClr>
              <a:buSzPct val="100000"/>
              <a:buFont typeface="Calibri"/>
            </a:pPr>
            <a:r>
              <a:rPr lang="en" sz="3200">
                <a:solidFill>
                  <a:srgbClr val="0C4599"/>
                </a:solidFill>
                <a:latin typeface="Calibri"/>
                <a:ea typeface="Calibri"/>
                <a:cs typeface="Calibri"/>
                <a:sym typeface="Calibri"/>
              </a:rPr>
              <a:t>Do you spend </a:t>
            </a:r>
            <a:r>
              <a:rPr lang="en" sz="3200" i="1">
                <a:solidFill>
                  <a:srgbClr val="0C4599"/>
                </a:solidFill>
                <a:latin typeface="Calibri"/>
                <a:ea typeface="Calibri"/>
                <a:cs typeface="Calibri"/>
                <a:sym typeface="Calibri"/>
              </a:rPr>
              <a:t>less</a:t>
            </a:r>
            <a:r>
              <a:rPr lang="en" sz="3200">
                <a:solidFill>
                  <a:srgbClr val="0C4599"/>
                </a:solidFill>
                <a:latin typeface="Calibri"/>
                <a:ea typeface="Calibri"/>
                <a:cs typeface="Calibri"/>
                <a:sym typeface="Calibri"/>
              </a:rPr>
              <a:t> than you earn?  You have a </a:t>
            </a:r>
            <a:r>
              <a:rPr lang="en" sz="3200" u="sng">
                <a:solidFill>
                  <a:srgbClr val="0C4599"/>
                </a:solidFill>
                <a:latin typeface="Calibri"/>
                <a:ea typeface="Calibri"/>
                <a:cs typeface="Calibri"/>
                <a:sym typeface="Calibri"/>
              </a:rPr>
              <a:t>surplus</a:t>
            </a:r>
            <a:r>
              <a:rPr lang="en" sz="3200">
                <a:solidFill>
                  <a:srgbClr val="0C4599"/>
                </a:solidFill>
                <a:latin typeface="Calibri"/>
                <a:ea typeface="Calibri"/>
                <a:cs typeface="Calibri"/>
                <a:sym typeface="Calibri"/>
              </a:rPr>
              <a:t>, or money left over -- that’s good! </a:t>
            </a:r>
          </a:p>
          <a:p>
            <a:pPr marL="609585" indent="-507987">
              <a:buClr>
                <a:srgbClr val="0C4599"/>
              </a:buClr>
              <a:buSzPct val="100000"/>
              <a:buFont typeface="Calibri"/>
            </a:pPr>
            <a:r>
              <a:rPr lang="en" sz="3200">
                <a:solidFill>
                  <a:srgbClr val="0C4599"/>
                </a:solidFill>
                <a:latin typeface="Calibri"/>
                <a:ea typeface="Calibri"/>
                <a:cs typeface="Calibri"/>
                <a:sym typeface="Calibri"/>
              </a:rPr>
              <a:t>Do you spend </a:t>
            </a:r>
            <a:r>
              <a:rPr lang="en" sz="3200" i="1">
                <a:solidFill>
                  <a:srgbClr val="0C4599"/>
                </a:solidFill>
                <a:latin typeface="Calibri"/>
                <a:ea typeface="Calibri"/>
                <a:cs typeface="Calibri"/>
                <a:sym typeface="Calibri"/>
              </a:rPr>
              <a:t>more</a:t>
            </a:r>
            <a:r>
              <a:rPr lang="en" sz="3200">
                <a:solidFill>
                  <a:srgbClr val="0C4599"/>
                </a:solidFill>
                <a:latin typeface="Calibri"/>
                <a:ea typeface="Calibri"/>
                <a:cs typeface="Calibri"/>
                <a:sym typeface="Calibri"/>
              </a:rPr>
              <a:t> than you have in your budget?  You have a </a:t>
            </a:r>
            <a:r>
              <a:rPr lang="en" sz="3200" u="sng">
                <a:solidFill>
                  <a:srgbClr val="0C4599"/>
                </a:solidFill>
                <a:latin typeface="Calibri"/>
                <a:ea typeface="Calibri"/>
                <a:cs typeface="Calibri"/>
                <a:sym typeface="Calibri"/>
              </a:rPr>
              <a:t>deficit</a:t>
            </a:r>
            <a:r>
              <a:rPr lang="en" sz="3200">
                <a:solidFill>
                  <a:srgbClr val="0C4599"/>
                </a:solidFill>
                <a:latin typeface="Calibri"/>
                <a:ea typeface="Calibri"/>
                <a:cs typeface="Calibri"/>
                <a:sym typeface="Calibri"/>
              </a:rPr>
              <a:t>, or expenses not covered by your earnings -- that’s bad!</a:t>
            </a:r>
          </a:p>
          <a:p>
            <a:pPr>
              <a:buNone/>
            </a:pPr>
            <a:r>
              <a:rPr lang="en" sz="3200">
                <a:solidFill>
                  <a:srgbClr val="E69138"/>
                </a:solidFill>
                <a:latin typeface="Calibri"/>
                <a:ea typeface="Calibri"/>
                <a:cs typeface="Calibri"/>
                <a:sym typeface="Calibri"/>
              </a:rPr>
              <a:t>Balance = Monthly Amount for Budget - Total Costs</a:t>
            </a:r>
          </a:p>
          <a:p>
            <a:pPr marL="0" indent="0">
              <a:buNone/>
            </a:pPr>
            <a:endParaRPr sz="3200">
              <a:solidFill>
                <a:srgbClr val="0C4599"/>
              </a:solidFill>
              <a:latin typeface="Calibri"/>
              <a:ea typeface="Calibri"/>
              <a:cs typeface="Calibri"/>
              <a:sym typeface="Calibri"/>
            </a:endParaRPr>
          </a:p>
          <a:p>
            <a:pPr marL="609585" indent="0">
              <a:buNone/>
            </a:pPr>
            <a:endParaRPr sz="3200">
              <a:solidFill>
                <a:srgbClr val="0C4599"/>
              </a:solidFill>
              <a:latin typeface="Calibri"/>
              <a:ea typeface="Calibri"/>
              <a:cs typeface="Calibri"/>
              <a:sym typeface="Calibri"/>
            </a:endParaRPr>
          </a:p>
        </p:txBody>
      </p:sp>
      <p:pic>
        <p:nvPicPr>
          <p:cNvPr id="265" name="Shape 265"/>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379214842"/>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351633" y="274633"/>
            <a:ext cx="7230800" cy="1143200"/>
          </a:xfrm>
          <a:prstGeom prst="rect">
            <a:avLst/>
          </a:prstGeom>
        </p:spPr>
        <p:txBody>
          <a:bodyPr vert="horz" lIns="121900" tIns="121900" rIns="121900" bIns="121900" rtlCol="0" anchor="b" anchorCtr="0">
            <a:noAutofit/>
          </a:bodyPr>
          <a:lstStyle/>
          <a:p>
            <a:pPr algn="r">
              <a:buClr>
                <a:srgbClr val="000000"/>
              </a:buClr>
              <a:buSzPct val="61111"/>
            </a:pPr>
            <a:r>
              <a:rPr lang="en" sz="2400" i="1">
                <a:solidFill>
                  <a:srgbClr val="0C4599"/>
                </a:solidFill>
                <a:latin typeface="Calibri"/>
                <a:ea typeface="Calibri"/>
                <a:cs typeface="Calibri"/>
                <a:sym typeface="Calibri"/>
              </a:rPr>
              <a:t>Budgeting</a:t>
            </a:r>
          </a:p>
          <a:p>
            <a:pPr algn="r">
              <a:buClr>
                <a:srgbClr val="000000"/>
              </a:buClr>
              <a:buSzPct val="78571"/>
            </a:pPr>
            <a:r>
              <a:rPr lang="en" sz="1867" i="1">
                <a:solidFill>
                  <a:srgbClr val="999999"/>
                </a:solidFill>
                <a:latin typeface="Calibri"/>
                <a:ea typeface="Calibri"/>
                <a:cs typeface="Calibri"/>
                <a:sym typeface="Calibri"/>
              </a:rPr>
              <a:t>6.1 Budgeting Basics</a:t>
            </a:r>
          </a:p>
          <a:p>
            <a:pPr algn="r"/>
            <a:r>
              <a:rPr lang="en" sz="1867" i="1">
                <a:solidFill>
                  <a:srgbClr val="999999"/>
                </a:solidFill>
                <a:latin typeface="Calibri"/>
                <a:ea typeface="Calibri"/>
                <a:cs typeface="Calibri"/>
                <a:sym typeface="Calibri"/>
              </a:rPr>
              <a:t>Salary-Based Budgeting</a:t>
            </a:r>
          </a:p>
        </p:txBody>
      </p:sp>
      <p:sp>
        <p:nvSpPr>
          <p:cNvPr id="271" name="Shape 271"/>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marL="0" indent="0">
              <a:buNone/>
            </a:pPr>
            <a:r>
              <a:rPr lang="en" sz="3200">
                <a:solidFill>
                  <a:srgbClr val="0C4599"/>
                </a:solidFill>
                <a:latin typeface="Calibri"/>
                <a:ea typeface="Calibri"/>
                <a:cs typeface="Calibri"/>
                <a:sym typeface="Calibri"/>
              </a:rPr>
              <a:t>Now that you’ve done the budget once through, you have a basic understanding of the components of a typical adult’s budget.  </a:t>
            </a:r>
          </a:p>
          <a:p>
            <a:pPr marL="0" indent="0">
              <a:buNone/>
            </a:pPr>
            <a:endParaRPr sz="3200">
              <a:solidFill>
                <a:srgbClr val="0C4599"/>
              </a:solidFill>
              <a:latin typeface="Calibri"/>
              <a:ea typeface="Calibri"/>
              <a:cs typeface="Calibri"/>
              <a:sym typeface="Calibri"/>
            </a:endParaRPr>
          </a:p>
          <a:p>
            <a:pPr marL="0" indent="-93131">
              <a:buClr>
                <a:schemeClr val="dk1"/>
              </a:buClr>
              <a:buSzPct val="45833"/>
              <a:buNone/>
            </a:pPr>
            <a:r>
              <a:rPr lang="en" sz="3200">
                <a:solidFill>
                  <a:srgbClr val="0C4599"/>
                </a:solidFill>
                <a:latin typeface="Calibri"/>
                <a:ea typeface="Calibri"/>
                <a:cs typeface="Calibri"/>
                <a:sym typeface="Calibri"/>
              </a:rPr>
              <a:t>Next, continue on to the Salary-Based Budgeting Reflection (next resource in this lesson).  Use your Salary-Based Budgeting Worksheet and this presentation as reference.</a:t>
            </a:r>
          </a:p>
        </p:txBody>
      </p:sp>
      <p:pic>
        <p:nvPicPr>
          <p:cNvPr id="272" name="Shape 272"/>
          <p:cNvPicPr preferRelativeResize="0"/>
          <p:nvPr/>
        </p:nvPicPr>
        <p:blipFill>
          <a:blip r:embed="rId3">
            <a:alphaModFix/>
          </a:blip>
          <a:stretch>
            <a:fillRect/>
          </a:stretch>
        </p:blipFill>
        <p:spPr>
          <a:xfrm>
            <a:off x="386100" y="-68167"/>
            <a:ext cx="3657600" cy="1828800"/>
          </a:xfrm>
          <a:prstGeom prst="rect">
            <a:avLst/>
          </a:prstGeom>
          <a:noFill/>
          <a:ln>
            <a:noFill/>
          </a:ln>
        </p:spPr>
      </p:pic>
    </p:spTree>
    <p:extLst>
      <p:ext uri="{BB962C8B-B14F-4D97-AF65-F5344CB8AC3E}">
        <p14:creationId xmlns:p14="http://schemas.microsoft.com/office/powerpoint/2010/main" val="2219967026"/>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few things to think about…</a:t>
            </a:r>
            <a:endParaRPr lang="en-US" dirty="0"/>
          </a:p>
        </p:txBody>
      </p:sp>
      <p:sp>
        <p:nvSpPr>
          <p:cNvPr id="3" name="Content Placeholder 2"/>
          <p:cNvSpPr>
            <a:spLocks noGrp="1"/>
          </p:cNvSpPr>
          <p:nvPr>
            <p:ph idx="1"/>
          </p:nvPr>
        </p:nvSpPr>
        <p:spPr/>
        <p:txBody>
          <a:bodyPr/>
          <a:lstStyle/>
          <a:p>
            <a:r>
              <a:rPr lang="en-US" dirty="0" smtClean="0"/>
              <a:t>When creating a budget should we use Gross Pay or Net Pay??</a:t>
            </a:r>
          </a:p>
          <a:p>
            <a:r>
              <a:rPr lang="en-US" dirty="0" smtClean="0"/>
              <a:t>Please go back and look at the different type of income – Disposable and Discretionary</a:t>
            </a:r>
          </a:p>
          <a:p>
            <a:r>
              <a:rPr lang="en-US" dirty="0" smtClean="0"/>
              <a:t>What is surplus and deficit?</a:t>
            </a:r>
          </a:p>
          <a:p>
            <a:r>
              <a:rPr lang="en-US" dirty="0" smtClean="0"/>
              <a:t>What are the three major types of expenses?</a:t>
            </a:r>
          </a:p>
          <a:p>
            <a:r>
              <a:rPr lang="en-US" dirty="0" smtClean="0"/>
              <a:t>PYF??</a:t>
            </a:r>
          </a:p>
          <a:p>
            <a:r>
              <a:rPr lang="en-US" dirty="0" smtClean="0"/>
              <a:t>Net Pay vs Gross Pay</a:t>
            </a:r>
          </a:p>
          <a:p>
            <a:r>
              <a:rPr lang="en-US" dirty="0" smtClean="0"/>
              <a:t>Budget ( Actual vs Budgeted) and Variance…</a:t>
            </a:r>
            <a:endParaRPr lang="en-US" dirty="0"/>
          </a:p>
        </p:txBody>
      </p:sp>
    </p:spTree>
    <p:extLst>
      <p:ext uri="{BB962C8B-B14F-4D97-AF65-F5344CB8AC3E}">
        <p14:creationId xmlns:p14="http://schemas.microsoft.com/office/powerpoint/2010/main" val="158766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creating a budget there are parts that we must define……</a:t>
            </a:r>
            <a:endParaRPr lang="en-US" dirty="0"/>
          </a:p>
        </p:txBody>
      </p:sp>
      <p:sp>
        <p:nvSpPr>
          <p:cNvPr id="3" name="Content Placeholder 2"/>
          <p:cNvSpPr>
            <a:spLocks noGrp="1"/>
          </p:cNvSpPr>
          <p:nvPr>
            <p:ph sz="half" idx="1"/>
          </p:nvPr>
        </p:nvSpPr>
        <p:spPr/>
        <p:txBody>
          <a:bodyPr>
            <a:normAutofit/>
          </a:bodyPr>
          <a:lstStyle/>
          <a:p>
            <a:r>
              <a:rPr lang="en-US" sz="3600" dirty="0" smtClean="0"/>
              <a:t>P.Y.F.</a:t>
            </a:r>
          </a:p>
          <a:p>
            <a:r>
              <a:rPr lang="en-US" sz="3600" dirty="0" smtClean="0"/>
              <a:t>Income</a:t>
            </a:r>
          </a:p>
          <a:p>
            <a:r>
              <a:rPr lang="en-US" sz="3600" dirty="0" smtClean="0"/>
              <a:t>Expense</a:t>
            </a:r>
          </a:p>
          <a:p>
            <a:r>
              <a:rPr lang="en-US" sz="3600" dirty="0" smtClean="0"/>
              <a:t>Cash Flow</a:t>
            </a:r>
          </a:p>
        </p:txBody>
      </p:sp>
      <p:sp>
        <p:nvSpPr>
          <p:cNvPr id="4" name="Content Placeholder 3"/>
          <p:cNvSpPr>
            <a:spLocks noGrp="1"/>
          </p:cNvSpPr>
          <p:nvPr>
            <p:ph sz="half" idx="2"/>
          </p:nvPr>
        </p:nvSpPr>
        <p:spPr/>
        <p:txBody>
          <a:bodyPr>
            <a:normAutofit/>
          </a:bodyPr>
          <a:lstStyle/>
          <a:p>
            <a:r>
              <a:rPr lang="en-US" sz="3600" dirty="0"/>
              <a:t>Assets</a:t>
            </a:r>
          </a:p>
          <a:p>
            <a:r>
              <a:rPr lang="en-US" sz="3600" dirty="0"/>
              <a:t>Liabilities</a:t>
            </a:r>
          </a:p>
          <a:p>
            <a:r>
              <a:rPr lang="en-US" sz="3600" dirty="0"/>
              <a:t>Net worth</a:t>
            </a:r>
          </a:p>
          <a:p>
            <a:endParaRPr lang="en-US" sz="3600" dirty="0"/>
          </a:p>
        </p:txBody>
      </p:sp>
    </p:spTree>
    <p:extLst>
      <p:ext uri="{BB962C8B-B14F-4D97-AF65-F5344CB8AC3E}">
        <p14:creationId xmlns:p14="http://schemas.microsoft.com/office/powerpoint/2010/main" val="419697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51295"/>
            <a:ext cx="9404723" cy="1400530"/>
          </a:xfrm>
        </p:spPr>
        <p:txBody>
          <a:bodyPr/>
          <a:lstStyle/>
          <a:p>
            <a:r>
              <a:rPr lang="en-US" dirty="0" smtClean="0">
                <a:hlinkClick r:id="rId2"/>
              </a:rPr>
              <a:t>P.Y.F. – Pay yourself first</a:t>
            </a:r>
            <a:endParaRPr lang="en-US" dirty="0"/>
          </a:p>
        </p:txBody>
      </p:sp>
      <p:sp>
        <p:nvSpPr>
          <p:cNvPr id="5" name="Content Placeholder 4"/>
          <p:cNvSpPr>
            <a:spLocks noGrp="1"/>
          </p:cNvSpPr>
          <p:nvPr>
            <p:ph idx="1"/>
          </p:nvPr>
        </p:nvSpPr>
        <p:spPr/>
        <p:txBody>
          <a:bodyPr>
            <a:normAutofit/>
          </a:bodyPr>
          <a:lstStyle/>
          <a:p>
            <a:r>
              <a:rPr lang="en-US" sz="3600" dirty="0" smtClean="0"/>
              <a:t>This doesn’t mean to  pay yourself some exuberant salary.</a:t>
            </a:r>
          </a:p>
          <a:p>
            <a:r>
              <a:rPr lang="en-US" sz="3600" dirty="0" smtClean="0"/>
              <a:t>It does mean to set some money aside each pay period.</a:t>
            </a:r>
          </a:p>
          <a:p>
            <a:pPr lvl="1"/>
            <a:r>
              <a:rPr lang="en-US" sz="3600" dirty="0" smtClean="0"/>
              <a:t>Maybe $5 or $10 but pay yourself first</a:t>
            </a:r>
            <a:endParaRPr lang="en-US" sz="3600" dirty="0"/>
          </a:p>
        </p:txBody>
      </p:sp>
    </p:spTree>
    <p:extLst>
      <p:ext uri="{BB962C8B-B14F-4D97-AF65-F5344CB8AC3E}">
        <p14:creationId xmlns:p14="http://schemas.microsoft.com/office/powerpoint/2010/main" val="2251588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 Statement</a:t>
            </a:r>
            <a:endParaRPr lang="en-US" dirty="0"/>
          </a:p>
        </p:txBody>
      </p:sp>
      <p:sp>
        <p:nvSpPr>
          <p:cNvPr id="3" name="Content Placeholder 2"/>
          <p:cNvSpPr>
            <a:spLocks noGrp="1"/>
          </p:cNvSpPr>
          <p:nvPr>
            <p:ph idx="1"/>
          </p:nvPr>
        </p:nvSpPr>
        <p:spPr/>
        <p:txBody>
          <a:bodyPr>
            <a:normAutofit/>
          </a:bodyPr>
          <a:lstStyle/>
          <a:p>
            <a:r>
              <a:rPr lang="en-US" sz="3600" dirty="0" smtClean="0"/>
              <a:t>Cash Flow statement is simply how much money do you make and how much do you spend.</a:t>
            </a:r>
          </a:p>
          <a:p>
            <a:pPr lvl="1"/>
            <a:r>
              <a:rPr lang="en-US" sz="3600" dirty="0" smtClean="0"/>
              <a:t>How </a:t>
            </a:r>
            <a:r>
              <a:rPr lang="en-US" sz="3600" dirty="0"/>
              <a:t>much money do you </a:t>
            </a:r>
            <a:r>
              <a:rPr lang="en-US" sz="3600" dirty="0" smtClean="0"/>
              <a:t>make – INCOME</a:t>
            </a:r>
          </a:p>
          <a:p>
            <a:pPr lvl="1"/>
            <a:r>
              <a:rPr lang="en-US" sz="3600" dirty="0" smtClean="0"/>
              <a:t>How </a:t>
            </a:r>
            <a:r>
              <a:rPr lang="en-US" sz="3600" dirty="0"/>
              <a:t>much do you </a:t>
            </a:r>
            <a:r>
              <a:rPr lang="en-US" sz="3600" dirty="0" smtClean="0"/>
              <a:t>spend</a:t>
            </a:r>
            <a:r>
              <a:rPr lang="en-US" sz="3600" dirty="0"/>
              <a:t>	</a:t>
            </a:r>
            <a:r>
              <a:rPr lang="en-US" sz="3600" dirty="0" smtClean="0"/>
              <a:t> - Expenses</a:t>
            </a:r>
            <a:endParaRPr lang="en-US" sz="3600" dirty="0"/>
          </a:p>
        </p:txBody>
      </p:sp>
    </p:spTree>
    <p:extLst>
      <p:ext uri="{BB962C8B-B14F-4D97-AF65-F5344CB8AC3E}">
        <p14:creationId xmlns:p14="http://schemas.microsoft.com/office/powerpoint/2010/main" val="265929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Income</a:t>
            </a:r>
            <a:endParaRPr lang="en-US" dirty="0"/>
          </a:p>
        </p:txBody>
      </p:sp>
      <p:sp>
        <p:nvSpPr>
          <p:cNvPr id="3" name="Content Placeholder 2"/>
          <p:cNvSpPr>
            <a:spLocks noGrp="1"/>
          </p:cNvSpPr>
          <p:nvPr>
            <p:ph idx="1"/>
          </p:nvPr>
        </p:nvSpPr>
        <p:spPr>
          <a:xfrm>
            <a:off x="1103312" y="1504278"/>
            <a:ext cx="8946541" cy="4195481"/>
          </a:xfrm>
        </p:spPr>
        <p:txBody>
          <a:bodyPr>
            <a:normAutofit fontScale="85000" lnSpcReduction="10000"/>
          </a:bodyPr>
          <a:lstStyle/>
          <a:p>
            <a:r>
              <a:rPr lang="en-US" sz="2400" dirty="0" smtClean="0"/>
              <a:t>Income is money you receive as payment for goods or services</a:t>
            </a:r>
          </a:p>
          <a:p>
            <a:pPr lvl="1"/>
            <a:r>
              <a:rPr lang="en-US" sz="2400" dirty="0" smtClean="0"/>
              <a:t>Hourly wages – getting paid by the hour</a:t>
            </a:r>
          </a:p>
          <a:p>
            <a:pPr lvl="1"/>
            <a:r>
              <a:rPr lang="en-US" sz="2400" dirty="0" smtClean="0"/>
              <a:t>Salary – Yearly amount ( can be paid weekly ,bi-monthly, monthly)</a:t>
            </a:r>
          </a:p>
          <a:p>
            <a:pPr lvl="1"/>
            <a:r>
              <a:rPr lang="en-US" sz="2400" dirty="0" smtClean="0"/>
              <a:t>Interest – Payment to you for the money that was borrowed from you by bank.</a:t>
            </a:r>
          </a:p>
          <a:p>
            <a:pPr lvl="1"/>
            <a:r>
              <a:rPr lang="en-US" sz="2400" dirty="0" smtClean="0"/>
              <a:t>Capital Gains – Money made from sale of asset for more than the purchase price. </a:t>
            </a:r>
          </a:p>
          <a:p>
            <a:pPr lvl="1"/>
            <a:r>
              <a:rPr lang="en-US" sz="2400" dirty="0" smtClean="0">
                <a:hlinkClick r:id="rId3"/>
              </a:rPr>
              <a:t>Commission</a:t>
            </a:r>
            <a:r>
              <a:rPr lang="en-US" sz="2400" dirty="0" smtClean="0"/>
              <a:t>- Money earned based on a percentage </a:t>
            </a:r>
            <a:r>
              <a:rPr lang="en-US" sz="2400" dirty="0" smtClean="0"/>
              <a:t>of </a:t>
            </a:r>
            <a:r>
              <a:rPr lang="en-US" sz="2400" dirty="0" smtClean="0"/>
              <a:t>sales.</a:t>
            </a:r>
          </a:p>
          <a:p>
            <a:pPr lvl="1"/>
            <a:r>
              <a:rPr lang="en-US" sz="2400" dirty="0"/>
              <a:t>Dividends – payment for purchase of stock</a:t>
            </a:r>
          </a:p>
          <a:p>
            <a:pPr lvl="1"/>
            <a:r>
              <a:rPr lang="en-US" sz="2400" dirty="0"/>
              <a:t>Interest Income</a:t>
            </a:r>
          </a:p>
        </p:txBody>
      </p:sp>
      <p:sp>
        <p:nvSpPr>
          <p:cNvPr id="4" name="Cloud Callout 3"/>
          <p:cNvSpPr/>
          <p:nvPr/>
        </p:nvSpPr>
        <p:spPr>
          <a:xfrm>
            <a:off x="2873829" y="1045029"/>
            <a:ext cx="5055325" cy="3422468"/>
          </a:xfrm>
          <a:prstGeom prst="cloudCallout">
            <a:avLst>
              <a:gd name="adj1" fmla="val -51066"/>
              <a:gd name="adj2" fmla="val -46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When talking about a budget we have to first determine how much we make</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47897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P spid="4"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1102</TotalTime>
  <Words>3068</Words>
  <Application>Microsoft Office PowerPoint</Application>
  <PresentationFormat>Widescreen</PresentationFormat>
  <Paragraphs>554</Paragraphs>
  <Slides>55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Wingdings 3</vt:lpstr>
      <vt:lpstr>Ion</vt:lpstr>
      <vt:lpstr>Budgeting </vt:lpstr>
      <vt:lpstr>Go into google classroom and open up Bell Ringer for Budgeting</vt:lpstr>
      <vt:lpstr>A Budget is a plan for managing your money for a given period of time,</vt:lpstr>
      <vt:lpstr>What would a budget look like for you right now??  What does yours look like???</vt:lpstr>
      <vt:lpstr>Budgets come in all shapes and sizes</vt:lpstr>
      <vt:lpstr>When creating a budget there are parts that we must define……</vt:lpstr>
      <vt:lpstr>P.Y.F. – Pay yourself first</vt:lpstr>
      <vt:lpstr>Cash Flow Statement</vt:lpstr>
      <vt:lpstr>Income</vt:lpstr>
      <vt:lpstr>The other two are a little bit more confusing…….</vt:lpstr>
      <vt:lpstr>How to read a paycheck stub article:</vt:lpstr>
      <vt:lpstr>More budgeting terms</vt:lpstr>
      <vt:lpstr>4 more types of income you hear about all the time but may not be familiar with….</vt:lpstr>
      <vt:lpstr>So let me see if I can clear this up a little more….</vt:lpstr>
      <vt:lpstr>These items we take away from our gross pay are called deductions.  </vt:lpstr>
      <vt:lpstr>Taxes ( we will revisit these later)</vt:lpstr>
      <vt:lpstr>Balancing a Budget</vt:lpstr>
      <vt:lpstr>In simple terms it is the money going in and the money going out….</vt:lpstr>
      <vt:lpstr>The nuts and Bolts of Budgeting…..</vt:lpstr>
      <vt:lpstr>We need to define some things before we can really determine our cash flow </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PowerPoint Presentation</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Budgeting 6.1 Budgeting Basics Salary-Based Budgeting</vt:lpstr>
      <vt:lpstr>Last few things to think about…</vt:lpstr>
    </vt:vector>
  </TitlesOfParts>
  <Company>Parkway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Budgeting</dc:title>
  <dc:creator>Bart Prosser</dc:creator>
  <cp:lastModifiedBy>Bart Prosser</cp:lastModifiedBy>
  <cp:revision>56</cp:revision>
  <cp:lastPrinted>2016-01-28T19:11:36Z</cp:lastPrinted>
  <dcterms:created xsi:type="dcterms:W3CDTF">2015-09-07T21:09:29Z</dcterms:created>
  <dcterms:modified xsi:type="dcterms:W3CDTF">2016-02-01T16:01:49Z</dcterms:modified>
</cp:coreProperties>
</file>