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 id="2147483972" r:id="rId2"/>
    <p:sldMasterId id="2147483984" r:id="rId3"/>
  </p:sldMasterIdLst>
  <p:sldIdLst>
    <p:sldId id="256" r:id="rId4"/>
    <p:sldId id="270" r:id="rId5"/>
    <p:sldId id="288" r:id="rId6"/>
    <p:sldId id="289" r:id="rId7"/>
    <p:sldId id="290" r:id="rId8"/>
    <p:sldId id="291" r:id="rId9"/>
    <p:sldId id="292" r:id="rId10"/>
    <p:sldId id="293" r:id="rId11"/>
    <p:sldId id="294" r:id="rId12"/>
    <p:sldId id="295" r:id="rId13"/>
    <p:sldId id="296" r:id="rId14"/>
    <p:sldId id="299" r:id="rId15"/>
    <p:sldId id="300" r:id="rId16"/>
    <p:sldId id="301" r:id="rId17"/>
    <p:sldId id="303" r:id="rId18"/>
    <p:sldId id="304" r:id="rId19"/>
    <p:sldId id="306" r:id="rId20"/>
    <p:sldId id="307" r:id="rId21"/>
    <p:sldId id="305" r:id="rId22"/>
    <p:sldId id="302" r:id="rId23"/>
    <p:sldId id="272" r:id="rId24"/>
    <p:sldId id="308" r:id="rId25"/>
    <p:sldId id="309" r:id="rId26"/>
    <p:sldId id="310" r:id="rId27"/>
    <p:sldId id="311" r:id="rId28"/>
    <p:sldId id="315" r:id="rId29"/>
    <p:sldId id="312" r:id="rId30"/>
    <p:sldId id="257" r:id="rId31"/>
    <p:sldId id="263" r:id="rId32"/>
    <p:sldId id="273" r:id="rId33"/>
    <p:sldId id="274" r:id="rId34"/>
    <p:sldId id="276" r:id="rId35"/>
    <p:sldId id="285" r:id="rId36"/>
    <p:sldId id="286" r:id="rId37"/>
    <p:sldId id="278" r:id="rId38"/>
    <p:sldId id="287" r:id="rId39"/>
    <p:sldId id="277" r:id="rId40"/>
    <p:sldId id="282" r:id="rId41"/>
    <p:sldId id="279" r:id="rId42"/>
    <p:sldId id="284" r:id="rId43"/>
    <p:sldId id="280" r:id="rId44"/>
    <p:sldId id="283" r:id="rId45"/>
    <p:sldId id="27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EE28C7CA-7F16-4BE1-AF70-9FD830A3708A}"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ADA2A-CF53-4FEC-A551-B630F2B48C54}"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28C7CA-7F16-4BE1-AF70-9FD830A3708A}"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ADA2A-CF53-4FEC-A551-B630F2B48C5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28C7CA-7F16-4BE1-AF70-9FD830A3708A}" type="datetimeFigureOut">
              <a:rPr lang="en-US" smtClean="0"/>
              <a:t>6/25/2014</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9B4ADA2A-CF53-4FEC-A551-B630F2B48C5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EE28C7CA-7F16-4BE1-AF70-9FD830A3708A}" type="datetimeFigureOut">
              <a:rPr lang="en-US" smtClean="0">
                <a:solidFill>
                  <a:prstClr val="white">
                    <a:tint val="95000"/>
                  </a:prstClr>
                </a:solidFill>
              </a:rPr>
              <a:pPr/>
              <a:t>6/25/2014</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9B4ADA2A-CF53-4FEC-A551-B630F2B48C54}"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Tree>
    <p:extLst>
      <p:ext uri="{BB962C8B-B14F-4D97-AF65-F5344CB8AC3E}">
        <p14:creationId xmlns:p14="http://schemas.microsoft.com/office/powerpoint/2010/main" val="274550262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951270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E28C7CA-7F16-4BE1-AF70-9FD830A3708A}" type="datetimeFigureOut">
              <a:rPr lang="en-US" smtClean="0">
                <a:solidFill>
                  <a:prstClr val="white">
                    <a:tint val="95000"/>
                  </a:prstClr>
                </a:solidFill>
              </a:rPr>
              <a:pPr/>
              <a:t>6/25/2014</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9B4ADA2A-CF53-4FEC-A551-B630F2B48C54}"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337874215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29038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84317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096937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402911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Tree>
    <p:extLst>
      <p:ext uri="{BB962C8B-B14F-4D97-AF65-F5344CB8AC3E}">
        <p14:creationId xmlns:p14="http://schemas.microsoft.com/office/powerpoint/2010/main" val="267770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28C7CA-7F16-4BE1-AF70-9FD830A3708A}"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ADA2A-CF53-4FEC-A551-B630F2B48C5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48800455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87156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875596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EE28C7CA-7F16-4BE1-AF70-9FD830A3708A}" type="datetimeFigureOut">
              <a:rPr lang="en-US" smtClean="0">
                <a:solidFill>
                  <a:prstClr val="white">
                    <a:tint val="95000"/>
                  </a:prstClr>
                </a:solidFill>
              </a:rPr>
              <a:pPr/>
              <a:t>6/25/2014</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9B4ADA2A-CF53-4FEC-A551-B630F2B48C54}"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Tree>
    <p:extLst>
      <p:ext uri="{BB962C8B-B14F-4D97-AF65-F5344CB8AC3E}">
        <p14:creationId xmlns:p14="http://schemas.microsoft.com/office/powerpoint/2010/main" val="539958942"/>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337695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E28C7CA-7F16-4BE1-AF70-9FD830A3708A}" type="datetimeFigureOut">
              <a:rPr lang="en-US" smtClean="0">
                <a:solidFill>
                  <a:prstClr val="white">
                    <a:tint val="95000"/>
                  </a:prstClr>
                </a:solidFill>
              </a:rPr>
              <a:pPr/>
              <a:t>6/25/2014</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9B4ADA2A-CF53-4FEC-A551-B630F2B48C54}"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49097694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149365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98025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50376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222436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E28C7CA-7F16-4BE1-AF70-9FD830A3708A}"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ADA2A-CF53-4FEC-A551-B630F2B48C54}"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Tree>
    <p:extLst>
      <p:ext uri="{BB962C8B-B14F-4D97-AF65-F5344CB8AC3E}">
        <p14:creationId xmlns:p14="http://schemas.microsoft.com/office/powerpoint/2010/main" val="4015258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14383486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764820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89224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E28C7CA-7F16-4BE1-AF70-9FD830A3708A}"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4ADA2A-CF53-4FEC-A551-B630F2B48C5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E28C7CA-7F16-4BE1-AF70-9FD830A3708A}" type="datetimeFigureOut">
              <a:rPr lang="en-US" smtClean="0"/>
              <a:t>6/25/2014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4ADA2A-CF53-4FEC-A551-B630F2B48C5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E28C7CA-7F16-4BE1-AF70-9FD830A3708A}" type="datetimeFigureOut">
              <a:rPr lang="en-US" smtClean="0"/>
              <a:t>6/25/2014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4ADA2A-CF53-4FEC-A551-B630F2B48C5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28C7CA-7F16-4BE1-AF70-9FD830A3708A}" type="datetimeFigureOut">
              <a:rPr lang="en-US" smtClean="0"/>
              <a:t>6/25/2014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4ADA2A-CF53-4FEC-A551-B630F2B48C5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E28C7CA-7F16-4BE1-AF70-9FD830A3708A}"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4ADA2A-CF53-4FEC-A551-B630F2B48C54}" type="slidenum">
              <a:rPr lang="en-US" smtClean="0"/>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EE28C7CA-7F16-4BE1-AF70-9FD830A3708A}" type="datetimeFigureOut">
              <a:rPr lang="en-US" smtClean="0"/>
              <a:t>6/25/2014</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9B4ADA2A-CF53-4FEC-A551-B630F2B48C5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EE28C7CA-7F16-4BE1-AF70-9FD830A3708A}" type="datetimeFigureOut">
              <a:rPr lang="en-US" smtClean="0"/>
              <a:t>6/25/2014</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B4ADA2A-CF53-4FEC-A551-B630F2B48C5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58701093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EE28C7CA-7F16-4BE1-AF70-9FD830A3708A}" type="datetimeFigureOut">
              <a:rPr lang="en-US" smtClean="0">
                <a:solidFill>
                  <a:prstClr val="black">
                    <a:tint val="95000"/>
                  </a:prstClr>
                </a:solidFill>
              </a:rPr>
              <a:pPr/>
              <a:t>6/25/2014</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B4ADA2A-CF53-4FEC-A551-B630F2B48C5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28435171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6.xml"/><Relationship Id="rId5" Type="http://schemas.openxmlformats.org/officeDocument/2006/relationships/image" Target="../media/image16.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6.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6.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THE DESIGN PROCESS</a:t>
            </a:r>
            <a:endParaRPr lang="en-US" dirty="0"/>
          </a:p>
        </p:txBody>
      </p:sp>
      <p:sp>
        <p:nvSpPr>
          <p:cNvPr id="3" name="Subtitle 2"/>
          <p:cNvSpPr>
            <a:spLocks noGrp="1"/>
          </p:cNvSpPr>
          <p:nvPr>
            <p:ph type="subTitle" idx="1"/>
          </p:nvPr>
        </p:nvSpPr>
        <p:spPr/>
        <p:txBody>
          <a:bodyPr/>
          <a:lstStyle/>
          <a:p>
            <a:r>
              <a:rPr lang="en-US" dirty="0" smtClean="0"/>
              <a:t>Technical theatre</a:t>
            </a:r>
            <a:endParaRPr lang="en-US" dirty="0"/>
          </a:p>
        </p:txBody>
      </p:sp>
    </p:spTree>
    <p:extLst>
      <p:ext uri="{BB962C8B-B14F-4D97-AF65-F5344CB8AC3E}">
        <p14:creationId xmlns:p14="http://schemas.microsoft.com/office/powerpoint/2010/main" val="507445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DESIGN PROCESS</a:t>
            </a:r>
          </a:p>
        </p:txBody>
      </p:sp>
      <p:sp>
        <p:nvSpPr>
          <p:cNvPr id="3" name="Content Placeholder 2"/>
          <p:cNvSpPr>
            <a:spLocks noGrp="1"/>
          </p:cNvSpPr>
          <p:nvPr>
            <p:ph idx="1"/>
          </p:nvPr>
        </p:nvSpPr>
        <p:spPr/>
        <p:txBody>
          <a:bodyPr>
            <a:normAutofit lnSpcReduction="10000"/>
          </a:bodyPr>
          <a:lstStyle/>
          <a:p>
            <a:pPr marL="118872" indent="0">
              <a:buNone/>
            </a:pPr>
            <a:r>
              <a:rPr lang="en-US" b="1" u="sng" dirty="0" smtClean="0"/>
              <a:t>INCUBATION</a:t>
            </a:r>
            <a:endParaRPr lang="en-US" b="1" u="sng" dirty="0"/>
          </a:p>
          <a:p>
            <a:r>
              <a:rPr lang="en-US" dirty="0" smtClean="0"/>
              <a:t>Time to let the new ideas “hatch”.</a:t>
            </a:r>
          </a:p>
          <a:p>
            <a:r>
              <a:rPr lang="en-US" dirty="0" smtClean="0"/>
              <a:t>Don’t “actively” think about it. Let it sit awhile and then come back to it.</a:t>
            </a:r>
          </a:p>
          <a:p>
            <a:endParaRPr lang="en-US" dirty="0"/>
          </a:p>
          <a:p>
            <a:pPr marL="118872" indent="0">
              <a:buNone/>
            </a:pPr>
            <a:r>
              <a:rPr lang="en-US" b="1" u="sng" dirty="0"/>
              <a:t>SELECTION</a:t>
            </a:r>
            <a:endParaRPr lang="en-US" dirty="0"/>
          </a:p>
          <a:p>
            <a:r>
              <a:rPr lang="en-US" dirty="0"/>
              <a:t>Narrowing down your ideas into specific choices within the concept.</a:t>
            </a:r>
          </a:p>
          <a:p>
            <a:r>
              <a:rPr lang="en-US" dirty="0"/>
              <a:t>Think collectively.</a:t>
            </a:r>
          </a:p>
          <a:p>
            <a:r>
              <a:rPr lang="en-US" dirty="0"/>
              <a:t>Foresee the “big picture”</a:t>
            </a:r>
          </a:p>
          <a:p>
            <a:endParaRPr lang="en-US" dirty="0"/>
          </a:p>
        </p:txBody>
      </p:sp>
    </p:spTree>
    <p:extLst>
      <p:ext uri="{BB962C8B-B14F-4D97-AF65-F5344CB8AC3E}">
        <p14:creationId xmlns:p14="http://schemas.microsoft.com/office/powerpoint/2010/main" val="231227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DESIGN PROCESS</a:t>
            </a:r>
          </a:p>
        </p:txBody>
      </p:sp>
      <p:sp>
        <p:nvSpPr>
          <p:cNvPr id="3" name="Content Placeholder 2"/>
          <p:cNvSpPr>
            <a:spLocks noGrp="1"/>
          </p:cNvSpPr>
          <p:nvPr>
            <p:ph idx="1"/>
          </p:nvPr>
        </p:nvSpPr>
        <p:spPr/>
        <p:txBody>
          <a:bodyPr>
            <a:normAutofit/>
          </a:bodyPr>
          <a:lstStyle/>
          <a:p>
            <a:pPr marL="118872" indent="0">
              <a:buNone/>
            </a:pPr>
            <a:r>
              <a:rPr lang="en-US" b="1" u="sng" dirty="0" smtClean="0"/>
              <a:t>IMPLEMENTATION</a:t>
            </a:r>
            <a:endParaRPr lang="en-US" dirty="0"/>
          </a:p>
          <a:p>
            <a:r>
              <a:rPr lang="en-US" dirty="0"/>
              <a:t>Stop planning and start doing</a:t>
            </a:r>
          </a:p>
          <a:p>
            <a:r>
              <a:rPr lang="en-US" dirty="0"/>
              <a:t>All design work must be completed.</a:t>
            </a:r>
          </a:p>
          <a:p>
            <a:endParaRPr lang="en-US" dirty="0" smtClean="0"/>
          </a:p>
          <a:p>
            <a:pPr marL="118872" indent="0">
              <a:buNone/>
            </a:pPr>
            <a:r>
              <a:rPr lang="en-US" b="1" u="sng" dirty="0" smtClean="0"/>
              <a:t>EVALUATION</a:t>
            </a:r>
            <a:endParaRPr lang="en-US" dirty="0"/>
          </a:p>
          <a:p>
            <a:r>
              <a:rPr lang="en-US" dirty="0"/>
              <a:t>Takes place every step of the way and after the show is over</a:t>
            </a:r>
            <a:r>
              <a:rPr lang="en-US" dirty="0" smtClean="0"/>
              <a:t>.</a:t>
            </a:r>
            <a:endParaRPr lang="en-US" dirty="0"/>
          </a:p>
          <a:p>
            <a:r>
              <a:rPr lang="en-US" dirty="0"/>
              <a:t>What was the most successful?</a:t>
            </a:r>
          </a:p>
          <a:p>
            <a:r>
              <a:rPr lang="en-US" dirty="0"/>
              <a:t>What would you change?</a:t>
            </a:r>
            <a:endParaRPr lang="en-US" dirty="0"/>
          </a:p>
        </p:txBody>
      </p:sp>
    </p:spTree>
    <p:extLst>
      <p:ext uri="{BB962C8B-B14F-4D97-AF65-F5344CB8AC3E}">
        <p14:creationId xmlns:p14="http://schemas.microsoft.com/office/powerpoint/2010/main" val="334444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charRg st="92" end="154"/>
                                            </p:txEl>
                                          </p:spTgt>
                                        </p:tgtEl>
                                        <p:attrNameLst>
                                          <p:attrName>style.visibility</p:attrName>
                                        </p:attrNameLst>
                                      </p:cBhvr>
                                      <p:to>
                                        <p:strVal val="visible"/>
                                      </p:to>
                                    </p:set>
                                    <p:animEffect transition="in" filter="barn(inVertical)">
                                      <p:cBhvr>
                                        <p:cTn id="17" dur="500"/>
                                        <p:tgtEl>
                                          <p:spTgt spid="3">
                                            <p:txEl>
                                              <p:charRg st="92" end="15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charRg st="154" end="184"/>
                                            </p:txEl>
                                          </p:spTgt>
                                        </p:tgtEl>
                                        <p:attrNameLst>
                                          <p:attrName>style.visibility</p:attrName>
                                        </p:attrNameLst>
                                      </p:cBhvr>
                                      <p:to>
                                        <p:strVal val="visible"/>
                                      </p:to>
                                    </p:set>
                                    <p:animEffect transition="in" filter="barn(inVertical)">
                                      <p:cBhvr>
                                        <p:cTn id="22" dur="500"/>
                                        <p:tgtEl>
                                          <p:spTgt spid="3">
                                            <p:txEl>
                                              <p:charRg st="154" end="18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charRg st="184" end="207"/>
                                            </p:txEl>
                                          </p:spTgt>
                                        </p:tgtEl>
                                        <p:attrNameLst>
                                          <p:attrName>style.visibility</p:attrName>
                                        </p:attrNameLst>
                                      </p:cBhvr>
                                      <p:to>
                                        <p:strVal val="visible"/>
                                      </p:to>
                                    </p:set>
                                    <p:animEffect transition="in" filter="barn(inVertical)">
                                      <p:cBhvr>
                                        <p:cTn id="27" dur="500"/>
                                        <p:tgtEl>
                                          <p:spTgt spid="3">
                                            <p:txEl>
                                              <p:charRg st="184" end="20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DESIGN PROCESS</a:t>
            </a:r>
          </a:p>
        </p:txBody>
      </p:sp>
      <p:sp>
        <p:nvSpPr>
          <p:cNvPr id="3" name="Content Placeholder 2"/>
          <p:cNvSpPr>
            <a:spLocks noGrp="1"/>
          </p:cNvSpPr>
          <p:nvPr>
            <p:ph idx="1"/>
          </p:nvPr>
        </p:nvSpPr>
        <p:spPr/>
        <p:txBody>
          <a:bodyPr/>
          <a:lstStyle/>
          <a:p>
            <a:pPr marL="118872" indent="0">
              <a:buNone/>
            </a:pPr>
            <a:r>
              <a:rPr lang="en-US" b="1" u="sng" dirty="0" smtClean="0"/>
              <a:t>PRODUCTION STYLE</a:t>
            </a:r>
            <a:endParaRPr lang="en-US" b="1" u="sng" dirty="0"/>
          </a:p>
          <a:p>
            <a:endParaRPr lang="en-US" dirty="0" smtClean="0"/>
          </a:p>
          <a:p>
            <a:r>
              <a:rPr lang="en-US" i="1" dirty="0" smtClean="0"/>
              <a:t>A manner of producing a play in which all production elements adhere to a common set of artistic/philosophical characteristics.</a:t>
            </a:r>
          </a:p>
          <a:p>
            <a:endParaRPr lang="en-US" i="1" dirty="0"/>
          </a:p>
          <a:p>
            <a:r>
              <a:rPr lang="en-US" dirty="0" smtClean="0"/>
              <a:t>Must identify the PRODUCTION STYLE before developing a concept!</a:t>
            </a:r>
            <a:endParaRPr lang="en-US" dirty="0"/>
          </a:p>
        </p:txBody>
      </p:sp>
    </p:spTree>
    <p:extLst>
      <p:ext uri="{BB962C8B-B14F-4D97-AF65-F5344CB8AC3E}">
        <p14:creationId xmlns:p14="http://schemas.microsoft.com/office/powerpoint/2010/main" val="297894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DESIGN PROCESS</a:t>
            </a:r>
          </a:p>
        </p:txBody>
      </p:sp>
      <p:sp>
        <p:nvSpPr>
          <p:cNvPr id="3" name="Content Placeholder 2"/>
          <p:cNvSpPr>
            <a:spLocks noGrp="1"/>
          </p:cNvSpPr>
          <p:nvPr>
            <p:ph idx="1"/>
          </p:nvPr>
        </p:nvSpPr>
        <p:spPr>
          <a:xfrm>
            <a:off x="457200" y="1775191"/>
            <a:ext cx="8382000" cy="4625609"/>
          </a:xfrm>
        </p:spPr>
        <p:txBody>
          <a:bodyPr/>
          <a:lstStyle/>
          <a:p>
            <a:pPr marL="118872" indent="0">
              <a:buNone/>
            </a:pPr>
            <a:r>
              <a:rPr lang="en-US" b="1" u="sng" dirty="0" smtClean="0"/>
              <a:t>PRODUCTION STYLE</a:t>
            </a:r>
          </a:p>
          <a:p>
            <a:r>
              <a:rPr lang="en-US" dirty="0" smtClean="0"/>
              <a:t>Style is an impression – not reality</a:t>
            </a:r>
          </a:p>
          <a:p>
            <a:pPr lvl="1"/>
            <a:r>
              <a:rPr lang="en-US" dirty="0" smtClean="0"/>
              <a:t>a time period </a:t>
            </a:r>
            <a:r>
              <a:rPr lang="en-US" sz="2400" dirty="0" smtClean="0"/>
              <a:t>(Elizabethan, Medieval, 1920’s)</a:t>
            </a:r>
          </a:p>
          <a:p>
            <a:pPr lvl="1"/>
            <a:r>
              <a:rPr lang="en-US" dirty="0" err="1" smtClean="0"/>
              <a:t>est</a:t>
            </a:r>
            <a:r>
              <a:rPr lang="en-US" dirty="0" smtClean="0"/>
              <a:t> styles: </a:t>
            </a:r>
            <a:r>
              <a:rPr lang="en-US" sz="2400" dirty="0" smtClean="0"/>
              <a:t>Romantic, Expressionism, Industrialist</a:t>
            </a:r>
          </a:p>
          <a:p>
            <a:pPr lvl="1"/>
            <a:endParaRPr lang="en-US" sz="2400" dirty="0"/>
          </a:p>
          <a:p>
            <a:pPr marL="118872" indent="0">
              <a:buNone/>
            </a:pPr>
            <a:r>
              <a:rPr lang="en-US" b="1" dirty="0" smtClean="0">
                <a:solidFill>
                  <a:srgbClr val="00B0F0"/>
                </a:solidFill>
              </a:rPr>
              <a:t>HOW DO YOU SHOW IT VISUALY ON STAGE?</a:t>
            </a:r>
          </a:p>
          <a:p>
            <a:r>
              <a:rPr lang="en-US" dirty="0" smtClean="0"/>
              <a:t>Elements of Design</a:t>
            </a:r>
          </a:p>
          <a:p>
            <a:r>
              <a:rPr lang="en-US" dirty="0" smtClean="0"/>
              <a:t>Principles of Composition</a:t>
            </a:r>
            <a:endParaRPr lang="en-US" dirty="0"/>
          </a:p>
        </p:txBody>
      </p:sp>
    </p:spTree>
    <p:extLst>
      <p:ext uri="{BB962C8B-B14F-4D97-AF65-F5344CB8AC3E}">
        <p14:creationId xmlns:p14="http://schemas.microsoft.com/office/powerpoint/2010/main" val="161027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p:cTn id="2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80">
                                          <p:stCondLst>
                                            <p:cond delay="0"/>
                                          </p:stCondLst>
                                        </p:cTn>
                                        <p:tgtEl>
                                          <p:spTgt spid="3">
                                            <p:txEl>
                                              <p:pRg st="6" end="6"/>
                                            </p:txEl>
                                          </p:spTgt>
                                        </p:tgtEl>
                                      </p:cBhvr>
                                    </p:animEffect>
                                    <p:anim calcmode="lin" valueType="num">
                                      <p:cBhvr>
                                        <p:cTn id="30"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6" end="6"/>
                                            </p:txEl>
                                          </p:spTgt>
                                        </p:tgtEl>
                                      </p:cBhvr>
                                      <p:to x="100000" y="60000"/>
                                    </p:animScale>
                                    <p:animScale>
                                      <p:cBhvr>
                                        <p:cTn id="36" dur="166" decel="50000">
                                          <p:stCondLst>
                                            <p:cond delay="676"/>
                                          </p:stCondLst>
                                        </p:cTn>
                                        <p:tgtEl>
                                          <p:spTgt spid="3">
                                            <p:txEl>
                                              <p:pRg st="6" end="6"/>
                                            </p:txEl>
                                          </p:spTgt>
                                        </p:tgtEl>
                                      </p:cBhvr>
                                      <p:to x="100000" y="100000"/>
                                    </p:animScale>
                                    <p:animScale>
                                      <p:cBhvr>
                                        <p:cTn id="37" dur="26">
                                          <p:stCondLst>
                                            <p:cond delay="1312"/>
                                          </p:stCondLst>
                                        </p:cTn>
                                        <p:tgtEl>
                                          <p:spTgt spid="3">
                                            <p:txEl>
                                              <p:pRg st="6" end="6"/>
                                            </p:txEl>
                                          </p:spTgt>
                                        </p:tgtEl>
                                      </p:cBhvr>
                                      <p:to x="100000" y="80000"/>
                                    </p:animScale>
                                    <p:animScale>
                                      <p:cBhvr>
                                        <p:cTn id="38" dur="166" decel="50000">
                                          <p:stCondLst>
                                            <p:cond delay="1338"/>
                                          </p:stCondLst>
                                        </p:cTn>
                                        <p:tgtEl>
                                          <p:spTgt spid="3">
                                            <p:txEl>
                                              <p:pRg st="6" end="6"/>
                                            </p:txEl>
                                          </p:spTgt>
                                        </p:tgtEl>
                                      </p:cBhvr>
                                      <p:to x="100000" y="100000"/>
                                    </p:animScale>
                                    <p:animScale>
                                      <p:cBhvr>
                                        <p:cTn id="39" dur="26">
                                          <p:stCondLst>
                                            <p:cond delay="1642"/>
                                          </p:stCondLst>
                                        </p:cTn>
                                        <p:tgtEl>
                                          <p:spTgt spid="3">
                                            <p:txEl>
                                              <p:pRg st="6" end="6"/>
                                            </p:txEl>
                                          </p:spTgt>
                                        </p:tgtEl>
                                      </p:cBhvr>
                                      <p:to x="100000" y="90000"/>
                                    </p:animScale>
                                    <p:animScale>
                                      <p:cBhvr>
                                        <p:cTn id="40" dur="166" decel="50000">
                                          <p:stCondLst>
                                            <p:cond delay="1668"/>
                                          </p:stCondLst>
                                        </p:cTn>
                                        <p:tgtEl>
                                          <p:spTgt spid="3">
                                            <p:txEl>
                                              <p:pRg st="6" end="6"/>
                                            </p:txEl>
                                          </p:spTgt>
                                        </p:tgtEl>
                                      </p:cBhvr>
                                      <p:to x="100000" y="100000"/>
                                    </p:animScale>
                                    <p:animScale>
                                      <p:cBhvr>
                                        <p:cTn id="41" dur="26">
                                          <p:stCondLst>
                                            <p:cond delay="1808"/>
                                          </p:stCondLst>
                                        </p:cTn>
                                        <p:tgtEl>
                                          <p:spTgt spid="3">
                                            <p:txEl>
                                              <p:pRg st="6" end="6"/>
                                            </p:txEl>
                                          </p:spTgt>
                                        </p:tgtEl>
                                      </p:cBhvr>
                                      <p:to x="100000" y="95000"/>
                                    </p:animScale>
                                    <p:animScale>
                                      <p:cBhvr>
                                        <p:cTn id="42" dur="166" decel="50000">
                                          <p:stCondLst>
                                            <p:cond delay="1834"/>
                                          </p:stCondLst>
                                        </p:cTn>
                                        <p:tgtEl>
                                          <p:spTgt spid="3">
                                            <p:txEl>
                                              <p:pRg st="6" end="6"/>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80">
                                          <p:stCondLst>
                                            <p:cond delay="0"/>
                                          </p:stCondLst>
                                        </p:cTn>
                                        <p:tgtEl>
                                          <p:spTgt spid="3">
                                            <p:txEl>
                                              <p:pRg st="7" end="7"/>
                                            </p:txEl>
                                          </p:spTgt>
                                        </p:tgtEl>
                                      </p:cBhvr>
                                    </p:animEffect>
                                    <p:anim calcmode="lin" valueType="num">
                                      <p:cBhvr>
                                        <p:cTn id="48"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3">
                                            <p:txEl>
                                              <p:pRg st="7" end="7"/>
                                            </p:txEl>
                                          </p:spTgt>
                                        </p:tgtEl>
                                      </p:cBhvr>
                                      <p:to x="100000" y="60000"/>
                                    </p:animScale>
                                    <p:animScale>
                                      <p:cBhvr>
                                        <p:cTn id="54" dur="166" decel="50000">
                                          <p:stCondLst>
                                            <p:cond delay="676"/>
                                          </p:stCondLst>
                                        </p:cTn>
                                        <p:tgtEl>
                                          <p:spTgt spid="3">
                                            <p:txEl>
                                              <p:pRg st="7" end="7"/>
                                            </p:txEl>
                                          </p:spTgt>
                                        </p:tgtEl>
                                      </p:cBhvr>
                                      <p:to x="100000" y="100000"/>
                                    </p:animScale>
                                    <p:animScale>
                                      <p:cBhvr>
                                        <p:cTn id="55" dur="26">
                                          <p:stCondLst>
                                            <p:cond delay="1312"/>
                                          </p:stCondLst>
                                        </p:cTn>
                                        <p:tgtEl>
                                          <p:spTgt spid="3">
                                            <p:txEl>
                                              <p:pRg st="7" end="7"/>
                                            </p:txEl>
                                          </p:spTgt>
                                        </p:tgtEl>
                                      </p:cBhvr>
                                      <p:to x="100000" y="80000"/>
                                    </p:animScale>
                                    <p:animScale>
                                      <p:cBhvr>
                                        <p:cTn id="56" dur="166" decel="50000">
                                          <p:stCondLst>
                                            <p:cond delay="1338"/>
                                          </p:stCondLst>
                                        </p:cTn>
                                        <p:tgtEl>
                                          <p:spTgt spid="3">
                                            <p:txEl>
                                              <p:pRg st="7" end="7"/>
                                            </p:txEl>
                                          </p:spTgt>
                                        </p:tgtEl>
                                      </p:cBhvr>
                                      <p:to x="100000" y="100000"/>
                                    </p:animScale>
                                    <p:animScale>
                                      <p:cBhvr>
                                        <p:cTn id="57" dur="26">
                                          <p:stCondLst>
                                            <p:cond delay="1642"/>
                                          </p:stCondLst>
                                        </p:cTn>
                                        <p:tgtEl>
                                          <p:spTgt spid="3">
                                            <p:txEl>
                                              <p:pRg st="7" end="7"/>
                                            </p:txEl>
                                          </p:spTgt>
                                        </p:tgtEl>
                                      </p:cBhvr>
                                      <p:to x="100000" y="90000"/>
                                    </p:animScale>
                                    <p:animScale>
                                      <p:cBhvr>
                                        <p:cTn id="58" dur="166" decel="50000">
                                          <p:stCondLst>
                                            <p:cond delay="1668"/>
                                          </p:stCondLst>
                                        </p:cTn>
                                        <p:tgtEl>
                                          <p:spTgt spid="3">
                                            <p:txEl>
                                              <p:pRg st="7" end="7"/>
                                            </p:txEl>
                                          </p:spTgt>
                                        </p:tgtEl>
                                      </p:cBhvr>
                                      <p:to x="100000" y="100000"/>
                                    </p:animScale>
                                    <p:animScale>
                                      <p:cBhvr>
                                        <p:cTn id="59" dur="26">
                                          <p:stCondLst>
                                            <p:cond delay="1808"/>
                                          </p:stCondLst>
                                        </p:cTn>
                                        <p:tgtEl>
                                          <p:spTgt spid="3">
                                            <p:txEl>
                                              <p:pRg st="7" end="7"/>
                                            </p:txEl>
                                          </p:spTgt>
                                        </p:tgtEl>
                                      </p:cBhvr>
                                      <p:to x="100000" y="95000"/>
                                    </p:animScale>
                                    <p:animScale>
                                      <p:cBhvr>
                                        <p:cTn id="60"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DESIGN</a:t>
            </a:r>
            <a:endParaRPr lang="en-US" dirty="0"/>
          </a:p>
        </p:txBody>
      </p:sp>
      <p:sp>
        <p:nvSpPr>
          <p:cNvPr id="3" name="Content Placeholder 2"/>
          <p:cNvSpPr>
            <a:spLocks noGrp="1"/>
          </p:cNvSpPr>
          <p:nvPr>
            <p:ph sz="half" idx="1"/>
          </p:nvPr>
        </p:nvSpPr>
        <p:spPr>
          <a:xfrm>
            <a:off x="457200" y="1773936"/>
            <a:ext cx="2362200" cy="3331464"/>
          </a:xfrm>
        </p:spPr>
        <p:txBody>
          <a:bodyPr>
            <a:normAutofit/>
          </a:bodyPr>
          <a:lstStyle/>
          <a:p>
            <a:r>
              <a:rPr lang="en-US" sz="3200" dirty="0" smtClean="0"/>
              <a:t>Line</a:t>
            </a:r>
          </a:p>
          <a:p>
            <a:r>
              <a:rPr lang="en-US" sz="3200" dirty="0" smtClean="0"/>
              <a:t>Shape</a:t>
            </a:r>
          </a:p>
          <a:p>
            <a:r>
              <a:rPr lang="en-US" sz="3200" dirty="0" smtClean="0"/>
              <a:t>Mass</a:t>
            </a:r>
          </a:p>
          <a:p>
            <a:r>
              <a:rPr lang="en-US" sz="3200" dirty="0" smtClean="0"/>
              <a:t>Color</a:t>
            </a:r>
          </a:p>
          <a:p>
            <a:r>
              <a:rPr lang="en-US" sz="3200" dirty="0" smtClean="0"/>
              <a:t>Texture</a:t>
            </a:r>
            <a:endParaRPr lang="en-US" sz="3200" dirty="0"/>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409342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DESIGN</a:t>
            </a:r>
          </a:p>
        </p:txBody>
      </p:sp>
      <p:sp>
        <p:nvSpPr>
          <p:cNvPr id="3" name="Content Placeholder 2"/>
          <p:cNvSpPr>
            <a:spLocks noGrp="1"/>
          </p:cNvSpPr>
          <p:nvPr>
            <p:ph sz="half" idx="1"/>
          </p:nvPr>
        </p:nvSpPr>
        <p:spPr>
          <a:xfrm>
            <a:off x="152400" y="1752600"/>
            <a:ext cx="2438400" cy="3048000"/>
          </a:xfrm>
        </p:spPr>
        <p:txBody>
          <a:bodyPr/>
          <a:lstStyle/>
          <a:p>
            <a:pPr marL="118872" indent="0">
              <a:buNone/>
            </a:pPr>
            <a:r>
              <a:rPr lang="en-US" b="1" u="sng" dirty="0"/>
              <a:t>LINE</a:t>
            </a:r>
          </a:p>
          <a:p>
            <a:r>
              <a:rPr lang="en-US" sz="2400" dirty="0"/>
              <a:t>a</a:t>
            </a:r>
            <a:r>
              <a:rPr lang="en-US" sz="2400" dirty="0" smtClean="0"/>
              <a:t>ngled</a:t>
            </a:r>
          </a:p>
          <a:p>
            <a:r>
              <a:rPr lang="en-US" sz="2400" dirty="0" smtClean="0"/>
              <a:t>jagged</a:t>
            </a:r>
          </a:p>
          <a:p>
            <a:r>
              <a:rPr lang="en-US" sz="2400" dirty="0"/>
              <a:t>s</a:t>
            </a:r>
            <a:r>
              <a:rPr lang="en-US" sz="2400" dirty="0" smtClean="0"/>
              <a:t>traight</a:t>
            </a:r>
          </a:p>
          <a:p>
            <a:r>
              <a:rPr lang="en-US" sz="2400" dirty="0"/>
              <a:t>c</a:t>
            </a:r>
            <a:r>
              <a:rPr lang="en-US" sz="2400" dirty="0" smtClean="0"/>
              <a:t>urved</a:t>
            </a:r>
          </a:p>
          <a:p>
            <a:r>
              <a:rPr lang="en-US" sz="2400" dirty="0" smtClean="0"/>
              <a:t>combination</a:t>
            </a:r>
            <a:endParaRPr lang="en-US" sz="2400" dirty="0"/>
          </a:p>
          <a:p>
            <a:endParaRPr lang="en-US" dirty="0"/>
          </a:p>
        </p:txBody>
      </p:sp>
      <p:sp>
        <p:nvSpPr>
          <p:cNvPr id="10" name="TextBox 9"/>
          <p:cNvSpPr txBox="1"/>
          <p:nvPr/>
        </p:nvSpPr>
        <p:spPr>
          <a:xfrm>
            <a:off x="4565073" y="6324600"/>
            <a:ext cx="2895600" cy="400110"/>
          </a:xfrm>
          <a:prstGeom prst="rect">
            <a:avLst/>
          </a:prstGeom>
          <a:noFill/>
        </p:spPr>
        <p:txBody>
          <a:bodyPr wrap="square" rtlCol="0">
            <a:spAutoFit/>
          </a:bodyPr>
          <a:lstStyle/>
          <a:p>
            <a:r>
              <a:rPr lang="en-US" sz="2000" b="1" dirty="0" smtClean="0"/>
              <a:t>The Diary Of Anne Frank</a:t>
            </a:r>
            <a:endParaRPr lang="en-US" sz="2000" b="1" dirty="0"/>
          </a:p>
        </p:txBody>
      </p:sp>
      <p:pic>
        <p:nvPicPr>
          <p:cNvPr id="12"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38400" y="1302327"/>
            <a:ext cx="6612154" cy="5029200"/>
          </a:xfrm>
        </p:spPr>
      </p:pic>
    </p:spTree>
    <p:extLst>
      <p:ext uri="{BB962C8B-B14F-4D97-AF65-F5344CB8AC3E}">
        <p14:creationId xmlns:p14="http://schemas.microsoft.com/office/powerpoint/2010/main" val="172113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anim calcmode="lin" valueType="num">
                                      <p:cBhvr>
                                        <p:cTn id="1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3" end="3"/>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anim calcmode="lin" valueType="num">
                                      <p:cBhvr>
                                        <p:cTn id="23"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4" end="4"/>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anim calcmode="lin" valueType="num">
                                      <p:cBhvr>
                                        <p:cTn id="28"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DESIGN</a:t>
            </a:r>
          </a:p>
        </p:txBody>
      </p:sp>
      <p:sp>
        <p:nvSpPr>
          <p:cNvPr id="3" name="Content Placeholder 2"/>
          <p:cNvSpPr>
            <a:spLocks noGrp="1"/>
          </p:cNvSpPr>
          <p:nvPr>
            <p:ph sz="half" idx="1"/>
          </p:nvPr>
        </p:nvSpPr>
        <p:spPr>
          <a:xfrm>
            <a:off x="152400" y="1600200"/>
            <a:ext cx="3048000" cy="2743200"/>
          </a:xfrm>
        </p:spPr>
        <p:txBody>
          <a:bodyPr>
            <a:normAutofit lnSpcReduction="10000"/>
          </a:bodyPr>
          <a:lstStyle/>
          <a:p>
            <a:pPr marL="118872" indent="0">
              <a:buNone/>
            </a:pPr>
            <a:r>
              <a:rPr lang="en-US" b="1" u="sng" dirty="0"/>
              <a:t>SHAPE</a:t>
            </a:r>
            <a:endParaRPr lang="en-US" u="sng" dirty="0"/>
          </a:p>
          <a:p>
            <a:r>
              <a:rPr lang="en-US" sz="2400" i="1" dirty="0" smtClean="0"/>
              <a:t>A line that defines </a:t>
            </a:r>
            <a:r>
              <a:rPr lang="en-US" sz="2400" i="1" dirty="0"/>
              <a:t>an enclosed space</a:t>
            </a:r>
          </a:p>
          <a:p>
            <a:r>
              <a:rPr lang="en-US" sz="2400" dirty="0" smtClean="0"/>
              <a:t>outlines</a:t>
            </a:r>
          </a:p>
          <a:p>
            <a:r>
              <a:rPr lang="en-US" sz="2400" dirty="0" smtClean="0"/>
              <a:t>silhouettes</a:t>
            </a:r>
            <a:endParaRPr lang="en-US" sz="2400" dirty="0"/>
          </a:p>
          <a:p>
            <a:r>
              <a:rPr lang="en-US" sz="2400" dirty="0" smtClean="0"/>
              <a:t>reoccurring objects</a:t>
            </a:r>
          </a:p>
          <a:p>
            <a:r>
              <a:rPr lang="en-US" sz="2400" dirty="0" smtClean="0"/>
              <a:t>symbols</a:t>
            </a:r>
          </a:p>
          <a:p>
            <a:pPr marL="118872" indent="0">
              <a:buNone/>
            </a:pP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352800" y="1676400"/>
            <a:ext cx="5791200" cy="4037545"/>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090349"/>
            <a:ext cx="3886200" cy="2581133"/>
          </a:xfrm>
          <a:prstGeom prst="rect">
            <a:avLst/>
          </a:prstGeom>
        </p:spPr>
      </p:pic>
      <p:sp>
        <p:nvSpPr>
          <p:cNvPr id="8" name="TextBox 7"/>
          <p:cNvSpPr txBox="1"/>
          <p:nvPr/>
        </p:nvSpPr>
        <p:spPr>
          <a:xfrm>
            <a:off x="4031673" y="6000423"/>
            <a:ext cx="5181600" cy="369332"/>
          </a:xfrm>
          <a:prstGeom prst="rect">
            <a:avLst/>
          </a:prstGeom>
          <a:noFill/>
        </p:spPr>
        <p:txBody>
          <a:bodyPr wrap="square" rtlCol="0">
            <a:spAutoFit/>
          </a:bodyPr>
          <a:lstStyle/>
          <a:p>
            <a:r>
              <a:rPr lang="en-US" b="1" dirty="0" smtClean="0"/>
              <a:t>How To Succeed in Business Without Really Trying</a:t>
            </a:r>
            <a:endParaRPr lang="en-US" b="1" dirty="0"/>
          </a:p>
        </p:txBody>
      </p:sp>
    </p:spTree>
    <p:extLst>
      <p:ext uri="{BB962C8B-B14F-4D97-AF65-F5344CB8AC3E}">
        <p14:creationId xmlns:p14="http://schemas.microsoft.com/office/powerpoint/2010/main" val="2537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anim calcmode="lin" valueType="num">
                                      <p:cBhvr>
                                        <p:cTn id="1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3" end="3"/>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anim calcmode="lin" valueType="num">
                                      <p:cBhvr>
                                        <p:cTn id="23"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4" end="4"/>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anim calcmode="lin" valueType="num">
                                      <p:cBhvr>
                                        <p:cTn id="28"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152400"/>
            <a:ext cx="5541645" cy="3446698"/>
          </a:xfrm>
          <a:prstGeom prst="rect">
            <a:avLst/>
          </a:prstGeom>
        </p:spPr>
      </p:pic>
      <p:sp>
        <p:nvSpPr>
          <p:cNvPr id="2" name="Title 1"/>
          <p:cNvSpPr>
            <a:spLocks noGrp="1"/>
          </p:cNvSpPr>
          <p:nvPr>
            <p:ph type="title"/>
          </p:nvPr>
        </p:nvSpPr>
        <p:spPr/>
        <p:txBody>
          <a:bodyPr/>
          <a:lstStyle/>
          <a:p>
            <a:r>
              <a:rPr lang="en-US" dirty="0"/>
              <a:t>ELEMENTS OF DESIGN</a:t>
            </a:r>
          </a:p>
        </p:txBody>
      </p:sp>
      <p:sp>
        <p:nvSpPr>
          <p:cNvPr id="3" name="Content Placeholder 2"/>
          <p:cNvSpPr>
            <a:spLocks noGrp="1"/>
          </p:cNvSpPr>
          <p:nvPr>
            <p:ph sz="half" idx="1"/>
          </p:nvPr>
        </p:nvSpPr>
        <p:spPr>
          <a:xfrm>
            <a:off x="0" y="1981200"/>
            <a:ext cx="3048000" cy="4267200"/>
          </a:xfrm>
        </p:spPr>
        <p:txBody>
          <a:bodyPr/>
          <a:lstStyle/>
          <a:p>
            <a:pPr marL="118872" indent="0">
              <a:buNone/>
            </a:pPr>
            <a:r>
              <a:rPr lang="en-US" dirty="0"/>
              <a:t> </a:t>
            </a:r>
            <a:r>
              <a:rPr lang="en-US" b="1" u="sng" dirty="0"/>
              <a:t>MASS</a:t>
            </a:r>
          </a:p>
          <a:p>
            <a:r>
              <a:rPr lang="en-US" sz="2400" dirty="0" smtClean="0"/>
              <a:t>Creates depth &amp; space on stage</a:t>
            </a:r>
          </a:p>
          <a:p>
            <a:r>
              <a:rPr lang="en-US" sz="2400" dirty="0" smtClean="0"/>
              <a:t>spatial </a:t>
            </a:r>
            <a:r>
              <a:rPr lang="en-US" sz="2400" dirty="0"/>
              <a:t>arrangement of the stage  </a:t>
            </a:r>
          </a:p>
          <a:p>
            <a:r>
              <a:rPr lang="en-US" sz="2400" dirty="0"/>
              <a:t>Chaotic, spacious or </a:t>
            </a:r>
            <a:r>
              <a:rPr lang="en-US" sz="2400" dirty="0" smtClean="0"/>
              <a:t>varied </a:t>
            </a:r>
            <a:endParaRPr lang="en-US" sz="2400" dirty="0"/>
          </a:p>
          <a:p>
            <a:r>
              <a:rPr lang="en-US" sz="2400" dirty="0"/>
              <a:t>heavy or </a:t>
            </a:r>
            <a:r>
              <a:rPr lang="en-US" sz="2400" dirty="0" smtClean="0"/>
              <a:t>light</a:t>
            </a:r>
            <a:endParaRPr lang="en-US" sz="2400" dirty="0"/>
          </a:p>
          <a:p>
            <a:endParaRPr lang="en-US" dirty="0"/>
          </a:p>
        </p:txBody>
      </p:sp>
      <p:pic>
        <p:nvPicPr>
          <p:cNvPr id="11"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124200" y="3429000"/>
            <a:ext cx="5541645" cy="4156234"/>
          </a:xfrm>
        </p:spPr>
      </p:pic>
      <p:sp>
        <p:nvSpPr>
          <p:cNvPr id="13" name="TextBox 12"/>
          <p:cNvSpPr txBox="1"/>
          <p:nvPr/>
        </p:nvSpPr>
        <p:spPr>
          <a:xfrm rot="16200000">
            <a:off x="7936468" y="1948934"/>
            <a:ext cx="1981200" cy="369332"/>
          </a:xfrm>
          <a:prstGeom prst="rect">
            <a:avLst/>
          </a:prstGeom>
          <a:noFill/>
        </p:spPr>
        <p:txBody>
          <a:bodyPr wrap="square" rtlCol="0">
            <a:spAutoFit/>
          </a:bodyPr>
          <a:lstStyle/>
          <a:p>
            <a:r>
              <a:rPr lang="en-US" b="1" dirty="0" smtClean="0"/>
              <a:t>The Diviners</a:t>
            </a:r>
            <a:endParaRPr lang="en-US" b="1" dirty="0"/>
          </a:p>
        </p:txBody>
      </p:sp>
      <p:sp>
        <p:nvSpPr>
          <p:cNvPr id="14" name="TextBox 13"/>
          <p:cNvSpPr txBox="1"/>
          <p:nvPr/>
        </p:nvSpPr>
        <p:spPr>
          <a:xfrm rot="16200000">
            <a:off x="7663934" y="4953000"/>
            <a:ext cx="2514600" cy="381000"/>
          </a:xfrm>
          <a:prstGeom prst="rect">
            <a:avLst/>
          </a:prstGeom>
          <a:noFill/>
        </p:spPr>
        <p:txBody>
          <a:bodyPr wrap="square" rtlCol="0">
            <a:spAutoFit/>
          </a:bodyPr>
          <a:lstStyle/>
          <a:p>
            <a:r>
              <a:rPr lang="en-US" b="1" dirty="0" smtClean="0"/>
              <a:t>Moon Over Buffalo</a:t>
            </a:r>
            <a:endParaRPr lang="en-US" b="1" dirty="0"/>
          </a:p>
        </p:txBody>
      </p:sp>
    </p:spTree>
    <p:extLst>
      <p:ext uri="{BB962C8B-B14F-4D97-AF65-F5344CB8AC3E}">
        <p14:creationId xmlns:p14="http://schemas.microsoft.com/office/powerpoint/2010/main" val="245060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anim calcmode="lin" valueType="num">
                                      <p:cBhvr>
                                        <p:cTn id="1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3" end="3"/>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anim calcmode="lin" valueType="num">
                                      <p:cBhvr>
                                        <p:cTn id="23"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62400" y="685800"/>
            <a:ext cx="4990259" cy="3581400"/>
          </a:xfrm>
        </p:spPr>
      </p:pic>
      <p:sp>
        <p:nvSpPr>
          <p:cNvPr id="2" name="Title 1"/>
          <p:cNvSpPr>
            <a:spLocks noGrp="1"/>
          </p:cNvSpPr>
          <p:nvPr>
            <p:ph type="title"/>
          </p:nvPr>
        </p:nvSpPr>
        <p:spPr/>
        <p:txBody>
          <a:bodyPr/>
          <a:lstStyle/>
          <a:p>
            <a:r>
              <a:rPr lang="en-US" dirty="0"/>
              <a:t>ELEMENTS OF DESIGN</a:t>
            </a:r>
          </a:p>
        </p:txBody>
      </p:sp>
      <p:sp>
        <p:nvSpPr>
          <p:cNvPr id="3" name="Content Placeholder 2"/>
          <p:cNvSpPr>
            <a:spLocks noGrp="1"/>
          </p:cNvSpPr>
          <p:nvPr>
            <p:ph sz="half" idx="1"/>
          </p:nvPr>
        </p:nvSpPr>
        <p:spPr>
          <a:xfrm>
            <a:off x="228600" y="1752600"/>
            <a:ext cx="3048000" cy="4623816"/>
          </a:xfrm>
        </p:spPr>
        <p:txBody>
          <a:bodyPr/>
          <a:lstStyle/>
          <a:p>
            <a:pPr marL="118872" indent="0">
              <a:buNone/>
            </a:pPr>
            <a:r>
              <a:rPr lang="en-US" b="1" u="sng" dirty="0"/>
              <a:t>COLOR</a:t>
            </a:r>
            <a:endParaRPr lang="en-US" u="sng" dirty="0"/>
          </a:p>
          <a:p>
            <a:r>
              <a:rPr lang="en-US" dirty="0" smtClean="0"/>
              <a:t>reoccurring colors</a:t>
            </a:r>
            <a:endParaRPr lang="en-US" dirty="0"/>
          </a:p>
          <a:p>
            <a:r>
              <a:rPr lang="en-US" dirty="0"/>
              <a:t>Do colors contradict or compliment the overall feeling  or mood of the script?</a:t>
            </a:r>
          </a:p>
          <a:p>
            <a:endParaRPr lang="en-US" dirty="0"/>
          </a:p>
        </p:txBody>
      </p:sp>
      <p:sp>
        <p:nvSpPr>
          <p:cNvPr id="6" name="TextBox 5"/>
          <p:cNvSpPr txBox="1"/>
          <p:nvPr/>
        </p:nvSpPr>
        <p:spPr>
          <a:xfrm>
            <a:off x="5576455" y="3686145"/>
            <a:ext cx="2895600" cy="400110"/>
          </a:xfrm>
          <a:prstGeom prst="rect">
            <a:avLst/>
          </a:prstGeom>
          <a:noFill/>
        </p:spPr>
        <p:txBody>
          <a:bodyPr wrap="square" rtlCol="0">
            <a:spAutoFit/>
          </a:bodyPr>
          <a:lstStyle/>
          <a:p>
            <a:r>
              <a:rPr lang="en-US" sz="2000" b="1" dirty="0" smtClean="0"/>
              <a:t>See How They Run</a:t>
            </a:r>
            <a:endParaRPr lang="en-US" sz="20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3182" y="3352800"/>
            <a:ext cx="4953000" cy="3289679"/>
          </a:xfrm>
          <a:prstGeom prst="rect">
            <a:avLst/>
          </a:prstGeom>
        </p:spPr>
      </p:pic>
    </p:spTree>
    <p:extLst>
      <p:ext uri="{BB962C8B-B14F-4D97-AF65-F5344CB8AC3E}">
        <p14:creationId xmlns:p14="http://schemas.microsoft.com/office/powerpoint/2010/main" val="18935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3019911"/>
            <a:ext cx="5257800" cy="3734011"/>
          </a:xfrm>
          <a:prstGeom prst="rect">
            <a:avLst/>
          </a:prstGeo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387436" y="-20782"/>
            <a:ext cx="5245348" cy="3592195"/>
          </a:xfrm>
        </p:spPr>
      </p:pic>
      <p:sp>
        <p:nvSpPr>
          <p:cNvPr id="2" name="Title 1"/>
          <p:cNvSpPr>
            <a:spLocks noGrp="1"/>
          </p:cNvSpPr>
          <p:nvPr>
            <p:ph type="title"/>
          </p:nvPr>
        </p:nvSpPr>
        <p:spPr>
          <a:xfrm>
            <a:off x="457200" y="152400"/>
            <a:ext cx="8229600" cy="838200"/>
          </a:xfrm>
        </p:spPr>
        <p:txBody>
          <a:bodyPr/>
          <a:lstStyle/>
          <a:p>
            <a:r>
              <a:rPr lang="en-US" dirty="0"/>
              <a:t>ELEMENTS OF DESIGN</a:t>
            </a:r>
          </a:p>
        </p:txBody>
      </p:sp>
      <p:sp>
        <p:nvSpPr>
          <p:cNvPr id="3" name="Content Placeholder 2"/>
          <p:cNvSpPr>
            <a:spLocks noGrp="1"/>
          </p:cNvSpPr>
          <p:nvPr>
            <p:ph sz="half" idx="1"/>
          </p:nvPr>
        </p:nvSpPr>
        <p:spPr>
          <a:xfrm>
            <a:off x="228600" y="1752600"/>
            <a:ext cx="3200400" cy="4623816"/>
          </a:xfrm>
        </p:spPr>
        <p:txBody>
          <a:bodyPr>
            <a:normAutofit/>
          </a:bodyPr>
          <a:lstStyle/>
          <a:p>
            <a:pPr marL="118872" indent="0">
              <a:buNone/>
            </a:pPr>
            <a:r>
              <a:rPr lang="en-US" b="1" u="sng" dirty="0"/>
              <a:t>TEXTURE</a:t>
            </a:r>
            <a:r>
              <a:rPr lang="en-US" b="1" dirty="0"/>
              <a:t>	</a:t>
            </a:r>
          </a:p>
          <a:p>
            <a:r>
              <a:rPr lang="en-US" sz="2400" dirty="0" smtClean="0"/>
              <a:t>Can reflect mood,  socioeconomic &amp; time period </a:t>
            </a:r>
          </a:p>
          <a:p>
            <a:r>
              <a:rPr lang="en-US" sz="2400" dirty="0" smtClean="0"/>
              <a:t>Hides seams/flaws</a:t>
            </a:r>
          </a:p>
          <a:p>
            <a:r>
              <a:rPr lang="en-US" sz="2400" dirty="0" smtClean="0"/>
              <a:t>Creates depth</a:t>
            </a:r>
          </a:p>
          <a:p>
            <a:r>
              <a:rPr lang="en-US" sz="2400" dirty="0" smtClean="0"/>
              <a:t>Visually interesting</a:t>
            </a:r>
          </a:p>
          <a:p>
            <a:r>
              <a:rPr lang="en-US" sz="2400" dirty="0" smtClean="0">
                <a:solidFill>
                  <a:srgbClr val="00B0F0"/>
                </a:solidFill>
              </a:rPr>
              <a:t>Smooth</a:t>
            </a:r>
            <a:r>
              <a:rPr lang="en-US" sz="2400" dirty="0" smtClean="0"/>
              <a:t> = orderly</a:t>
            </a:r>
            <a:r>
              <a:rPr lang="en-US" sz="2400" dirty="0"/>
              <a:t>, finished, sleek, </a:t>
            </a:r>
            <a:r>
              <a:rPr lang="en-US" sz="2400" dirty="0" smtClean="0"/>
              <a:t>elite</a:t>
            </a:r>
            <a:endParaRPr lang="en-US" sz="2400" dirty="0"/>
          </a:p>
          <a:p>
            <a:r>
              <a:rPr lang="en-US" sz="2400" dirty="0" smtClean="0">
                <a:solidFill>
                  <a:srgbClr val="00B0F0"/>
                </a:solidFill>
              </a:rPr>
              <a:t>Rough</a:t>
            </a:r>
            <a:r>
              <a:rPr lang="en-US" sz="2400" dirty="0" smtClean="0"/>
              <a:t>= harsher</a:t>
            </a:r>
            <a:r>
              <a:rPr lang="en-US" sz="2400" dirty="0"/>
              <a:t>, chaotic, poor, </a:t>
            </a:r>
            <a:r>
              <a:rPr lang="en-US" sz="2400" dirty="0" smtClean="0"/>
              <a:t>earthy </a:t>
            </a:r>
            <a:endParaRPr lang="en-US" sz="2400" dirty="0"/>
          </a:p>
          <a:p>
            <a:endParaRPr lang="en-US" dirty="0"/>
          </a:p>
        </p:txBody>
      </p:sp>
      <p:sp>
        <p:nvSpPr>
          <p:cNvPr id="11" name="TextBox 10"/>
          <p:cNvSpPr txBox="1"/>
          <p:nvPr/>
        </p:nvSpPr>
        <p:spPr>
          <a:xfrm rot="16200000">
            <a:off x="7725701" y="4867245"/>
            <a:ext cx="2209800" cy="400110"/>
          </a:xfrm>
          <a:prstGeom prst="rect">
            <a:avLst/>
          </a:prstGeom>
          <a:noFill/>
        </p:spPr>
        <p:txBody>
          <a:bodyPr wrap="square" rtlCol="0">
            <a:spAutoFit/>
          </a:bodyPr>
          <a:lstStyle/>
          <a:p>
            <a:r>
              <a:rPr lang="en-US" sz="2000" b="1" dirty="0" smtClean="0"/>
              <a:t>The Mousetrap</a:t>
            </a:r>
            <a:endParaRPr lang="en-US" sz="2000" b="1" dirty="0"/>
          </a:p>
        </p:txBody>
      </p:sp>
      <p:sp>
        <p:nvSpPr>
          <p:cNvPr id="12" name="TextBox 11"/>
          <p:cNvSpPr txBox="1"/>
          <p:nvPr/>
        </p:nvSpPr>
        <p:spPr>
          <a:xfrm rot="16200000">
            <a:off x="7354256" y="2124045"/>
            <a:ext cx="2971800" cy="400110"/>
          </a:xfrm>
          <a:prstGeom prst="rect">
            <a:avLst/>
          </a:prstGeom>
          <a:noFill/>
        </p:spPr>
        <p:txBody>
          <a:bodyPr wrap="square" rtlCol="0">
            <a:spAutoFit/>
          </a:bodyPr>
          <a:lstStyle/>
          <a:p>
            <a:r>
              <a:rPr lang="en-US" sz="2000" b="1" dirty="0" smtClean="0"/>
              <a:t>The Grapes of Wrath</a:t>
            </a:r>
            <a:endParaRPr lang="en-US" sz="2000" b="1" dirty="0"/>
          </a:p>
        </p:txBody>
      </p:sp>
    </p:spTree>
    <p:extLst>
      <p:ext uri="{BB962C8B-B14F-4D97-AF65-F5344CB8AC3E}">
        <p14:creationId xmlns:p14="http://schemas.microsoft.com/office/powerpoint/2010/main" val="1645062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QUESTIONS</a:t>
            </a:r>
            <a:endParaRPr lang="en-US" dirty="0"/>
          </a:p>
        </p:txBody>
      </p:sp>
      <p:sp>
        <p:nvSpPr>
          <p:cNvPr id="3" name="Content Placeholder 2"/>
          <p:cNvSpPr>
            <a:spLocks noGrp="1"/>
          </p:cNvSpPr>
          <p:nvPr>
            <p:ph idx="1"/>
          </p:nvPr>
        </p:nvSpPr>
        <p:spPr/>
        <p:txBody>
          <a:bodyPr>
            <a:normAutofit/>
          </a:bodyPr>
          <a:lstStyle/>
          <a:p>
            <a:r>
              <a:rPr lang="en-US" sz="3600" dirty="0" smtClean="0"/>
              <a:t>How is collaboration important in Technical Theatre?</a:t>
            </a:r>
          </a:p>
          <a:p>
            <a:endParaRPr lang="en-US" sz="3600" dirty="0"/>
          </a:p>
          <a:p>
            <a:r>
              <a:rPr lang="en-US" sz="3600" dirty="0" smtClean="0"/>
              <a:t>How do the elements of </a:t>
            </a:r>
            <a:r>
              <a:rPr lang="en-US" sz="3600" dirty="0"/>
              <a:t>T</a:t>
            </a:r>
            <a:r>
              <a:rPr lang="en-US" sz="3600" dirty="0" smtClean="0"/>
              <a:t>echnical Theatre work together to realize the director’s vision?</a:t>
            </a:r>
            <a:endParaRPr lang="en-US" sz="3600" dirty="0"/>
          </a:p>
          <a:p>
            <a:endParaRPr lang="en-US" dirty="0"/>
          </a:p>
        </p:txBody>
      </p:sp>
    </p:spTree>
    <p:extLst>
      <p:ext uri="{BB962C8B-B14F-4D97-AF65-F5344CB8AC3E}">
        <p14:creationId xmlns:p14="http://schemas.microsoft.com/office/powerpoint/2010/main" val="112450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OF COMPOSITION</a:t>
            </a:r>
            <a:endParaRPr lang="en-US" dirty="0"/>
          </a:p>
        </p:txBody>
      </p:sp>
      <p:sp>
        <p:nvSpPr>
          <p:cNvPr id="3" name="Content Placeholder 2"/>
          <p:cNvSpPr>
            <a:spLocks noGrp="1"/>
          </p:cNvSpPr>
          <p:nvPr>
            <p:ph sz="half" idx="1"/>
          </p:nvPr>
        </p:nvSpPr>
        <p:spPr>
          <a:xfrm>
            <a:off x="457200" y="1773936"/>
            <a:ext cx="2819400" cy="4017264"/>
          </a:xfrm>
        </p:spPr>
        <p:txBody>
          <a:bodyPr>
            <a:normAutofit/>
          </a:bodyPr>
          <a:lstStyle/>
          <a:p>
            <a:r>
              <a:rPr lang="en-US" sz="3200" dirty="0" smtClean="0"/>
              <a:t>Unity</a:t>
            </a:r>
          </a:p>
          <a:p>
            <a:r>
              <a:rPr lang="en-US" sz="3200" dirty="0" smtClean="0"/>
              <a:t>Harmony</a:t>
            </a:r>
          </a:p>
          <a:p>
            <a:r>
              <a:rPr lang="en-US" sz="3200" dirty="0" smtClean="0"/>
              <a:t>Contrast</a:t>
            </a:r>
          </a:p>
          <a:p>
            <a:r>
              <a:rPr lang="en-US" sz="3200" dirty="0" smtClean="0"/>
              <a:t>Variation</a:t>
            </a:r>
          </a:p>
          <a:p>
            <a:r>
              <a:rPr lang="en-US" sz="3200" dirty="0" smtClean="0"/>
              <a:t>Balance</a:t>
            </a:r>
          </a:p>
          <a:p>
            <a:r>
              <a:rPr lang="en-US" sz="3200" dirty="0" smtClean="0"/>
              <a:t>Proportion</a:t>
            </a:r>
          </a:p>
          <a:p>
            <a:r>
              <a:rPr lang="en-US" sz="3200" dirty="0" smtClean="0"/>
              <a:t>Emphasis</a:t>
            </a:r>
            <a:endParaRPr lang="en-US" sz="3200" dirty="0"/>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7673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PRINCIPLES OF COMPOSITION</a:t>
            </a:r>
            <a:endParaRPr lang="en-US" dirty="0"/>
          </a:p>
        </p:txBody>
      </p:sp>
      <p:sp>
        <p:nvSpPr>
          <p:cNvPr id="4" name="Content Placeholder 3"/>
          <p:cNvSpPr>
            <a:spLocks noGrp="1"/>
          </p:cNvSpPr>
          <p:nvPr>
            <p:ph sz="half" idx="2"/>
          </p:nvPr>
        </p:nvSpPr>
        <p:spPr>
          <a:xfrm>
            <a:off x="228600" y="1752600"/>
            <a:ext cx="4268788" cy="4648200"/>
          </a:xfrm>
        </p:spPr>
        <p:txBody>
          <a:bodyPr>
            <a:noAutofit/>
          </a:bodyPr>
          <a:lstStyle/>
          <a:p>
            <a:pPr marL="118872" indent="0">
              <a:buNone/>
            </a:pPr>
            <a:r>
              <a:rPr lang="en-US" b="1" u="sng" dirty="0"/>
              <a:t>UNITY</a:t>
            </a:r>
          </a:p>
          <a:p>
            <a:pPr marL="118872" indent="0">
              <a:buNone/>
            </a:pPr>
            <a:r>
              <a:rPr lang="en-US" dirty="0"/>
              <a:t>What </a:t>
            </a:r>
            <a:r>
              <a:rPr lang="en-US" dirty="0" smtClean="0"/>
              <a:t>connects </a:t>
            </a:r>
            <a:r>
              <a:rPr lang="en-US" dirty="0"/>
              <a:t>the </a:t>
            </a:r>
            <a:r>
              <a:rPr lang="en-US" dirty="0" smtClean="0"/>
              <a:t>show?</a:t>
            </a:r>
          </a:p>
          <a:p>
            <a:r>
              <a:rPr lang="en-US" dirty="0" smtClean="0"/>
              <a:t>Theme</a:t>
            </a:r>
          </a:p>
          <a:p>
            <a:r>
              <a:rPr lang="en-US" dirty="0" smtClean="0"/>
              <a:t>Color</a:t>
            </a:r>
          </a:p>
          <a:p>
            <a:r>
              <a:rPr lang="en-US" dirty="0" smtClean="0"/>
              <a:t>Feeling</a:t>
            </a:r>
          </a:p>
          <a:p>
            <a:r>
              <a:rPr lang="en-US" dirty="0" smtClean="0"/>
              <a:t>Shape</a:t>
            </a:r>
          </a:p>
          <a:p>
            <a:r>
              <a:rPr lang="en-US" dirty="0" smtClean="0"/>
              <a:t>Character</a:t>
            </a:r>
          </a:p>
          <a:p>
            <a:r>
              <a:rPr lang="en-US" dirty="0" smtClean="0"/>
              <a:t>An idea</a:t>
            </a:r>
          </a:p>
          <a:p>
            <a:r>
              <a:rPr lang="en-US" dirty="0" smtClean="0"/>
              <a:t>Technical</a:t>
            </a:r>
          </a:p>
          <a:p>
            <a:pPr marL="118872" indent="0">
              <a:buNone/>
            </a:pPr>
            <a:r>
              <a:rPr lang="en-US" dirty="0"/>
              <a:t> </a:t>
            </a:r>
            <a:r>
              <a:rPr lang="en-US" dirty="0" smtClean="0"/>
              <a:t>    element</a:t>
            </a:r>
            <a:endParaRPr lang="en-US" dirty="0" smtClean="0"/>
          </a:p>
          <a:p>
            <a:endParaRPr lang="en-US" dirty="0"/>
          </a:p>
          <a:p>
            <a:pPr marL="118872" indent="0">
              <a:buNone/>
            </a:pPr>
            <a:endParaRPr lang="en-US" u="sng" dirty="0"/>
          </a:p>
          <a:p>
            <a:pPr marL="118872" indent="0">
              <a:buNone/>
            </a:pPr>
            <a:endParaRPr lang="en-US" dirty="0"/>
          </a:p>
          <a:p>
            <a:endParaRPr lang="en-US"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419600" y="939435"/>
            <a:ext cx="4346575" cy="3022965"/>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3685516"/>
            <a:ext cx="4343400" cy="3137848"/>
          </a:xfrm>
          <a:prstGeom prst="rect">
            <a:avLst/>
          </a:prstGeom>
        </p:spPr>
      </p:pic>
      <p:sp>
        <p:nvSpPr>
          <p:cNvPr id="9" name="TextBox 8"/>
          <p:cNvSpPr txBox="1"/>
          <p:nvPr/>
        </p:nvSpPr>
        <p:spPr>
          <a:xfrm>
            <a:off x="6629400" y="3962400"/>
            <a:ext cx="25908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Use of </a:t>
            </a:r>
            <a:r>
              <a:rPr lang="en-US" b="1" dirty="0" smtClean="0"/>
              <a:t>red</a:t>
            </a:r>
            <a:r>
              <a:rPr lang="en-US" dirty="0" smtClean="0"/>
              <a:t> to connect Sandy to Brodie; love, hot, sex, romance</a:t>
            </a:r>
          </a:p>
          <a:p>
            <a:pPr marL="285750" indent="-285750">
              <a:buFont typeface="Arial" panose="020B0604020202020204" pitchFamily="34" charset="0"/>
              <a:buChar char="•"/>
            </a:pPr>
            <a:r>
              <a:rPr lang="en-US" b="1" dirty="0" smtClean="0"/>
              <a:t>Theme</a:t>
            </a:r>
            <a:r>
              <a:rPr lang="en-US" dirty="0" smtClean="0"/>
              <a:t> of Seduction</a:t>
            </a:r>
          </a:p>
          <a:p>
            <a:pPr marL="285750" indent="-285750">
              <a:buFont typeface="Arial" panose="020B0604020202020204" pitchFamily="34" charset="0"/>
              <a:buChar char="•"/>
            </a:pPr>
            <a:r>
              <a:rPr lang="en-US" dirty="0" smtClean="0"/>
              <a:t>Use of </a:t>
            </a:r>
            <a:r>
              <a:rPr lang="en-US" b="1" dirty="0" smtClean="0"/>
              <a:t>Projection</a:t>
            </a:r>
            <a:r>
              <a:rPr lang="en-US" dirty="0" smtClean="0"/>
              <a:t> throughout show</a:t>
            </a:r>
          </a:p>
          <a:p>
            <a:pPr marL="285750" indent="-285750">
              <a:buFont typeface="Arial" panose="020B0604020202020204" pitchFamily="34" charset="0"/>
              <a:buChar char="•"/>
            </a:pPr>
            <a:r>
              <a:rPr lang="en-US" b="1" dirty="0" smtClean="0"/>
              <a:t>Idea</a:t>
            </a:r>
            <a:r>
              <a:rPr lang="en-US" dirty="0" smtClean="0"/>
              <a:t> –Brodie in her “prime”, Sandy challenging her for it.</a:t>
            </a:r>
            <a:endParaRPr lang="en-US" dirty="0"/>
          </a:p>
        </p:txBody>
      </p:sp>
      <p:sp>
        <p:nvSpPr>
          <p:cNvPr id="11" name="TextBox 10"/>
          <p:cNvSpPr txBox="1"/>
          <p:nvPr/>
        </p:nvSpPr>
        <p:spPr>
          <a:xfrm rot="16200000">
            <a:off x="7245928" y="1931615"/>
            <a:ext cx="3429000" cy="369332"/>
          </a:xfrm>
          <a:prstGeom prst="rect">
            <a:avLst/>
          </a:prstGeom>
          <a:noFill/>
        </p:spPr>
        <p:txBody>
          <a:bodyPr wrap="square" rtlCol="0">
            <a:spAutoFit/>
          </a:bodyPr>
          <a:lstStyle/>
          <a:p>
            <a:r>
              <a:rPr lang="en-US" b="1" dirty="0">
                <a:solidFill>
                  <a:schemeClr val="bg2">
                    <a:lumMod val="75000"/>
                  </a:schemeClr>
                </a:solidFill>
              </a:rPr>
              <a:t>The Prime of Miss Jean </a:t>
            </a:r>
            <a:r>
              <a:rPr lang="en-US" b="1" dirty="0" smtClean="0">
                <a:solidFill>
                  <a:schemeClr val="bg2">
                    <a:lumMod val="75000"/>
                  </a:schemeClr>
                </a:solidFill>
              </a:rPr>
              <a:t>Brodie</a:t>
            </a:r>
            <a:endParaRPr lang="en-US" b="1" dirty="0">
              <a:solidFill>
                <a:schemeClr val="bg2">
                  <a:lumMod val="75000"/>
                </a:schemeClr>
              </a:solidFill>
            </a:endParaRPr>
          </a:p>
        </p:txBody>
      </p:sp>
    </p:spTree>
    <p:extLst>
      <p:ext uri="{BB962C8B-B14F-4D97-AF65-F5344CB8AC3E}">
        <p14:creationId xmlns:p14="http://schemas.microsoft.com/office/powerpoint/2010/main" val="312789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2000"/>
                                        <p:tgtEl>
                                          <p:spTgt spid="4">
                                            <p:txEl>
                                              <p:pRg st="2" end="2"/>
                                            </p:txEl>
                                          </p:spTgt>
                                        </p:tgtEl>
                                      </p:cBhvr>
                                    </p:animEffect>
                                    <p:anim calcmode="lin" valueType="num">
                                      <p:cBhvr>
                                        <p:cTn id="8"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2" end="2"/>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2000"/>
                                        <p:tgtEl>
                                          <p:spTgt spid="4">
                                            <p:txEl>
                                              <p:pRg st="3" end="3"/>
                                            </p:txEl>
                                          </p:spTgt>
                                        </p:tgtEl>
                                      </p:cBhvr>
                                    </p:animEffect>
                                    <p:anim calcmode="lin" valueType="num">
                                      <p:cBhvr>
                                        <p:cTn id="13" dur="2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14" dur="2000" fill="hold"/>
                                        <p:tgtEl>
                                          <p:spTgt spid="4">
                                            <p:txEl>
                                              <p:pRg st="3" end="3"/>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2000"/>
                                        <p:tgtEl>
                                          <p:spTgt spid="4">
                                            <p:txEl>
                                              <p:pRg st="4" end="4"/>
                                            </p:txEl>
                                          </p:spTgt>
                                        </p:tgtEl>
                                      </p:cBhvr>
                                    </p:animEffect>
                                    <p:anim calcmode="lin" valueType="num">
                                      <p:cBhvr>
                                        <p:cTn id="18" dur="2000" fill="hold"/>
                                        <p:tgtEl>
                                          <p:spTgt spid="4">
                                            <p:txEl>
                                              <p:pRg st="4" end="4"/>
                                            </p:txEl>
                                          </p:spTgt>
                                        </p:tgtEl>
                                        <p:attrNameLst>
                                          <p:attrName>ppt_w</p:attrName>
                                        </p:attrNameLst>
                                      </p:cBhvr>
                                      <p:tavLst>
                                        <p:tav tm="0" fmla="#ppt_w*sin(2.5*pi*$)">
                                          <p:val>
                                            <p:fltVal val="0"/>
                                          </p:val>
                                        </p:tav>
                                        <p:tav tm="100000">
                                          <p:val>
                                            <p:fltVal val="1"/>
                                          </p:val>
                                        </p:tav>
                                      </p:tavLst>
                                    </p:anim>
                                    <p:anim calcmode="lin" valueType="num">
                                      <p:cBhvr>
                                        <p:cTn id="19" dur="2000" fill="hold"/>
                                        <p:tgtEl>
                                          <p:spTgt spid="4">
                                            <p:txEl>
                                              <p:pRg st="4" end="4"/>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2000"/>
                                        <p:tgtEl>
                                          <p:spTgt spid="4">
                                            <p:txEl>
                                              <p:pRg st="5" end="5"/>
                                            </p:txEl>
                                          </p:spTgt>
                                        </p:tgtEl>
                                      </p:cBhvr>
                                    </p:animEffect>
                                    <p:anim calcmode="lin" valueType="num">
                                      <p:cBhvr>
                                        <p:cTn id="23" dur="2000" fill="hold"/>
                                        <p:tgtEl>
                                          <p:spTgt spid="4">
                                            <p:txEl>
                                              <p:pRg st="5" end="5"/>
                                            </p:txEl>
                                          </p:spTgt>
                                        </p:tgtEl>
                                        <p:attrNameLst>
                                          <p:attrName>ppt_w</p:attrName>
                                        </p:attrNameLst>
                                      </p:cBhvr>
                                      <p:tavLst>
                                        <p:tav tm="0" fmla="#ppt_w*sin(2.5*pi*$)">
                                          <p:val>
                                            <p:fltVal val="0"/>
                                          </p:val>
                                        </p:tav>
                                        <p:tav tm="100000">
                                          <p:val>
                                            <p:fltVal val="1"/>
                                          </p:val>
                                        </p:tav>
                                      </p:tavLst>
                                    </p:anim>
                                    <p:anim calcmode="lin" valueType="num">
                                      <p:cBhvr>
                                        <p:cTn id="24" dur="2000" fill="hold"/>
                                        <p:tgtEl>
                                          <p:spTgt spid="4">
                                            <p:txEl>
                                              <p:pRg st="5" end="5"/>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2000"/>
                                        <p:tgtEl>
                                          <p:spTgt spid="4">
                                            <p:txEl>
                                              <p:pRg st="6" end="6"/>
                                            </p:txEl>
                                          </p:spTgt>
                                        </p:tgtEl>
                                      </p:cBhvr>
                                    </p:animEffect>
                                    <p:anim calcmode="lin" valueType="num">
                                      <p:cBhvr>
                                        <p:cTn id="28"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29" dur="2000" fill="hold"/>
                                        <p:tgtEl>
                                          <p:spTgt spid="4">
                                            <p:txEl>
                                              <p:pRg st="6" end="6"/>
                                            </p:txEl>
                                          </p:spTgt>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2000"/>
                                        <p:tgtEl>
                                          <p:spTgt spid="4">
                                            <p:txEl>
                                              <p:pRg st="7" end="7"/>
                                            </p:txEl>
                                          </p:spTgt>
                                        </p:tgtEl>
                                      </p:cBhvr>
                                    </p:animEffect>
                                    <p:anim calcmode="lin" valueType="num">
                                      <p:cBhvr>
                                        <p:cTn id="33" dur="2000" fill="hold"/>
                                        <p:tgtEl>
                                          <p:spTgt spid="4">
                                            <p:txEl>
                                              <p:pRg st="7" end="7"/>
                                            </p:txEl>
                                          </p:spTgt>
                                        </p:tgtEl>
                                        <p:attrNameLst>
                                          <p:attrName>ppt_w</p:attrName>
                                        </p:attrNameLst>
                                      </p:cBhvr>
                                      <p:tavLst>
                                        <p:tav tm="0" fmla="#ppt_w*sin(2.5*pi*$)">
                                          <p:val>
                                            <p:fltVal val="0"/>
                                          </p:val>
                                        </p:tav>
                                        <p:tav tm="100000">
                                          <p:val>
                                            <p:fltVal val="1"/>
                                          </p:val>
                                        </p:tav>
                                      </p:tavLst>
                                    </p:anim>
                                    <p:anim calcmode="lin" valueType="num">
                                      <p:cBhvr>
                                        <p:cTn id="34" dur="2000" fill="hold"/>
                                        <p:tgtEl>
                                          <p:spTgt spid="4">
                                            <p:txEl>
                                              <p:pRg st="7" end="7"/>
                                            </p:txEl>
                                          </p:spTgt>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2000"/>
                                        <p:tgtEl>
                                          <p:spTgt spid="4">
                                            <p:txEl>
                                              <p:pRg st="8" end="8"/>
                                            </p:txEl>
                                          </p:spTgt>
                                        </p:tgtEl>
                                      </p:cBhvr>
                                    </p:animEffect>
                                    <p:anim calcmode="lin" valueType="num">
                                      <p:cBhvr>
                                        <p:cTn id="38" dur="2000" fill="hold"/>
                                        <p:tgtEl>
                                          <p:spTgt spid="4">
                                            <p:txEl>
                                              <p:pRg st="8" end="8"/>
                                            </p:txEl>
                                          </p:spTgt>
                                        </p:tgtEl>
                                        <p:attrNameLst>
                                          <p:attrName>ppt_w</p:attrName>
                                        </p:attrNameLst>
                                      </p:cBhvr>
                                      <p:tavLst>
                                        <p:tav tm="0" fmla="#ppt_w*sin(2.5*pi*$)">
                                          <p:val>
                                            <p:fltVal val="0"/>
                                          </p:val>
                                        </p:tav>
                                        <p:tav tm="100000">
                                          <p:val>
                                            <p:fltVal val="1"/>
                                          </p:val>
                                        </p:tav>
                                      </p:tavLst>
                                    </p:anim>
                                    <p:anim calcmode="lin" valueType="num">
                                      <p:cBhvr>
                                        <p:cTn id="39" dur="2000" fill="hold"/>
                                        <p:tgtEl>
                                          <p:spTgt spid="4">
                                            <p:txEl>
                                              <p:pRg st="8" end="8"/>
                                            </p:txEl>
                                          </p:spTgt>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2000"/>
                                        <p:tgtEl>
                                          <p:spTgt spid="4">
                                            <p:txEl>
                                              <p:pRg st="9" end="9"/>
                                            </p:txEl>
                                          </p:spTgt>
                                        </p:tgtEl>
                                      </p:cBhvr>
                                    </p:animEffect>
                                    <p:anim calcmode="lin" valueType="num">
                                      <p:cBhvr>
                                        <p:cTn id="43" dur="2000" fill="hold"/>
                                        <p:tgtEl>
                                          <p:spTgt spid="4">
                                            <p:txEl>
                                              <p:pRg st="9" end="9"/>
                                            </p:txEl>
                                          </p:spTgt>
                                        </p:tgtEl>
                                        <p:attrNameLst>
                                          <p:attrName>ppt_w</p:attrName>
                                        </p:attrNameLst>
                                      </p:cBhvr>
                                      <p:tavLst>
                                        <p:tav tm="0" fmla="#ppt_w*sin(2.5*pi*$)">
                                          <p:val>
                                            <p:fltVal val="0"/>
                                          </p:val>
                                        </p:tav>
                                        <p:tav tm="100000">
                                          <p:val>
                                            <p:fltVal val="1"/>
                                          </p:val>
                                        </p:tav>
                                      </p:tavLst>
                                    </p:anim>
                                    <p:anim calcmode="lin" valueType="num">
                                      <p:cBhvr>
                                        <p:cTn id="44" dur="2000" fill="hold"/>
                                        <p:tgtEl>
                                          <p:spTgt spid="4">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 calcmode="lin" valueType="num">
                                      <p:cBhvr additive="base">
                                        <p:cTn id="4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anim calcmode="lin" valueType="num">
                                      <p:cBhvr additive="base">
                                        <p:cTn id="5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anim calcmode="lin" valueType="num">
                                      <p:cBhvr additive="base">
                                        <p:cTn id="5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anim calcmode="lin" valueType="num">
                                      <p:cBhvr additive="base">
                                        <p:cTn id="6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05400" y="2819400"/>
            <a:ext cx="4038600" cy="2693921"/>
          </a:xfrm>
        </p:spPr>
      </p:pic>
      <p:sp>
        <p:nvSpPr>
          <p:cNvPr id="2" name="Title 1"/>
          <p:cNvSpPr>
            <a:spLocks noGrp="1"/>
          </p:cNvSpPr>
          <p:nvPr>
            <p:ph type="title"/>
          </p:nvPr>
        </p:nvSpPr>
        <p:spPr/>
        <p:txBody>
          <a:bodyPr/>
          <a:lstStyle/>
          <a:p>
            <a:r>
              <a:rPr lang="en-US" dirty="0"/>
              <a:t>PRINCIPLES OF COMPOSITION</a:t>
            </a:r>
          </a:p>
        </p:txBody>
      </p:sp>
      <p:sp>
        <p:nvSpPr>
          <p:cNvPr id="3" name="Content Placeholder 2"/>
          <p:cNvSpPr>
            <a:spLocks noGrp="1"/>
          </p:cNvSpPr>
          <p:nvPr>
            <p:ph sz="half" idx="1"/>
          </p:nvPr>
        </p:nvSpPr>
        <p:spPr>
          <a:xfrm>
            <a:off x="111701" y="1600200"/>
            <a:ext cx="2326699" cy="5035550"/>
          </a:xfrm>
        </p:spPr>
        <p:txBody>
          <a:bodyPr>
            <a:normAutofit fontScale="92500"/>
          </a:bodyPr>
          <a:lstStyle/>
          <a:p>
            <a:pPr marL="118872" indent="0">
              <a:buNone/>
            </a:pPr>
            <a:r>
              <a:rPr lang="en-US" b="1" u="sng" dirty="0"/>
              <a:t>HARMONY</a:t>
            </a:r>
            <a:endParaRPr lang="en-US" u="sng" dirty="0"/>
          </a:p>
          <a:p>
            <a:r>
              <a:rPr lang="en-US" dirty="0"/>
              <a:t>Harmonious </a:t>
            </a:r>
          </a:p>
          <a:p>
            <a:r>
              <a:rPr lang="en-US" dirty="0" smtClean="0"/>
              <a:t>Aspects that compliment each other</a:t>
            </a:r>
          </a:p>
          <a:p>
            <a:r>
              <a:rPr lang="en-US" dirty="0" smtClean="0"/>
              <a:t>Too much can become monotonous if over used</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7851" y="1295400"/>
            <a:ext cx="3097658" cy="2057400"/>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050" y="1499755"/>
            <a:ext cx="2238375"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0" y="3962400"/>
            <a:ext cx="3552825" cy="2368550"/>
          </a:xfrm>
          <a:prstGeom prst="rect">
            <a:avLst/>
          </a:prstGeom>
        </p:spPr>
      </p:pic>
      <p:sp>
        <p:nvSpPr>
          <p:cNvPr id="11" name="TextBox 10"/>
          <p:cNvSpPr txBox="1"/>
          <p:nvPr/>
        </p:nvSpPr>
        <p:spPr>
          <a:xfrm>
            <a:off x="6172200" y="5562600"/>
            <a:ext cx="2743200" cy="923330"/>
          </a:xfrm>
          <a:prstGeom prst="rect">
            <a:avLst/>
          </a:prstGeom>
          <a:noFill/>
        </p:spPr>
        <p:txBody>
          <a:bodyPr wrap="square" rtlCol="0">
            <a:spAutoFit/>
          </a:bodyPr>
          <a:lstStyle/>
          <a:p>
            <a:r>
              <a:rPr lang="en-US" b="1" dirty="0" smtClean="0"/>
              <a:t>DRS, Oklahoma!</a:t>
            </a:r>
          </a:p>
          <a:p>
            <a:r>
              <a:rPr lang="en-US" b="1" dirty="0" smtClean="0"/>
              <a:t>To Kill A </a:t>
            </a:r>
            <a:r>
              <a:rPr lang="en-US" b="1" dirty="0" err="1" smtClean="0"/>
              <a:t>Mockinbird</a:t>
            </a:r>
            <a:r>
              <a:rPr lang="en-US" b="1" dirty="0" smtClean="0"/>
              <a:t>,</a:t>
            </a:r>
          </a:p>
          <a:p>
            <a:r>
              <a:rPr lang="en-US" b="1" dirty="0" smtClean="0"/>
              <a:t>South Pacific</a:t>
            </a:r>
            <a:endParaRPr lang="en-US" b="1" dirty="0"/>
          </a:p>
        </p:txBody>
      </p:sp>
    </p:spTree>
    <p:extLst>
      <p:ext uri="{BB962C8B-B14F-4D97-AF65-F5344CB8AC3E}">
        <p14:creationId xmlns:p14="http://schemas.microsoft.com/office/powerpoint/2010/main" val="320508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anim calcmode="lin" valueType="num">
                                      <p:cBhvr>
                                        <p:cTn id="1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114800" cy="1251062"/>
          </a:xfrm>
        </p:spPr>
        <p:txBody>
          <a:bodyPr>
            <a:normAutofit fontScale="90000"/>
          </a:bodyPr>
          <a:lstStyle/>
          <a:p>
            <a:r>
              <a:rPr lang="en-US" dirty="0"/>
              <a:t>PRINCIPLES OF COMPOSITION</a:t>
            </a:r>
          </a:p>
        </p:txBody>
      </p:sp>
      <p:sp>
        <p:nvSpPr>
          <p:cNvPr id="3" name="Content Placeholder 2"/>
          <p:cNvSpPr>
            <a:spLocks noGrp="1"/>
          </p:cNvSpPr>
          <p:nvPr>
            <p:ph sz="half" idx="1"/>
          </p:nvPr>
        </p:nvSpPr>
        <p:spPr>
          <a:xfrm>
            <a:off x="131618" y="1524000"/>
            <a:ext cx="4211782" cy="2537328"/>
          </a:xfrm>
        </p:spPr>
        <p:txBody>
          <a:bodyPr>
            <a:normAutofit/>
          </a:bodyPr>
          <a:lstStyle/>
          <a:p>
            <a:pPr marL="118872" indent="0">
              <a:buNone/>
            </a:pPr>
            <a:r>
              <a:rPr lang="en-US" b="1" u="sng" dirty="0"/>
              <a:t>CONTRAST</a:t>
            </a:r>
            <a:endParaRPr lang="en-US" u="sng" dirty="0"/>
          </a:p>
          <a:p>
            <a:r>
              <a:rPr lang="en-US" sz="2000" dirty="0" smtClean="0"/>
              <a:t>contradicting </a:t>
            </a:r>
            <a:r>
              <a:rPr lang="en-US" sz="2000" dirty="0"/>
              <a:t>your visual </a:t>
            </a:r>
            <a:r>
              <a:rPr lang="en-US" sz="2000" dirty="0" smtClean="0"/>
              <a:t>theme</a:t>
            </a:r>
          </a:p>
          <a:p>
            <a:r>
              <a:rPr lang="en-US" sz="2000" dirty="0" smtClean="0"/>
              <a:t>Making a flamboyant character stick out</a:t>
            </a:r>
          </a:p>
          <a:p>
            <a:r>
              <a:rPr lang="en-US" sz="2000" dirty="0" smtClean="0"/>
              <a:t>Defining differences between 2 types of things: wife/lover, good guy/bad guy, groups of people</a:t>
            </a:r>
            <a:endParaRPr lang="en-US" sz="2000" dirty="0"/>
          </a:p>
          <a:p>
            <a:endParaRPr lang="en-US" sz="2000" dirty="0"/>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27613" y="171406"/>
            <a:ext cx="4522259" cy="3391694"/>
          </a:xfr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2195" y="3733800"/>
            <a:ext cx="4572000" cy="303662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061328"/>
            <a:ext cx="4035777" cy="2709099"/>
          </a:xfrm>
          <a:prstGeom prst="rect">
            <a:avLst/>
          </a:prstGeom>
        </p:spPr>
      </p:pic>
      <p:sp>
        <p:nvSpPr>
          <p:cNvPr id="18" name="TextBox 17"/>
          <p:cNvSpPr txBox="1"/>
          <p:nvPr/>
        </p:nvSpPr>
        <p:spPr>
          <a:xfrm rot="16200000">
            <a:off x="8361860" y="494594"/>
            <a:ext cx="912988" cy="381000"/>
          </a:xfrm>
          <a:prstGeom prst="rect">
            <a:avLst/>
          </a:prstGeom>
          <a:noFill/>
        </p:spPr>
        <p:txBody>
          <a:bodyPr wrap="square" rtlCol="0">
            <a:spAutoFit/>
          </a:bodyPr>
          <a:lstStyle/>
          <a:p>
            <a:r>
              <a:rPr lang="en-US" b="1" dirty="0" smtClean="0">
                <a:solidFill>
                  <a:schemeClr val="bg1"/>
                </a:solidFill>
              </a:rPr>
              <a:t>Millie</a:t>
            </a:r>
            <a:endParaRPr lang="en-US" b="1" dirty="0">
              <a:solidFill>
                <a:schemeClr val="bg1"/>
              </a:solidFill>
            </a:endParaRPr>
          </a:p>
        </p:txBody>
      </p:sp>
      <p:sp>
        <p:nvSpPr>
          <p:cNvPr id="19" name="TextBox 18"/>
          <p:cNvSpPr txBox="1"/>
          <p:nvPr/>
        </p:nvSpPr>
        <p:spPr>
          <a:xfrm rot="16200000">
            <a:off x="8090032" y="4271622"/>
            <a:ext cx="1444977" cy="369332"/>
          </a:xfrm>
          <a:prstGeom prst="rect">
            <a:avLst/>
          </a:prstGeom>
          <a:noFill/>
        </p:spPr>
        <p:txBody>
          <a:bodyPr wrap="square" rtlCol="0">
            <a:spAutoFit/>
          </a:bodyPr>
          <a:lstStyle/>
          <a:p>
            <a:r>
              <a:rPr lang="en-US" b="1" dirty="0" smtClean="0">
                <a:solidFill>
                  <a:schemeClr val="bg1"/>
                </a:solidFill>
              </a:rPr>
              <a:t>Oklahoma!</a:t>
            </a:r>
            <a:endParaRPr lang="en-US" b="1" dirty="0">
              <a:solidFill>
                <a:schemeClr val="bg1"/>
              </a:solidFill>
            </a:endParaRPr>
          </a:p>
        </p:txBody>
      </p:sp>
      <p:sp>
        <p:nvSpPr>
          <p:cNvPr id="20" name="TextBox 19"/>
          <p:cNvSpPr txBox="1"/>
          <p:nvPr/>
        </p:nvSpPr>
        <p:spPr>
          <a:xfrm rot="16200000">
            <a:off x="3362302" y="4486701"/>
            <a:ext cx="1231748" cy="381000"/>
          </a:xfrm>
          <a:prstGeom prst="rect">
            <a:avLst/>
          </a:prstGeom>
          <a:noFill/>
        </p:spPr>
        <p:txBody>
          <a:bodyPr wrap="square" rtlCol="0">
            <a:spAutoFit/>
          </a:bodyPr>
          <a:lstStyle/>
          <a:p>
            <a:r>
              <a:rPr lang="en-US" b="1" dirty="0" err="1" smtClean="0">
                <a:solidFill>
                  <a:schemeClr val="bg1"/>
                </a:solidFill>
              </a:rPr>
              <a:t>Scondrels</a:t>
            </a:r>
            <a:endParaRPr lang="en-US" b="1" dirty="0">
              <a:solidFill>
                <a:schemeClr val="bg1"/>
              </a:solidFill>
            </a:endParaRPr>
          </a:p>
        </p:txBody>
      </p:sp>
    </p:spTree>
    <p:extLst>
      <p:ext uri="{BB962C8B-B14F-4D97-AF65-F5344CB8AC3E}">
        <p14:creationId xmlns:p14="http://schemas.microsoft.com/office/powerpoint/2010/main" val="288546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anim calcmode="lin" valueType="num">
                                      <p:cBhvr>
                                        <p:cTn id="1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04139"/>
          </a:xfrm>
        </p:spPr>
        <p:txBody>
          <a:bodyPr/>
          <a:lstStyle/>
          <a:p>
            <a:r>
              <a:rPr lang="en-US" dirty="0"/>
              <a:t>PRINCIPLES OF COMPOSITION</a:t>
            </a:r>
          </a:p>
        </p:txBody>
      </p:sp>
      <p:sp>
        <p:nvSpPr>
          <p:cNvPr id="3" name="Content Placeholder 2"/>
          <p:cNvSpPr>
            <a:spLocks noGrp="1"/>
          </p:cNvSpPr>
          <p:nvPr>
            <p:ph sz="half" idx="1"/>
          </p:nvPr>
        </p:nvSpPr>
        <p:spPr>
          <a:xfrm>
            <a:off x="228600" y="2133600"/>
            <a:ext cx="2729345" cy="3767414"/>
          </a:xfrm>
        </p:spPr>
        <p:txBody>
          <a:bodyPr>
            <a:normAutofit lnSpcReduction="10000"/>
          </a:bodyPr>
          <a:lstStyle/>
          <a:p>
            <a:pPr marL="118872" indent="0">
              <a:buNone/>
            </a:pPr>
            <a:r>
              <a:rPr lang="en-US" b="1" u="sng" dirty="0"/>
              <a:t>VARIATION</a:t>
            </a:r>
            <a:endParaRPr lang="en-US" u="sng" dirty="0"/>
          </a:p>
          <a:p>
            <a:r>
              <a:rPr lang="en-US" dirty="0"/>
              <a:t>varying any of the design elements of a given </a:t>
            </a:r>
            <a:r>
              <a:rPr lang="en-US" dirty="0" smtClean="0"/>
              <a:t>pattern</a:t>
            </a:r>
          </a:p>
          <a:p>
            <a:r>
              <a:rPr lang="en-US" dirty="0" smtClean="0"/>
              <a:t>Tool to balance out too much harmony</a:t>
            </a:r>
          </a:p>
          <a:p>
            <a:endParaRPr lang="en-US" dirty="0"/>
          </a:p>
          <a:p>
            <a:endParaRPr lang="en-US"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1" y="1600200"/>
            <a:ext cx="5294806" cy="3744650"/>
          </a:xfrm>
          <a:prstGeom prst="rect">
            <a:avLst/>
          </a:prstGeom>
        </p:spPr>
      </p:pic>
      <p:sp>
        <p:nvSpPr>
          <p:cNvPr id="15" name="TextBox 14"/>
          <p:cNvSpPr txBox="1"/>
          <p:nvPr/>
        </p:nvSpPr>
        <p:spPr>
          <a:xfrm rot="16200000">
            <a:off x="7848600" y="3653041"/>
            <a:ext cx="2133600" cy="369332"/>
          </a:xfrm>
          <a:prstGeom prst="rect">
            <a:avLst/>
          </a:prstGeom>
          <a:noFill/>
        </p:spPr>
        <p:txBody>
          <a:bodyPr wrap="square" rtlCol="0">
            <a:spAutoFit/>
          </a:bodyPr>
          <a:lstStyle/>
          <a:p>
            <a:r>
              <a:rPr lang="en-US" b="1" dirty="0" smtClean="0"/>
              <a:t>How To Succeed…</a:t>
            </a:r>
            <a:endParaRPr lang="en-US" b="1" dirty="0"/>
          </a:p>
        </p:txBody>
      </p:sp>
      <p:sp>
        <p:nvSpPr>
          <p:cNvPr id="17" name="TextBox 16"/>
          <p:cNvSpPr txBox="1"/>
          <p:nvPr/>
        </p:nvSpPr>
        <p:spPr>
          <a:xfrm>
            <a:off x="3276600" y="5547393"/>
            <a:ext cx="5638800" cy="1323439"/>
          </a:xfrm>
          <a:prstGeom prst="rect">
            <a:avLst/>
          </a:prstGeom>
          <a:noFill/>
        </p:spPr>
        <p:txBody>
          <a:bodyPr wrap="square" rtlCol="0">
            <a:spAutoFit/>
          </a:bodyPr>
          <a:lstStyle/>
          <a:p>
            <a:r>
              <a:rPr lang="en-US" dirty="0" smtClean="0"/>
              <a:t>Red bow tie –  1. geometric, similar to set only sideway (variation); 2.  red so gives contrast;  3. balances out all male chorus in dark suits, white shirts and black neck ties (variation)</a:t>
            </a:r>
          </a:p>
          <a:p>
            <a:endParaRPr lang="en-US" sz="800" dirty="0"/>
          </a:p>
        </p:txBody>
      </p:sp>
    </p:spTree>
    <p:extLst>
      <p:ext uri="{BB962C8B-B14F-4D97-AF65-F5344CB8AC3E}">
        <p14:creationId xmlns:p14="http://schemas.microsoft.com/office/powerpoint/2010/main" val="15118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029"/>
            <a:ext cx="8362950" cy="885371"/>
          </a:xfrm>
        </p:spPr>
        <p:txBody>
          <a:bodyPr>
            <a:normAutofit/>
          </a:bodyPr>
          <a:lstStyle/>
          <a:p>
            <a:r>
              <a:rPr lang="en-US" dirty="0"/>
              <a:t>PRINCIPLES OF COMPOSITION</a:t>
            </a:r>
          </a:p>
        </p:txBody>
      </p:sp>
      <p:sp>
        <p:nvSpPr>
          <p:cNvPr id="3" name="Content Placeholder 2"/>
          <p:cNvSpPr>
            <a:spLocks noGrp="1"/>
          </p:cNvSpPr>
          <p:nvPr>
            <p:ph sz="half" idx="1"/>
          </p:nvPr>
        </p:nvSpPr>
        <p:spPr>
          <a:xfrm>
            <a:off x="457200" y="1688211"/>
            <a:ext cx="3048000" cy="1578864"/>
          </a:xfrm>
        </p:spPr>
        <p:txBody>
          <a:bodyPr/>
          <a:lstStyle/>
          <a:p>
            <a:pPr marL="118872" indent="0">
              <a:buNone/>
            </a:pPr>
            <a:r>
              <a:rPr lang="en-US" b="1" u="sng" dirty="0"/>
              <a:t>BALANCE </a:t>
            </a:r>
            <a:endParaRPr lang="en-US" b="1" u="sng" dirty="0" smtClean="0"/>
          </a:p>
          <a:p>
            <a:r>
              <a:rPr lang="en-US" dirty="0" smtClean="0"/>
              <a:t>Symmetrical</a:t>
            </a:r>
          </a:p>
          <a:p>
            <a:r>
              <a:rPr lang="en-US" dirty="0" smtClean="0"/>
              <a:t>Asymmetrical</a:t>
            </a:r>
          </a:p>
          <a:p>
            <a:endParaRPr lang="en-US" dirty="0"/>
          </a:p>
        </p:txBody>
      </p:sp>
      <p:sp>
        <p:nvSpPr>
          <p:cNvPr id="13" name="TextBox 12"/>
          <p:cNvSpPr txBox="1"/>
          <p:nvPr/>
        </p:nvSpPr>
        <p:spPr>
          <a:xfrm>
            <a:off x="7173686" y="4164443"/>
            <a:ext cx="1955800" cy="369332"/>
          </a:xfrm>
          <a:prstGeom prst="rect">
            <a:avLst/>
          </a:prstGeom>
          <a:noFill/>
        </p:spPr>
        <p:txBody>
          <a:bodyPr wrap="square" rtlCol="0">
            <a:spAutoFit/>
          </a:bodyPr>
          <a:lstStyle/>
          <a:p>
            <a:r>
              <a:rPr lang="en-US" b="1" dirty="0" smtClean="0"/>
              <a:t>Anything Goes</a:t>
            </a:r>
            <a:endParaRPr lang="en-US" b="1" dirty="0"/>
          </a:p>
        </p:txBody>
      </p:sp>
      <p:sp>
        <p:nvSpPr>
          <p:cNvPr id="14" name="TextBox 13"/>
          <p:cNvSpPr txBox="1"/>
          <p:nvPr/>
        </p:nvSpPr>
        <p:spPr>
          <a:xfrm rot="16200000">
            <a:off x="5257800" y="5264727"/>
            <a:ext cx="2438400" cy="369332"/>
          </a:xfrm>
          <a:prstGeom prst="rect">
            <a:avLst/>
          </a:prstGeom>
          <a:noFill/>
        </p:spPr>
        <p:txBody>
          <a:bodyPr wrap="square" rtlCol="0">
            <a:spAutoFit/>
          </a:bodyPr>
          <a:lstStyle/>
          <a:p>
            <a:r>
              <a:rPr lang="en-US" b="1" dirty="0" smtClean="0"/>
              <a:t>The Miracle Worker</a:t>
            </a:r>
            <a:endParaRPr lang="en-US" b="1"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236" y="914400"/>
            <a:ext cx="5343525"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9832"/>
            <a:ext cx="622935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682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152400"/>
            <a:ext cx="3352800" cy="4285726"/>
          </a:xfrm>
          <a:prstGeom prst="rect">
            <a:avLst/>
          </a:prstGeom>
        </p:spPr>
      </p:pic>
      <p:sp>
        <p:nvSpPr>
          <p:cNvPr id="2" name="Title 1"/>
          <p:cNvSpPr>
            <a:spLocks noGrp="1"/>
          </p:cNvSpPr>
          <p:nvPr>
            <p:ph type="title"/>
          </p:nvPr>
        </p:nvSpPr>
        <p:spPr/>
        <p:txBody>
          <a:bodyPr/>
          <a:lstStyle/>
          <a:p>
            <a:r>
              <a:rPr lang="en-US" dirty="0"/>
              <a:t>PRINCIPLES OF COMPOSITION</a:t>
            </a:r>
          </a:p>
        </p:txBody>
      </p:sp>
      <p:sp>
        <p:nvSpPr>
          <p:cNvPr id="3" name="Content Placeholder 2"/>
          <p:cNvSpPr>
            <a:spLocks noGrp="1"/>
          </p:cNvSpPr>
          <p:nvPr>
            <p:ph sz="half" idx="1"/>
          </p:nvPr>
        </p:nvSpPr>
        <p:spPr>
          <a:xfrm>
            <a:off x="0" y="1600200"/>
            <a:ext cx="3581400" cy="5029200"/>
          </a:xfrm>
        </p:spPr>
        <p:txBody>
          <a:bodyPr>
            <a:normAutofit/>
          </a:bodyPr>
          <a:lstStyle/>
          <a:p>
            <a:pPr marL="118872" indent="0">
              <a:buNone/>
            </a:pPr>
            <a:r>
              <a:rPr lang="en-US" b="1" u="sng" dirty="0" smtClean="0"/>
              <a:t>PROPORTION</a:t>
            </a:r>
          </a:p>
          <a:p>
            <a:r>
              <a:rPr lang="en-US" sz="2400" dirty="0" smtClean="0"/>
              <a:t>The scale of one part of something to the other parts</a:t>
            </a:r>
          </a:p>
          <a:p>
            <a:pPr lvl="1"/>
            <a:r>
              <a:rPr lang="en-US" sz="2000" dirty="0" smtClean="0"/>
              <a:t>Skyscraper in low –lying neighborhood</a:t>
            </a:r>
          </a:p>
          <a:p>
            <a:r>
              <a:rPr lang="en-US" sz="2400" dirty="0" smtClean="0"/>
              <a:t>Creates comedy</a:t>
            </a:r>
          </a:p>
          <a:p>
            <a:pPr lvl="1"/>
            <a:r>
              <a:rPr lang="en-US" sz="2000" dirty="0" smtClean="0"/>
              <a:t>Huge hat or bustle, tiny bow tie on a big guy</a:t>
            </a:r>
          </a:p>
          <a:p>
            <a:pPr lvl="1"/>
            <a:r>
              <a:rPr lang="en-US" sz="2000" dirty="0" smtClean="0"/>
              <a:t>Room too small for people</a:t>
            </a:r>
          </a:p>
          <a:p>
            <a:pPr lvl="1"/>
            <a:r>
              <a:rPr lang="en-US" sz="2000" dirty="0" smtClean="0"/>
              <a:t>Costumes too small</a:t>
            </a:r>
          </a:p>
          <a:p>
            <a:endParaRPr lang="en-US" sz="2400"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9109" y="1295400"/>
            <a:ext cx="257913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Content Placeholder 1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038600" y="4057126"/>
            <a:ext cx="4196187" cy="2787019"/>
          </a:xfrm>
        </p:spPr>
      </p:pic>
      <p:sp>
        <p:nvSpPr>
          <p:cNvPr id="16" name="TextBox 15"/>
          <p:cNvSpPr txBox="1"/>
          <p:nvPr/>
        </p:nvSpPr>
        <p:spPr>
          <a:xfrm>
            <a:off x="3810000" y="1524000"/>
            <a:ext cx="1371600" cy="369332"/>
          </a:xfrm>
          <a:prstGeom prst="rect">
            <a:avLst/>
          </a:prstGeom>
          <a:noFill/>
        </p:spPr>
        <p:txBody>
          <a:bodyPr wrap="square" rtlCol="0">
            <a:spAutoFit/>
          </a:bodyPr>
          <a:lstStyle/>
          <a:p>
            <a:r>
              <a:rPr lang="en-US" b="1" dirty="0" smtClean="0">
                <a:solidFill>
                  <a:schemeClr val="bg1"/>
                </a:solidFill>
              </a:rPr>
              <a:t>Oklahoma!</a:t>
            </a:r>
            <a:endParaRPr lang="en-US" b="1" dirty="0">
              <a:solidFill>
                <a:schemeClr val="bg1"/>
              </a:solidFill>
            </a:endParaRPr>
          </a:p>
        </p:txBody>
      </p:sp>
      <p:sp>
        <p:nvSpPr>
          <p:cNvPr id="17" name="TextBox 16"/>
          <p:cNvSpPr txBox="1"/>
          <p:nvPr/>
        </p:nvSpPr>
        <p:spPr>
          <a:xfrm rot="16200000">
            <a:off x="7571509" y="1524000"/>
            <a:ext cx="2743200" cy="369332"/>
          </a:xfrm>
          <a:prstGeom prst="rect">
            <a:avLst/>
          </a:prstGeom>
          <a:noFill/>
        </p:spPr>
        <p:txBody>
          <a:bodyPr wrap="square" rtlCol="0">
            <a:spAutoFit/>
          </a:bodyPr>
          <a:lstStyle/>
          <a:p>
            <a:r>
              <a:rPr lang="en-US" b="1" dirty="0" smtClean="0">
                <a:solidFill>
                  <a:schemeClr val="bg2">
                    <a:lumMod val="75000"/>
                  </a:schemeClr>
                </a:solidFill>
              </a:rPr>
              <a:t>Thoroughly Modern Millie</a:t>
            </a:r>
            <a:endParaRPr lang="en-US" b="1" dirty="0">
              <a:solidFill>
                <a:schemeClr val="bg2">
                  <a:lumMod val="75000"/>
                </a:schemeClr>
              </a:solidFill>
            </a:endParaRPr>
          </a:p>
        </p:txBody>
      </p:sp>
      <p:sp>
        <p:nvSpPr>
          <p:cNvPr id="19" name="TextBox 18"/>
          <p:cNvSpPr txBox="1"/>
          <p:nvPr/>
        </p:nvSpPr>
        <p:spPr>
          <a:xfrm rot="16200000">
            <a:off x="7347466" y="5470290"/>
            <a:ext cx="2286000" cy="369332"/>
          </a:xfrm>
          <a:prstGeom prst="rect">
            <a:avLst/>
          </a:prstGeom>
          <a:noFill/>
        </p:spPr>
        <p:txBody>
          <a:bodyPr wrap="square" rtlCol="0">
            <a:spAutoFit/>
          </a:bodyPr>
          <a:lstStyle/>
          <a:p>
            <a:r>
              <a:rPr lang="en-US" b="1" dirty="0" smtClean="0"/>
              <a:t>Fox on The Fairway</a:t>
            </a:r>
            <a:endParaRPr lang="en-US" b="1" dirty="0"/>
          </a:p>
        </p:txBody>
      </p:sp>
    </p:spTree>
    <p:extLst>
      <p:ext uri="{BB962C8B-B14F-4D97-AF65-F5344CB8AC3E}">
        <p14:creationId xmlns:p14="http://schemas.microsoft.com/office/powerpoint/2010/main" val="127760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anim calcmode="lin" valueType="num">
                                      <p:cBhvr>
                                        <p:cTn id="1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3" end="3"/>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anim calcmode="lin" valueType="num">
                                      <p:cBhvr>
                                        <p:cTn id="23"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4" end="4"/>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anim calcmode="lin" valueType="num">
                                      <p:cBhvr>
                                        <p:cTn id="28"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5" end="5"/>
                                            </p:txEl>
                                          </p:spTgt>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anim calcmode="lin" valueType="num">
                                      <p:cBhvr>
                                        <p:cTn id="33"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34"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COMPOSITION</a:t>
            </a:r>
          </a:p>
        </p:txBody>
      </p:sp>
      <p:sp>
        <p:nvSpPr>
          <p:cNvPr id="3" name="Content Placeholder 2"/>
          <p:cNvSpPr>
            <a:spLocks noGrp="1"/>
          </p:cNvSpPr>
          <p:nvPr>
            <p:ph sz="half" idx="1"/>
          </p:nvPr>
        </p:nvSpPr>
        <p:spPr>
          <a:xfrm>
            <a:off x="190500" y="1600200"/>
            <a:ext cx="4038600" cy="3483864"/>
          </a:xfrm>
        </p:spPr>
        <p:txBody>
          <a:bodyPr>
            <a:normAutofit lnSpcReduction="10000"/>
          </a:bodyPr>
          <a:lstStyle/>
          <a:p>
            <a:pPr marL="118872" indent="0">
              <a:buNone/>
            </a:pPr>
            <a:r>
              <a:rPr lang="en-US" b="1" u="sng" dirty="0"/>
              <a:t>EMPHASIS</a:t>
            </a:r>
            <a:endParaRPr lang="en-US" u="sng" dirty="0"/>
          </a:p>
          <a:p>
            <a:r>
              <a:rPr lang="en-US" dirty="0"/>
              <a:t>direct the audience’s attention </a:t>
            </a:r>
          </a:p>
          <a:p>
            <a:r>
              <a:rPr lang="en-US" dirty="0" smtClean="0"/>
              <a:t>giving </a:t>
            </a:r>
            <a:r>
              <a:rPr lang="en-US" dirty="0"/>
              <a:t>accent </a:t>
            </a:r>
            <a:r>
              <a:rPr lang="en-US" dirty="0" smtClean="0"/>
              <a:t>to:</a:t>
            </a:r>
          </a:p>
          <a:p>
            <a:pPr lvl="1"/>
            <a:r>
              <a:rPr lang="en-US" dirty="0"/>
              <a:t>s</a:t>
            </a:r>
            <a:r>
              <a:rPr lang="en-US" dirty="0" smtClean="0"/>
              <a:t>tage</a:t>
            </a:r>
          </a:p>
          <a:p>
            <a:pPr lvl="1"/>
            <a:r>
              <a:rPr lang="en-US" dirty="0" smtClean="0"/>
              <a:t>costume</a:t>
            </a:r>
          </a:p>
          <a:p>
            <a:pPr lvl="1"/>
            <a:r>
              <a:rPr lang="en-US" dirty="0"/>
              <a:t>a</a:t>
            </a:r>
            <a:r>
              <a:rPr lang="en-US" dirty="0" smtClean="0"/>
              <a:t>ctor</a:t>
            </a:r>
          </a:p>
          <a:p>
            <a:pPr lvl="1"/>
            <a:r>
              <a:rPr lang="en-US" dirty="0" smtClean="0"/>
              <a:t>prop </a:t>
            </a:r>
            <a:endParaRPr lang="en-US" dirty="0"/>
          </a:p>
          <a:p>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57800" y="1622098"/>
            <a:ext cx="3733800" cy="2617393"/>
          </a:xfr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4267200"/>
            <a:ext cx="3733800" cy="241262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634541"/>
            <a:ext cx="2962275" cy="3045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rot="16200000">
            <a:off x="4073009" y="2329934"/>
            <a:ext cx="1828800" cy="369332"/>
          </a:xfrm>
          <a:prstGeom prst="rect">
            <a:avLst/>
          </a:prstGeom>
          <a:noFill/>
        </p:spPr>
        <p:txBody>
          <a:bodyPr wrap="square" rtlCol="0">
            <a:spAutoFit/>
          </a:bodyPr>
          <a:lstStyle/>
          <a:p>
            <a:r>
              <a:rPr lang="en-US" b="1" dirty="0" smtClean="0"/>
              <a:t>Wait Until Dark</a:t>
            </a:r>
            <a:endParaRPr lang="en-US" b="1" dirty="0"/>
          </a:p>
        </p:txBody>
      </p:sp>
    </p:spTree>
    <p:extLst>
      <p:ext uri="{BB962C8B-B14F-4D97-AF65-F5344CB8AC3E}">
        <p14:creationId xmlns:p14="http://schemas.microsoft.com/office/powerpoint/2010/main" val="812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anim calcmode="lin" valueType="num">
                                      <p:cBhvr>
                                        <p:cTn id="1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3" end="3"/>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anim calcmode="lin" valueType="num">
                                      <p:cBhvr>
                                        <p:cTn id="23"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4" end="4"/>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anim calcmode="lin" valueType="num">
                                      <p:cBhvr>
                                        <p:cTn id="28"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5" end="5"/>
                                            </p:txEl>
                                          </p:spTgt>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anim calcmode="lin" valueType="num">
                                      <p:cBhvr>
                                        <p:cTn id="33"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34"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PRODUCTION CONCEPT </a:t>
            </a:r>
            <a:endParaRPr lang="en-US" dirty="0"/>
          </a:p>
        </p:txBody>
      </p:sp>
      <p:sp>
        <p:nvSpPr>
          <p:cNvPr id="3" name="Content Placeholder 2"/>
          <p:cNvSpPr>
            <a:spLocks noGrp="1"/>
          </p:cNvSpPr>
          <p:nvPr>
            <p:ph idx="1"/>
          </p:nvPr>
        </p:nvSpPr>
        <p:spPr>
          <a:xfrm>
            <a:off x="228600" y="1600200"/>
            <a:ext cx="8610600" cy="5029200"/>
          </a:xfrm>
        </p:spPr>
        <p:txBody>
          <a:bodyPr>
            <a:noAutofit/>
          </a:bodyPr>
          <a:lstStyle/>
          <a:p>
            <a:pPr marL="118872" indent="0" algn="ctr">
              <a:buNone/>
            </a:pPr>
            <a:endParaRPr lang="en-US" sz="4000" b="1" u="sng" dirty="0" smtClean="0"/>
          </a:p>
          <a:p>
            <a:pPr marL="118872" indent="0" algn="ctr">
              <a:buNone/>
            </a:pPr>
            <a:r>
              <a:rPr lang="en-US" b="1" u="sng" dirty="0" smtClean="0"/>
              <a:t>WHAT IS A PRODUCTION CONCEPT?</a:t>
            </a:r>
          </a:p>
          <a:p>
            <a:pPr marL="118872" indent="0" algn="ctr">
              <a:buNone/>
            </a:pPr>
            <a:endParaRPr lang="en-US" sz="4000" b="1" u="sng" dirty="0"/>
          </a:p>
          <a:p>
            <a:pPr marL="118872" indent="0" algn="ctr">
              <a:buNone/>
            </a:pPr>
            <a:r>
              <a:rPr lang="en-US" sz="4000" b="1" dirty="0" smtClean="0">
                <a:solidFill>
                  <a:schemeClr val="accent1"/>
                </a:solidFill>
              </a:rPr>
              <a:t>It is </a:t>
            </a:r>
            <a:r>
              <a:rPr lang="en-US" sz="4000" b="1" dirty="0">
                <a:solidFill>
                  <a:schemeClr val="accent1"/>
                </a:solidFill>
              </a:rPr>
              <a:t>the central creative idea </a:t>
            </a:r>
            <a:endParaRPr lang="en-US" sz="4000" b="1" dirty="0" smtClean="0">
              <a:solidFill>
                <a:schemeClr val="accent1"/>
              </a:solidFill>
            </a:endParaRPr>
          </a:p>
          <a:p>
            <a:pPr marL="118872" indent="0" algn="ctr">
              <a:buNone/>
            </a:pPr>
            <a:r>
              <a:rPr lang="en-US" sz="4000" b="1" dirty="0" smtClean="0">
                <a:solidFill>
                  <a:schemeClr val="accent1"/>
                </a:solidFill>
              </a:rPr>
              <a:t>that </a:t>
            </a:r>
            <a:r>
              <a:rPr lang="en-US" sz="4000" b="1" dirty="0">
                <a:solidFill>
                  <a:schemeClr val="accent1"/>
                </a:solidFill>
              </a:rPr>
              <a:t>unifies all designing </a:t>
            </a:r>
            <a:endParaRPr lang="en-US" sz="4000" b="1" dirty="0" smtClean="0">
              <a:solidFill>
                <a:schemeClr val="accent1"/>
              </a:solidFill>
            </a:endParaRPr>
          </a:p>
          <a:p>
            <a:pPr marL="118872" indent="0" algn="ctr">
              <a:buNone/>
            </a:pPr>
            <a:r>
              <a:rPr lang="en-US" sz="4000" b="1" dirty="0" smtClean="0">
                <a:solidFill>
                  <a:schemeClr val="accent1"/>
                </a:solidFill>
              </a:rPr>
              <a:t>aspects </a:t>
            </a:r>
            <a:r>
              <a:rPr lang="en-US" sz="4000" b="1" dirty="0">
                <a:solidFill>
                  <a:schemeClr val="accent1"/>
                </a:solidFill>
              </a:rPr>
              <a:t>of the </a:t>
            </a:r>
            <a:r>
              <a:rPr lang="en-US" sz="4000" b="1" dirty="0" smtClean="0">
                <a:solidFill>
                  <a:schemeClr val="accent1"/>
                </a:solidFill>
              </a:rPr>
              <a:t>production</a:t>
            </a:r>
          </a:p>
          <a:p>
            <a:endParaRPr lang="en-US" sz="2400" dirty="0"/>
          </a:p>
          <a:p>
            <a:pPr marL="118872" indent="0">
              <a:buNone/>
            </a:pPr>
            <a:r>
              <a:rPr lang="en-US" sz="1800" dirty="0"/>
              <a:t>	</a:t>
            </a:r>
          </a:p>
          <a:p>
            <a:endParaRPr lang="en-US" sz="1800" dirty="0"/>
          </a:p>
        </p:txBody>
      </p:sp>
    </p:spTree>
    <p:extLst>
      <p:ext uri="{BB962C8B-B14F-4D97-AF65-F5344CB8AC3E}">
        <p14:creationId xmlns:p14="http://schemas.microsoft.com/office/powerpoint/2010/main" val="3436836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3" end="3"/>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p:cTn id="1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4" end="4"/>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PRODUCTION CONCEPT</a:t>
            </a:r>
            <a:endParaRPr lang="en-US" dirty="0"/>
          </a:p>
        </p:txBody>
      </p:sp>
      <p:sp>
        <p:nvSpPr>
          <p:cNvPr id="3" name="Content Placeholder 2"/>
          <p:cNvSpPr>
            <a:spLocks noGrp="1"/>
          </p:cNvSpPr>
          <p:nvPr>
            <p:ph idx="1"/>
          </p:nvPr>
        </p:nvSpPr>
        <p:spPr>
          <a:xfrm>
            <a:off x="457200" y="1775191"/>
            <a:ext cx="8534400" cy="4854209"/>
          </a:xfrm>
        </p:spPr>
        <p:txBody>
          <a:bodyPr>
            <a:normAutofit fontScale="92500" lnSpcReduction="20000"/>
          </a:bodyPr>
          <a:lstStyle/>
          <a:p>
            <a:pPr marL="118872" indent="0">
              <a:buNone/>
            </a:pPr>
            <a:r>
              <a:rPr lang="en-US" b="1" u="sng" dirty="0"/>
              <a:t>WHY IS IT IMPORTANT</a:t>
            </a:r>
            <a:r>
              <a:rPr lang="en-US" b="1" u="sng" dirty="0" smtClean="0"/>
              <a:t>?</a:t>
            </a:r>
          </a:p>
          <a:p>
            <a:pPr marL="118872" indent="0">
              <a:buNone/>
            </a:pPr>
            <a:endParaRPr lang="en-US" b="1" u="sng" dirty="0"/>
          </a:p>
          <a:p>
            <a:r>
              <a:rPr lang="en-US" dirty="0"/>
              <a:t>Unifies all the areas of technical design in a </a:t>
            </a:r>
            <a:r>
              <a:rPr lang="en-US" dirty="0" smtClean="0"/>
              <a:t>production</a:t>
            </a:r>
          </a:p>
          <a:p>
            <a:endParaRPr lang="en-US" sz="1900" dirty="0"/>
          </a:p>
          <a:p>
            <a:r>
              <a:rPr lang="en-US" dirty="0" smtClean="0"/>
              <a:t>Allows all designers </a:t>
            </a:r>
            <a:r>
              <a:rPr lang="en-US" dirty="0"/>
              <a:t>to work towards a common </a:t>
            </a:r>
            <a:r>
              <a:rPr lang="en-US" dirty="0" smtClean="0"/>
              <a:t>goal, </a:t>
            </a:r>
            <a:r>
              <a:rPr lang="en-US" dirty="0"/>
              <a:t>so that all the pieces of the puzzle fit well together</a:t>
            </a:r>
            <a:r>
              <a:rPr lang="en-US" dirty="0" smtClean="0"/>
              <a:t>.</a:t>
            </a:r>
          </a:p>
          <a:p>
            <a:endParaRPr lang="en-US" sz="1900" dirty="0"/>
          </a:p>
          <a:p>
            <a:r>
              <a:rPr lang="en-US" dirty="0"/>
              <a:t>Allows a designer to have a place to begin designing from in which all his ideas can relate to. </a:t>
            </a:r>
            <a:endParaRPr lang="en-US" dirty="0" smtClean="0"/>
          </a:p>
          <a:p>
            <a:endParaRPr lang="en-US" sz="1900" dirty="0"/>
          </a:p>
          <a:p>
            <a:r>
              <a:rPr lang="en-US" dirty="0"/>
              <a:t>Becomes a visual interpretation of the playwright’s words</a:t>
            </a:r>
            <a:r>
              <a:rPr lang="en-US" dirty="0" smtClean="0"/>
              <a:t>.</a:t>
            </a:r>
            <a:endParaRPr lang="en-US" dirty="0"/>
          </a:p>
        </p:txBody>
      </p:sp>
    </p:spTree>
    <p:extLst>
      <p:ext uri="{BB962C8B-B14F-4D97-AF65-F5344CB8AC3E}">
        <p14:creationId xmlns:p14="http://schemas.microsoft.com/office/powerpoint/2010/main" val="710450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arn(inVertical)">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DESIGN PROCESS</a:t>
            </a:r>
            <a:endParaRPr lang="en-US" dirty="0"/>
          </a:p>
        </p:txBody>
      </p:sp>
      <p:sp>
        <p:nvSpPr>
          <p:cNvPr id="3" name="Content Placeholder 2"/>
          <p:cNvSpPr>
            <a:spLocks noGrp="1"/>
          </p:cNvSpPr>
          <p:nvPr>
            <p:ph idx="1"/>
          </p:nvPr>
        </p:nvSpPr>
        <p:spPr>
          <a:xfrm>
            <a:off x="457200" y="1775191"/>
            <a:ext cx="8610600" cy="5006609"/>
          </a:xfrm>
        </p:spPr>
        <p:txBody>
          <a:bodyPr>
            <a:normAutofit/>
          </a:bodyPr>
          <a:lstStyle/>
          <a:p>
            <a:pPr marL="118872" indent="0">
              <a:buNone/>
            </a:pPr>
            <a:r>
              <a:rPr lang="en-US" dirty="0" smtClean="0"/>
              <a:t>TO DESIGN IN THEATRE YOU MUST…</a:t>
            </a:r>
          </a:p>
          <a:p>
            <a:pPr marL="118872" indent="0">
              <a:buNone/>
            </a:pPr>
            <a:endParaRPr lang="en-US" sz="2000" dirty="0" smtClean="0"/>
          </a:p>
          <a:p>
            <a:r>
              <a:rPr lang="en-US" dirty="0" smtClean="0"/>
              <a:t>Be expressive - </a:t>
            </a:r>
            <a:r>
              <a:rPr lang="en-US" sz="2000" dirty="0" smtClean="0"/>
              <a:t>Express yourself through the guidelines of the script</a:t>
            </a:r>
          </a:p>
          <a:p>
            <a:r>
              <a:rPr lang="en-US" dirty="0" smtClean="0"/>
              <a:t>Be unique - </a:t>
            </a:r>
            <a:r>
              <a:rPr lang="en-US" sz="2200" dirty="0" smtClean="0"/>
              <a:t>Bring something special to the stage</a:t>
            </a:r>
          </a:p>
          <a:p>
            <a:r>
              <a:rPr lang="en-US" dirty="0" smtClean="0"/>
              <a:t>Be a problem solver </a:t>
            </a:r>
            <a:r>
              <a:rPr lang="en-US" sz="2000" dirty="0" smtClean="0"/>
              <a:t>– actors, directors</a:t>
            </a:r>
          </a:p>
          <a:p>
            <a:r>
              <a:rPr lang="en-US" dirty="0" smtClean="0"/>
              <a:t>Be a team player </a:t>
            </a:r>
            <a:r>
              <a:rPr lang="en-US" sz="2000" dirty="0" smtClean="0"/>
              <a:t>– coordinate the needs of many areas</a:t>
            </a:r>
          </a:p>
          <a:p>
            <a:r>
              <a:rPr lang="en-US" dirty="0" smtClean="0"/>
              <a:t>Be able to balance art and function</a:t>
            </a:r>
          </a:p>
          <a:p>
            <a:r>
              <a:rPr lang="en-US" dirty="0" smtClean="0"/>
              <a:t>Be able to handle criticism</a:t>
            </a:r>
          </a:p>
          <a:p>
            <a:r>
              <a:rPr lang="en-US" dirty="0" smtClean="0"/>
              <a:t>Be a visionary </a:t>
            </a:r>
            <a:r>
              <a:rPr lang="en-US" sz="2000" dirty="0" smtClean="0"/>
              <a:t>– see images, rather than words</a:t>
            </a:r>
          </a:p>
          <a:p>
            <a:endParaRPr lang="en-US" dirty="0"/>
          </a:p>
        </p:txBody>
      </p:sp>
    </p:spTree>
    <p:extLst>
      <p:ext uri="{BB962C8B-B14F-4D97-AF65-F5344CB8AC3E}">
        <p14:creationId xmlns:p14="http://schemas.microsoft.com/office/powerpoint/2010/main" val="26467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PRODUCTION CONCEPT</a:t>
            </a:r>
            <a:endParaRPr lang="en-US" dirty="0"/>
          </a:p>
        </p:txBody>
      </p:sp>
      <p:sp>
        <p:nvSpPr>
          <p:cNvPr id="3" name="Content Placeholder 2"/>
          <p:cNvSpPr>
            <a:spLocks noGrp="1"/>
          </p:cNvSpPr>
          <p:nvPr>
            <p:ph idx="1"/>
          </p:nvPr>
        </p:nvSpPr>
        <p:spPr>
          <a:xfrm>
            <a:off x="304800" y="1775191"/>
            <a:ext cx="8686800" cy="4854209"/>
          </a:xfrm>
        </p:spPr>
        <p:txBody>
          <a:bodyPr>
            <a:normAutofit fontScale="92500" lnSpcReduction="20000"/>
          </a:bodyPr>
          <a:lstStyle/>
          <a:p>
            <a:pPr marL="118872" indent="0">
              <a:buNone/>
            </a:pPr>
            <a:r>
              <a:rPr lang="en-US" b="1" u="sng" dirty="0"/>
              <a:t>HOW IS A CONCEPT DEVELOPED</a:t>
            </a:r>
            <a:r>
              <a:rPr lang="en-US" b="1" u="sng" dirty="0" smtClean="0"/>
              <a:t>?</a:t>
            </a:r>
          </a:p>
          <a:p>
            <a:pPr marL="118872" indent="0">
              <a:buNone/>
            </a:pPr>
            <a:r>
              <a:rPr lang="en-US" dirty="0" smtClean="0"/>
              <a:t>A </a:t>
            </a:r>
            <a:r>
              <a:rPr lang="en-US" dirty="0"/>
              <a:t>designer should take into consideration many aspects of the script before designing; including </a:t>
            </a:r>
            <a:r>
              <a:rPr lang="en-US" dirty="0" smtClean="0"/>
              <a:t>the:</a:t>
            </a:r>
          </a:p>
          <a:p>
            <a:pPr marL="118872" indent="0">
              <a:buNone/>
            </a:pPr>
            <a:endParaRPr lang="en-US" dirty="0" smtClean="0"/>
          </a:p>
          <a:p>
            <a:r>
              <a:rPr lang="en-US" dirty="0" smtClean="0"/>
              <a:t>mood </a:t>
            </a:r>
            <a:r>
              <a:rPr lang="en-US" dirty="0"/>
              <a:t>and spirit of the </a:t>
            </a:r>
            <a:r>
              <a:rPr lang="en-US" dirty="0" smtClean="0"/>
              <a:t>play</a:t>
            </a:r>
          </a:p>
          <a:p>
            <a:r>
              <a:rPr lang="en-US" dirty="0" smtClean="0"/>
              <a:t>the </a:t>
            </a:r>
            <a:r>
              <a:rPr lang="en-US" dirty="0"/>
              <a:t>historical </a:t>
            </a:r>
            <a:r>
              <a:rPr lang="en-US" dirty="0" smtClean="0"/>
              <a:t>period</a:t>
            </a:r>
          </a:p>
          <a:p>
            <a:r>
              <a:rPr lang="en-US" dirty="0" smtClean="0"/>
              <a:t>local </a:t>
            </a:r>
            <a:r>
              <a:rPr lang="en-US" dirty="0"/>
              <a:t>and season of the </a:t>
            </a:r>
            <a:r>
              <a:rPr lang="en-US" dirty="0" smtClean="0"/>
              <a:t>play</a:t>
            </a:r>
          </a:p>
          <a:p>
            <a:r>
              <a:rPr lang="en-US" dirty="0" smtClean="0"/>
              <a:t>personality </a:t>
            </a:r>
            <a:r>
              <a:rPr lang="en-US" dirty="0"/>
              <a:t>of the </a:t>
            </a:r>
            <a:r>
              <a:rPr lang="en-US" dirty="0" smtClean="0"/>
              <a:t>characters</a:t>
            </a:r>
          </a:p>
          <a:p>
            <a:r>
              <a:rPr lang="en-US" dirty="0" smtClean="0"/>
              <a:t>visualize </a:t>
            </a:r>
            <a:r>
              <a:rPr lang="en-US" dirty="0"/>
              <a:t>themes </a:t>
            </a:r>
            <a:r>
              <a:rPr lang="en-US" dirty="0" smtClean="0"/>
              <a:t>- images </a:t>
            </a:r>
            <a:r>
              <a:rPr lang="en-US" dirty="0"/>
              <a:t>and abstract thinking </a:t>
            </a:r>
            <a:endParaRPr lang="en-US" dirty="0" smtClean="0"/>
          </a:p>
          <a:p>
            <a:endParaRPr lang="en-US" dirty="0"/>
          </a:p>
          <a:p>
            <a:pPr marL="118872" indent="0">
              <a:buNone/>
            </a:pPr>
            <a:r>
              <a:rPr lang="en-US" dirty="0" smtClean="0"/>
              <a:t>You </a:t>
            </a:r>
            <a:r>
              <a:rPr lang="en-US" dirty="0"/>
              <a:t>must unblock your thinking, overcome tunnel vision, avoid stereotyping and be selective.  </a:t>
            </a:r>
          </a:p>
          <a:p>
            <a:endParaRPr lang="en-US" dirty="0"/>
          </a:p>
        </p:txBody>
      </p:sp>
    </p:spTree>
    <p:extLst>
      <p:ext uri="{BB962C8B-B14F-4D97-AF65-F5344CB8AC3E}">
        <p14:creationId xmlns:p14="http://schemas.microsoft.com/office/powerpoint/2010/main" val="12766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anim calcmode="lin" valueType="num">
                                      <p:cBhvr>
                                        <p:cTn id="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3" end="3"/>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2000"/>
                                        <p:tgtEl>
                                          <p:spTgt spid="3">
                                            <p:txEl>
                                              <p:pRg st="4" end="4"/>
                                            </p:txEl>
                                          </p:spTgt>
                                        </p:tgtEl>
                                      </p:cBhvr>
                                    </p:animEffect>
                                    <p:anim calcmode="lin" valueType="num">
                                      <p:cBhvr>
                                        <p:cTn id="13"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4" end="4"/>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2000"/>
                                        <p:tgtEl>
                                          <p:spTgt spid="3">
                                            <p:txEl>
                                              <p:pRg st="5" end="5"/>
                                            </p:txEl>
                                          </p:spTgt>
                                        </p:tgtEl>
                                      </p:cBhvr>
                                    </p:animEffect>
                                    <p:anim calcmode="lin" valueType="num">
                                      <p:cBhvr>
                                        <p:cTn id="18"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5" end="5"/>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anim calcmode="lin" valueType="num">
                                      <p:cBhvr>
                                        <p:cTn id="23"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6" end="6"/>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anim calcmode="lin" valueType="num">
                                      <p:cBhvr>
                                        <p:cTn id="28" dur="2000" fill="hold"/>
                                        <p:tgtEl>
                                          <p:spTgt spid="3">
                                            <p:txEl>
                                              <p:pRg st="7" end="7"/>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 calcmode="lin" valueType="num">
                                      <p:cBhvr>
                                        <p:cTn id="34"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PRODUCTION CONCEPT</a:t>
            </a:r>
            <a:endParaRPr lang="en-US" dirty="0"/>
          </a:p>
        </p:txBody>
      </p:sp>
      <p:sp>
        <p:nvSpPr>
          <p:cNvPr id="3" name="Content Placeholder 2"/>
          <p:cNvSpPr>
            <a:spLocks noGrp="1"/>
          </p:cNvSpPr>
          <p:nvPr>
            <p:ph idx="1"/>
          </p:nvPr>
        </p:nvSpPr>
        <p:spPr/>
        <p:txBody>
          <a:bodyPr>
            <a:normAutofit fontScale="85000" lnSpcReduction="20000"/>
          </a:bodyPr>
          <a:lstStyle/>
          <a:p>
            <a:pPr marL="118872" indent="0">
              <a:buNone/>
            </a:pPr>
            <a:r>
              <a:rPr lang="en-US" b="1" u="sng" dirty="0"/>
              <a:t>WHAT ARE THE STEPS INVOLVED IN CREATING A PRODUCTION CONCEPT?</a:t>
            </a:r>
            <a:r>
              <a:rPr lang="en-US" dirty="0"/>
              <a:t> </a:t>
            </a:r>
            <a:endParaRPr lang="en-US" dirty="0" smtClean="0"/>
          </a:p>
          <a:p>
            <a:pPr marL="118872" indent="0">
              <a:buNone/>
            </a:pPr>
            <a:endParaRPr lang="en-US" dirty="0"/>
          </a:p>
          <a:p>
            <a:pPr marL="633222" indent="-514350">
              <a:buAutoNum type="arabicPeriod"/>
            </a:pPr>
            <a:r>
              <a:rPr lang="en-US" dirty="0" smtClean="0"/>
              <a:t>Analyze </a:t>
            </a:r>
            <a:r>
              <a:rPr lang="en-US" dirty="0"/>
              <a:t>the GIVEN CIRCUMSTANCES</a:t>
            </a:r>
            <a:r>
              <a:rPr lang="en-US" dirty="0" smtClean="0"/>
              <a:t>.</a:t>
            </a:r>
          </a:p>
          <a:p>
            <a:pPr marL="633222" indent="-514350">
              <a:buAutoNum type="arabicPeriod"/>
            </a:pPr>
            <a:endParaRPr lang="en-US" dirty="0"/>
          </a:p>
          <a:p>
            <a:pPr marL="633222" indent="-514350">
              <a:buAutoNum type="arabicPeriod" startAt="2"/>
            </a:pPr>
            <a:r>
              <a:rPr lang="en-US" dirty="0" smtClean="0"/>
              <a:t>Analyze </a:t>
            </a:r>
            <a:r>
              <a:rPr lang="en-US" dirty="0"/>
              <a:t>the ELEMENTS OF DESIGN in relation to the script’s theme and idea</a:t>
            </a:r>
            <a:r>
              <a:rPr lang="en-US" dirty="0" smtClean="0"/>
              <a:t>.</a:t>
            </a:r>
          </a:p>
          <a:p>
            <a:pPr marL="633222" indent="-514350">
              <a:buAutoNum type="arabicPeriod" startAt="2"/>
            </a:pPr>
            <a:endParaRPr lang="en-US" dirty="0"/>
          </a:p>
          <a:p>
            <a:pPr marL="633222" indent="-514350">
              <a:buAutoNum type="arabicPeriod" startAt="3"/>
            </a:pPr>
            <a:r>
              <a:rPr lang="en-US" dirty="0" smtClean="0"/>
              <a:t>Analyze </a:t>
            </a:r>
            <a:r>
              <a:rPr lang="en-US" dirty="0"/>
              <a:t>the PRINCIPLES OF COMPOSITION in relation to the script’s theme and idea. </a:t>
            </a:r>
            <a:endParaRPr lang="en-US" dirty="0" smtClean="0"/>
          </a:p>
          <a:p>
            <a:pPr marL="633222" indent="-514350">
              <a:buAutoNum type="arabicPeriod" startAt="3"/>
            </a:pPr>
            <a:endParaRPr lang="en-US" dirty="0"/>
          </a:p>
          <a:p>
            <a:pPr marL="633222" indent="-514350">
              <a:buAutoNum type="arabicPeriod" startAt="4"/>
            </a:pPr>
            <a:r>
              <a:rPr lang="en-US" dirty="0" smtClean="0"/>
              <a:t>Take </a:t>
            </a:r>
            <a:r>
              <a:rPr lang="en-US" dirty="0"/>
              <a:t>all the information gathered in steps 1, 2 and 3 and formulate the PRODUCTION CONCEPT </a:t>
            </a:r>
            <a:r>
              <a:rPr lang="en-US" dirty="0" smtClean="0"/>
              <a:t>.</a:t>
            </a:r>
          </a:p>
          <a:p>
            <a:pPr marL="118872" indent="0">
              <a:buNone/>
            </a:pPr>
            <a:endParaRPr lang="en-US" dirty="0"/>
          </a:p>
          <a:p>
            <a:endParaRPr lang="en-US" dirty="0"/>
          </a:p>
        </p:txBody>
      </p:sp>
    </p:spTree>
    <p:extLst>
      <p:ext uri="{BB962C8B-B14F-4D97-AF65-F5344CB8AC3E}">
        <p14:creationId xmlns:p14="http://schemas.microsoft.com/office/powerpoint/2010/main" val="326074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t>DESIGN ELEMENTS</a:t>
            </a:r>
            <a:endParaRPr lang="en-US" sz="2400" b="1"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081" r="11081"/>
          <a:stretch>
            <a:fillRect/>
          </a:stretch>
        </p:blipFill>
        <p:spPr/>
      </p:pic>
      <p:sp>
        <p:nvSpPr>
          <p:cNvPr id="4" name="Text Placeholder 3"/>
          <p:cNvSpPr>
            <a:spLocks noGrp="1"/>
          </p:cNvSpPr>
          <p:nvPr>
            <p:ph type="body" sz="half" idx="2"/>
          </p:nvPr>
        </p:nvSpPr>
        <p:spPr>
          <a:xfrm>
            <a:off x="0" y="1524000"/>
            <a:ext cx="2971800" cy="5334000"/>
          </a:xfrm>
        </p:spPr>
        <p:txBody>
          <a:bodyPr>
            <a:noAutofit/>
          </a:bodyPr>
          <a:lstStyle/>
          <a:p>
            <a:r>
              <a:rPr lang="en-US" sz="1550" b="1" u="sng" dirty="0" smtClean="0"/>
              <a:t>LINE</a:t>
            </a:r>
            <a:r>
              <a:rPr lang="en-US" sz="1550" dirty="0" smtClean="0"/>
              <a:t>- Everything is straight and angular within the confines of the Elephant Man’s world; the hospital, his room, the freak show where he originates from – a hard, desolate life, one way path to no where. Yet the proscenium arch is curved to represent the choices that still like with in each of us.</a:t>
            </a:r>
          </a:p>
          <a:p>
            <a:endParaRPr lang="en-US" sz="1550" dirty="0"/>
          </a:p>
          <a:p>
            <a:r>
              <a:rPr lang="en-US" sz="1550" b="1" u="sng" dirty="0" smtClean="0"/>
              <a:t>COLOR</a:t>
            </a:r>
            <a:r>
              <a:rPr lang="en-US" sz="1550" dirty="0" smtClean="0"/>
              <a:t>-muted grey tones of red and blue. Red to represent the death the Elephant Man is ultimately facing and blue for the tears, sadness and pain he feels with in. White will represent the innocence, vulnerability and peace the Elephant experience at that time or place.</a:t>
            </a:r>
          </a:p>
          <a:p>
            <a:endParaRPr lang="en-US" sz="1550" dirty="0"/>
          </a:p>
          <a:p>
            <a:r>
              <a:rPr lang="en-US" sz="1550" b="1" u="sng" dirty="0"/>
              <a:t>SHAPE-</a:t>
            </a:r>
            <a:r>
              <a:rPr lang="en-US" sz="1550" dirty="0"/>
              <a:t> Geometric; rectangles, </a:t>
            </a:r>
            <a:r>
              <a:rPr lang="en-US" sz="1550" dirty="0" smtClean="0"/>
              <a:t>squares</a:t>
            </a:r>
            <a:endParaRPr lang="en-US" sz="1550" dirty="0"/>
          </a:p>
        </p:txBody>
      </p:sp>
      <p:sp>
        <p:nvSpPr>
          <p:cNvPr id="5" name="TextBox 4"/>
          <p:cNvSpPr txBox="1"/>
          <p:nvPr/>
        </p:nvSpPr>
        <p:spPr>
          <a:xfrm>
            <a:off x="3124200" y="413266"/>
            <a:ext cx="6019800" cy="707886"/>
          </a:xfrm>
          <a:prstGeom prst="rect">
            <a:avLst/>
          </a:prstGeom>
          <a:noFill/>
        </p:spPr>
        <p:txBody>
          <a:bodyPr wrap="square" rtlCol="0">
            <a:spAutoFit/>
          </a:bodyPr>
          <a:lstStyle/>
          <a:p>
            <a:r>
              <a:rPr lang="en-US" sz="4000" b="1" dirty="0" smtClean="0">
                <a:solidFill>
                  <a:schemeClr val="bg1"/>
                </a:solidFill>
              </a:rPr>
              <a:t>THE ELEPHANT MAN</a:t>
            </a:r>
            <a:endParaRPr lang="en-US" sz="4000" b="1" dirty="0">
              <a:solidFill>
                <a:schemeClr val="bg1"/>
              </a:solidFill>
            </a:endParaRPr>
          </a:p>
        </p:txBody>
      </p:sp>
    </p:spTree>
    <p:extLst>
      <p:ext uri="{BB962C8B-B14F-4D97-AF65-F5344CB8AC3E}">
        <p14:creationId xmlns:p14="http://schemas.microsoft.com/office/powerpoint/2010/main" val="23676543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081" r="11081"/>
          <a:stretch>
            <a:fillRect/>
          </a:stretch>
        </p:blipFill>
        <p:spPr/>
      </p:pic>
      <p:sp>
        <p:nvSpPr>
          <p:cNvPr id="4" name="Text Placeholder 3"/>
          <p:cNvSpPr>
            <a:spLocks noGrp="1"/>
          </p:cNvSpPr>
          <p:nvPr>
            <p:ph type="body" sz="half" idx="2"/>
          </p:nvPr>
        </p:nvSpPr>
        <p:spPr>
          <a:xfrm>
            <a:off x="76200" y="1524000"/>
            <a:ext cx="2819400" cy="5334000"/>
          </a:xfrm>
        </p:spPr>
        <p:txBody>
          <a:bodyPr>
            <a:normAutofit fontScale="85000" lnSpcReduction="20000"/>
          </a:bodyPr>
          <a:lstStyle/>
          <a:p>
            <a:r>
              <a:rPr lang="en-US" sz="1900" b="1" u="sng" dirty="0"/>
              <a:t>TEXUTRE-</a:t>
            </a:r>
            <a:r>
              <a:rPr lang="en-US" sz="1900" dirty="0"/>
              <a:t>   </a:t>
            </a:r>
            <a:r>
              <a:rPr lang="en-US" sz="1900" dirty="0" smtClean="0"/>
              <a:t> Mixture </a:t>
            </a:r>
            <a:r>
              <a:rPr lang="en-US" sz="1900" dirty="0"/>
              <a:t>of smooth and rough to compare to the Merck's life </a:t>
            </a:r>
            <a:r>
              <a:rPr lang="en-US" sz="1900" dirty="0" smtClean="0"/>
              <a:t>. The </a:t>
            </a:r>
            <a:r>
              <a:rPr lang="en-US" sz="1900" dirty="0"/>
              <a:t>grey with incomplete bricks </a:t>
            </a:r>
            <a:r>
              <a:rPr lang="en-US" sz="1900" dirty="0" smtClean="0"/>
              <a:t>represents his </a:t>
            </a:r>
            <a:r>
              <a:rPr lang="en-US" sz="1900" dirty="0"/>
              <a:t>life – unfulfilled; only ½ lived.  It is rough and left as a matt finish to represent the lower class of the hospital and freak show.  The inside hospital room is sponged textured with a high gloss </a:t>
            </a:r>
            <a:r>
              <a:rPr lang="en-US" sz="1900" dirty="0" smtClean="0"/>
              <a:t>Polly </a:t>
            </a:r>
            <a:r>
              <a:rPr lang="en-US" sz="1900" dirty="0"/>
              <a:t>sheen so that the he and the items will reflect off the floor – a reminder of who he is and where he is. A smooth finish to represent the higher status of his room</a:t>
            </a:r>
            <a:r>
              <a:rPr lang="en-US" sz="1900" dirty="0" smtClean="0"/>
              <a:t>.</a:t>
            </a:r>
          </a:p>
          <a:p>
            <a:endParaRPr lang="en-US" sz="1900" dirty="0" smtClean="0"/>
          </a:p>
          <a:p>
            <a:endParaRPr lang="en-US" sz="1900" dirty="0" smtClean="0"/>
          </a:p>
          <a:p>
            <a:r>
              <a:rPr lang="en-US" sz="1900" b="1" u="sng" dirty="0"/>
              <a:t>MASS -  </a:t>
            </a:r>
            <a:r>
              <a:rPr lang="en-US" sz="1900" dirty="0"/>
              <a:t>The overbearing proscenium arch hovering over the Elephant Man as if to say he is and will forever be “on display</a:t>
            </a:r>
            <a:r>
              <a:rPr lang="en-US" sz="1900" dirty="0" smtClean="0"/>
              <a:t>”.  Feels heavy and is massive in comparison to the characters, as if they are trivial.</a:t>
            </a:r>
            <a:endParaRPr lang="en-US" sz="1900" dirty="0"/>
          </a:p>
          <a:p>
            <a:endParaRPr lang="en-US" sz="1800" dirty="0"/>
          </a:p>
          <a:p>
            <a:endParaRPr lang="en-US" sz="1800" dirty="0"/>
          </a:p>
          <a:p>
            <a:endParaRPr lang="en-US" dirty="0"/>
          </a:p>
        </p:txBody>
      </p:sp>
      <p:sp>
        <p:nvSpPr>
          <p:cNvPr id="6" name="TextBox 5"/>
          <p:cNvSpPr txBox="1"/>
          <p:nvPr/>
        </p:nvSpPr>
        <p:spPr>
          <a:xfrm>
            <a:off x="3124200" y="413266"/>
            <a:ext cx="6019800" cy="707886"/>
          </a:xfrm>
          <a:prstGeom prst="rect">
            <a:avLst/>
          </a:prstGeom>
          <a:noFill/>
        </p:spPr>
        <p:txBody>
          <a:bodyPr wrap="square" rtlCol="0">
            <a:spAutoFit/>
          </a:bodyPr>
          <a:lstStyle/>
          <a:p>
            <a:r>
              <a:rPr lang="en-US" sz="4000" dirty="0" smtClean="0">
                <a:solidFill>
                  <a:schemeClr val="bg1"/>
                </a:solidFill>
              </a:rPr>
              <a:t>THE ELEPHANT MAN</a:t>
            </a:r>
            <a:endParaRPr lang="en-US" sz="4000" dirty="0">
              <a:solidFill>
                <a:schemeClr val="bg1"/>
              </a:solidFill>
            </a:endParaRPr>
          </a:p>
        </p:txBody>
      </p:sp>
      <p:sp>
        <p:nvSpPr>
          <p:cNvPr id="7" name="Title 1"/>
          <p:cNvSpPr>
            <a:spLocks noGrp="1"/>
          </p:cNvSpPr>
          <p:nvPr>
            <p:ph type="title"/>
          </p:nvPr>
        </p:nvSpPr>
        <p:spPr/>
        <p:txBody>
          <a:bodyPr>
            <a:noAutofit/>
          </a:bodyPr>
          <a:lstStyle/>
          <a:p>
            <a:r>
              <a:rPr lang="en-US" sz="2400" b="1" dirty="0" smtClean="0"/>
              <a:t>DESIGN ELEMENTS</a:t>
            </a:r>
            <a:endParaRPr lang="en-US" sz="2400" b="1" dirty="0"/>
          </a:p>
        </p:txBody>
      </p:sp>
    </p:spTree>
    <p:extLst>
      <p:ext uri="{BB962C8B-B14F-4D97-AF65-F5344CB8AC3E}">
        <p14:creationId xmlns:p14="http://schemas.microsoft.com/office/powerpoint/2010/main" val="16232870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081" r="11081"/>
          <a:stretch>
            <a:fillRect/>
          </a:stretch>
        </p:blipFill>
        <p:spPr/>
      </p:pic>
      <p:sp>
        <p:nvSpPr>
          <p:cNvPr id="4" name="Text Placeholder 3"/>
          <p:cNvSpPr>
            <a:spLocks noGrp="1"/>
          </p:cNvSpPr>
          <p:nvPr>
            <p:ph type="body" sz="half" idx="2"/>
          </p:nvPr>
        </p:nvSpPr>
        <p:spPr>
          <a:xfrm>
            <a:off x="0" y="1524000"/>
            <a:ext cx="2971800" cy="5638800"/>
          </a:xfrm>
        </p:spPr>
        <p:txBody>
          <a:bodyPr>
            <a:normAutofit fontScale="85000" lnSpcReduction="10000"/>
          </a:bodyPr>
          <a:lstStyle/>
          <a:p>
            <a:r>
              <a:rPr lang="en-US" sz="1900" b="1" u="sng" dirty="0" smtClean="0"/>
              <a:t>HARMONY-</a:t>
            </a:r>
            <a:r>
              <a:rPr lang="en-US" sz="1900" dirty="0" smtClean="0"/>
              <a:t>harmonious </a:t>
            </a:r>
            <a:r>
              <a:rPr lang="en-US" sz="1900" dirty="0" smtClean="0"/>
              <a:t>overall, warm, earth tones</a:t>
            </a:r>
            <a:endParaRPr lang="en-US" sz="1900" dirty="0" smtClean="0"/>
          </a:p>
          <a:p>
            <a:endParaRPr lang="en-US" sz="1900" dirty="0"/>
          </a:p>
          <a:p>
            <a:r>
              <a:rPr lang="en-US" sz="1900" b="1" u="sng" dirty="0" smtClean="0"/>
              <a:t>CONTRAST-</a:t>
            </a:r>
            <a:r>
              <a:rPr lang="en-US" sz="1900" dirty="0" smtClean="0"/>
              <a:t> The proscenium arch provide contrast to the angular lines and harsh mood.</a:t>
            </a:r>
          </a:p>
          <a:p>
            <a:endParaRPr lang="en-US" sz="1900" dirty="0"/>
          </a:p>
          <a:p>
            <a:r>
              <a:rPr lang="en-US" sz="1900" b="1" u="sng" dirty="0" smtClean="0"/>
              <a:t>VARIATION</a:t>
            </a:r>
            <a:r>
              <a:rPr lang="en-US" sz="1900" dirty="0" smtClean="0"/>
              <a:t>-(royalty costumes)</a:t>
            </a:r>
          </a:p>
          <a:p>
            <a:endParaRPr lang="en-US" sz="1900" dirty="0"/>
          </a:p>
          <a:p>
            <a:r>
              <a:rPr lang="en-US" sz="1900" b="1" u="sng" dirty="0" smtClean="0"/>
              <a:t>BALANCE-</a:t>
            </a:r>
            <a:r>
              <a:rPr lang="en-US" sz="1900" dirty="0" smtClean="0"/>
              <a:t> The show goes from asymmetrical to symmetrical just as Merck's life does the same; goes from being out of controlled and part of a freak show to being balanced, with purpose as he is taken in by the doctor and given a new life. Here you see the set balanced and symmetrical.</a:t>
            </a:r>
          </a:p>
          <a:p>
            <a:endParaRPr lang="en-US" sz="1900" dirty="0"/>
          </a:p>
          <a:p>
            <a:r>
              <a:rPr lang="en-US" sz="1900" b="1" u="sng" dirty="0" smtClean="0"/>
              <a:t>EMPHASIS-</a:t>
            </a:r>
            <a:r>
              <a:rPr lang="en-US" sz="1900" dirty="0" smtClean="0"/>
              <a:t> areas with emphasis include: Up center scrim, proscenium arch projections. Royalty, freaks, death moment</a:t>
            </a:r>
          </a:p>
          <a:p>
            <a:endParaRPr lang="en-US" dirty="0"/>
          </a:p>
          <a:p>
            <a:endParaRPr lang="en-US" dirty="0"/>
          </a:p>
        </p:txBody>
      </p:sp>
      <p:sp>
        <p:nvSpPr>
          <p:cNvPr id="5" name="Title 1"/>
          <p:cNvSpPr>
            <a:spLocks noGrp="1"/>
          </p:cNvSpPr>
          <p:nvPr>
            <p:ph type="title"/>
          </p:nvPr>
        </p:nvSpPr>
        <p:spPr/>
        <p:txBody>
          <a:bodyPr>
            <a:noAutofit/>
          </a:bodyPr>
          <a:lstStyle/>
          <a:p>
            <a:r>
              <a:rPr lang="en-US" sz="2400" b="1" dirty="0" smtClean="0"/>
              <a:t>PRINCIPLES OF COMPOSITION</a:t>
            </a:r>
            <a:endParaRPr lang="en-US" sz="2400" b="1" dirty="0"/>
          </a:p>
        </p:txBody>
      </p:sp>
      <p:sp>
        <p:nvSpPr>
          <p:cNvPr id="6" name="TextBox 5"/>
          <p:cNvSpPr txBox="1"/>
          <p:nvPr/>
        </p:nvSpPr>
        <p:spPr>
          <a:xfrm>
            <a:off x="3124200" y="413266"/>
            <a:ext cx="6019800" cy="707886"/>
          </a:xfrm>
          <a:prstGeom prst="rect">
            <a:avLst/>
          </a:prstGeom>
          <a:noFill/>
        </p:spPr>
        <p:txBody>
          <a:bodyPr wrap="square" rtlCol="0">
            <a:spAutoFit/>
          </a:bodyPr>
          <a:lstStyle/>
          <a:p>
            <a:r>
              <a:rPr lang="en-US" sz="4000" dirty="0" smtClean="0">
                <a:solidFill>
                  <a:schemeClr val="bg1"/>
                </a:solidFill>
              </a:rPr>
              <a:t>THE ELEPHANT MAN</a:t>
            </a:r>
            <a:endParaRPr lang="en-US" sz="4000" dirty="0">
              <a:solidFill>
                <a:schemeClr val="bg1"/>
              </a:solidFill>
            </a:endParaRPr>
          </a:p>
        </p:txBody>
      </p:sp>
    </p:spTree>
    <p:extLst>
      <p:ext uri="{BB962C8B-B14F-4D97-AF65-F5344CB8AC3E}">
        <p14:creationId xmlns:p14="http://schemas.microsoft.com/office/powerpoint/2010/main" val="5718406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t>UNITY</a:t>
            </a:r>
            <a:br>
              <a:rPr lang="en-US" sz="2400" b="1" dirty="0" smtClean="0"/>
            </a:br>
            <a:r>
              <a:rPr lang="en-US" sz="2400" b="1" dirty="0" smtClean="0"/>
              <a:t>reality vs. illusion</a:t>
            </a:r>
            <a:endParaRPr lang="en-US" sz="2400" dirty="0"/>
          </a:p>
        </p:txBody>
      </p:sp>
      <p:sp>
        <p:nvSpPr>
          <p:cNvPr id="4" name="Text Placeholder 3"/>
          <p:cNvSpPr>
            <a:spLocks noGrp="1"/>
          </p:cNvSpPr>
          <p:nvPr>
            <p:ph type="body" sz="half" idx="2"/>
          </p:nvPr>
        </p:nvSpPr>
        <p:spPr/>
        <p:txBody>
          <a:bodyPr>
            <a:normAutofit/>
          </a:bodyPr>
          <a:lstStyle/>
          <a:p>
            <a:r>
              <a:rPr lang="en-US" sz="1800" dirty="0" smtClean="0"/>
              <a:t>To further bring the audience closer to the action, Freaks were placed throughout the house and on the side stages.</a:t>
            </a:r>
          </a:p>
          <a:p>
            <a:endParaRPr lang="en-US" sz="1800" dirty="0"/>
          </a:p>
          <a:p>
            <a:r>
              <a:rPr lang="en-US" sz="1800" dirty="0" smtClean="0"/>
              <a:t>Make-shift wagons were built with disjointed bars</a:t>
            </a:r>
            <a:endParaRPr lang="en-US"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032257"/>
            <a:ext cx="6324600" cy="382574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9203" y="19372"/>
            <a:ext cx="3764797" cy="3257227"/>
          </a:xfrm>
          <a:prstGeom prst="rect">
            <a:avLst/>
          </a:prstGeom>
        </p:spPr>
      </p:pic>
      <p:pic>
        <p:nvPicPr>
          <p:cNvPr id="5" name="Picture Placeholder 4"/>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l="11081" r="11081"/>
          <a:stretch>
            <a:fillRect/>
          </a:stretch>
        </p:blipFill>
        <p:spPr>
          <a:xfrm>
            <a:off x="2819400" y="0"/>
            <a:ext cx="3048000" cy="3330835"/>
          </a:xfrm>
        </p:spPr>
      </p:pic>
    </p:spTree>
    <p:extLst>
      <p:ext uri="{BB962C8B-B14F-4D97-AF65-F5344CB8AC3E}">
        <p14:creationId xmlns:p14="http://schemas.microsoft.com/office/powerpoint/2010/main" val="13298281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rmAutofit lnSpcReduction="10000"/>
          </a:bodyPr>
          <a:lstStyle/>
          <a:p>
            <a:r>
              <a:rPr lang="en-US" b="1" dirty="0"/>
              <a:t>UNITY</a:t>
            </a:r>
            <a:br>
              <a:rPr lang="en-US" b="1" dirty="0"/>
            </a:br>
            <a:r>
              <a:rPr lang="en-US" b="1" dirty="0"/>
              <a:t>reality vs. illusion </a:t>
            </a:r>
            <a:endParaRPr lang="en-US" b="1" dirty="0" smtClean="0"/>
          </a:p>
          <a:p>
            <a:endParaRPr lang="en-US" b="1" dirty="0" smtClean="0"/>
          </a:p>
          <a:p>
            <a:r>
              <a:rPr lang="en-US" dirty="0" smtClean="0"/>
              <a:t>The broken mirrors placed on either side of the proscenium for the audience to look at themselves but in the same manner in which Merrick must see himself – in a broken, distorted way.</a:t>
            </a:r>
          </a:p>
          <a:p>
            <a:endParaRPr lang="en-US" dirty="0"/>
          </a:p>
          <a:p>
            <a:r>
              <a:rPr lang="en-US" b="1" dirty="0"/>
              <a:t>CONTRAST</a:t>
            </a:r>
            <a:br>
              <a:rPr lang="en-US" b="1" dirty="0"/>
            </a:br>
            <a:r>
              <a:rPr lang="en-US" b="1" dirty="0"/>
              <a:t>hard vs </a:t>
            </a:r>
            <a:r>
              <a:rPr lang="en-US" b="1" dirty="0" smtClean="0"/>
              <a:t>soft</a:t>
            </a:r>
          </a:p>
          <a:p>
            <a:endParaRPr lang="en-US" dirty="0" smtClean="0"/>
          </a:p>
          <a:p>
            <a:r>
              <a:rPr lang="en-US" dirty="0" smtClean="0"/>
              <a:t>The mirrors ,floor and other items are hard vs the feathers on the wall to show contrast… much like the harsh realities that face Merrick everyday (physically), mentally, John is soft, kind, sweet and giving.</a:t>
            </a:r>
            <a:r>
              <a:rPr lang="en-US" dirty="0" smtClean="0"/>
              <a:t> </a:t>
            </a:r>
            <a:endParaRPr lang="en-US" dirty="0"/>
          </a:p>
        </p:txBody>
      </p:sp>
      <p:pic>
        <p:nvPicPr>
          <p:cNvPr id="11" name="Picture Placeholder 10"/>
          <p:cNvPicPr>
            <a:picLocks noGrp="1" noChangeAspect="1"/>
          </p:cNvPicPr>
          <p:nvPr>
            <p:ph type="pic" idx="1"/>
          </p:nvPr>
        </p:nvPicPr>
        <p:blipFill>
          <a:blip r:embed="rId2">
            <a:extLst>
              <a:ext uri="{28A0092B-C50C-407E-A947-70E740481C1C}">
                <a14:useLocalDpi xmlns:a14="http://schemas.microsoft.com/office/drawing/2010/main" val="0"/>
              </a:ext>
            </a:extLst>
          </a:blip>
          <a:srcRect l="2422" r="2422"/>
          <a:stretch>
            <a:fillRect/>
          </a:stretch>
        </p:blipFill>
        <p:spPr/>
      </p:pic>
      <p:sp>
        <p:nvSpPr>
          <p:cNvPr id="12" name="TextBox 11"/>
          <p:cNvSpPr txBox="1"/>
          <p:nvPr/>
        </p:nvSpPr>
        <p:spPr>
          <a:xfrm>
            <a:off x="3124200" y="413266"/>
            <a:ext cx="6019800" cy="707886"/>
          </a:xfrm>
          <a:prstGeom prst="rect">
            <a:avLst/>
          </a:prstGeom>
          <a:noFill/>
        </p:spPr>
        <p:txBody>
          <a:bodyPr wrap="square" rtlCol="0">
            <a:spAutoFit/>
          </a:bodyPr>
          <a:lstStyle/>
          <a:p>
            <a:r>
              <a:rPr lang="en-US" sz="4000" dirty="0" smtClean="0">
                <a:solidFill>
                  <a:schemeClr val="bg1"/>
                </a:solidFill>
              </a:rPr>
              <a:t>THE ELEPHANT MAN</a:t>
            </a:r>
            <a:endParaRPr lang="en-US" sz="4000" dirty="0">
              <a:solidFill>
                <a:schemeClr val="bg1"/>
              </a:solidFill>
            </a:endParaRPr>
          </a:p>
        </p:txBody>
      </p:sp>
      <p:sp>
        <p:nvSpPr>
          <p:cNvPr id="13" name="Title 1"/>
          <p:cNvSpPr>
            <a:spLocks noGrp="1"/>
          </p:cNvSpPr>
          <p:nvPr>
            <p:ph type="title"/>
          </p:nvPr>
        </p:nvSpPr>
        <p:spPr>
          <a:xfrm>
            <a:off x="164592" y="155448"/>
            <a:ext cx="2525150" cy="1216152"/>
          </a:xfrm>
        </p:spPr>
        <p:txBody>
          <a:bodyPr>
            <a:noAutofit/>
          </a:bodyPr>
          <a:lstStyle/>
          <a:p>
            <a:r>
              <a:rPr lang="en-US" sz="2400" b="1" dirty="0"/>
              <a:t>U</a:t>
            </a:r>
            <a:r>
              <a:rPr lang="en-US" sz="2400" b="1" dirty="0" smtClean="0"/>
              <a:t>NITY</a:t>
            </a:r>
            <a:r>
              <a:rPr lang="en-US" sz="2400" b="1" dirty="0" smtClean="0"/>
              <a:t> &amp;</a:t>
            </a:r>
            <a:r>
              <a:rPr lang="en-US" sz="2400" b="1" dirty="0" smtClean="0"/>
              <a:t/>
            </a:r>
            <a:br>
              <a:rPr lang="en-US" sz="2400" b="1" dirty="0" smtClean="0"/>
            </a:br>
            <a:r>
              <a:rPr lang="en-US" sz="2400" b="1" dirty="0" smtClean="0"/>
              <a:t>CONTRAST</a:t>
            </a:r>
            <a:endParaRPr lang="en-US" sz="2400" dirty="0"/>
          </a:p>
        </p:txBody>
      </p:sp>
    </p:spTree>
    <p:extLst>
      <p:ext uri="{BB962C8B-B14F-4D97-AF65-F5344CB8AC3E}">
        <p14:creationId xmlns:p14="http://schemas.microsoft.com/office/powerpoint/2010/main" val="29775979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PRODUCTION CONCEPT</a:t>
            </a:r>
            <a:endParaRPr lang="en-US" sz="2800" dirty="0"/>
          </a:p>
        </p:txBody>
      </p:sp>
      <p:sp>
        <p:nvSpPr>
          <p:cNvPr id="4" name="Text Placeholder 3"/>
          <p:cNvSpPr>
            <a:spLocks noGrp="1"/>
          </p:cNvSpPr>
          <p:nvPr>
            <p:ph type="body" sz="half" idx="2"/>
          </p:nvPr>
        </p:nvSpPr>
        <p:spPr>
          <a:xfrm>
            <a:off x="164592" y="1728216"/>
            <a:ext cx="2578608" cy="4977384"/>
          </a:xfrm>
        </p:spPr>
        <p:txBody>
          <a:bodyPr>
            <a:normAutofit/>
          </a:bodyPr>
          <a:lstStyle/>
          <a:p>
            <a:r>
              <a:rPr lang="en-US" sz="1800" b="1" u="sng" dirty="0" smtClean="0"/>
              <a:t>LINE, SHAPE, TEXTURE, COLOR</a:t>
            </a:r>
          </a:p>
          <a:p>
            <a:endParaRPr lang="en-US" sz="1800" b="1" u="sng" dirty="0"/>
          </a:p>
          <a:p>
            <a:r>
              <a:rPr lang="en-US" sz="2000" dirty="0" smtClean="0"/>
              <a:t>During the Freak Show, gobos provided geometric shapes  giving it a very rough texture. It’s a harsh environment, dark and scary. Fog pumped through pipes in the stage created an ominous mood as it cheeped through the green light which bled down in sheets of lines.</a:t>
            </a:r>
          </a:p>
        </p:txBody>
      </p:sp>
      <p:pic>
        <p:nvPicPr>
          <p:cNvPr id="15" name="Picture Placeholder 1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081" r="11081"/>
          <a:stretch>
            <a:fillRect/>
          </a:stretch>
        </p:blipFill>
        <p:spPr/>
      </p:pic>
      <p:sp>
        <p:nvSpPr>
          <p:cNvPr id="16" name="TextBox 15"/>
          <p:cNvSpPr txBox="1"/>
          <p:nvPr/>
        </p:nvSpPr>
        <p:spPr>
          <a:xfrm>
            <a:off x="3124200" y="413266"/>
            <a:ext cx="6019800" cy="707886"/>
          </a:xfrm>
          <a:prstGeom prst="rect">
            <a:avLst/>
          </a:prstGeom>
          <a:noFill/>
        </p:spPr>
        <p:txBody>
          <a:bodyPr wrap="square" rtlCol="0">
            <a:spAutoFit/>
          </a:bodyPr>
          <a:lstStyle/>
          <a:p>
            <a:r>
              <a:rPr lang="en-US" sz="4000" dirty="0" smtClean="0">
                <a:solidFill>
                  <a:schemeClr val="bg1"/>
                </a:solidFill>
              </a:rPr>
              <a:t>THE ELEPHANT MAN</a:t>
            </a:r>
            <a:endParaRPr lang="en-US" sz="4000" dirty="0">
              <a:solidFill>
                <a:schemeClr val="bg1"/>
              </a:solidFill>
            </a:endParaRPr>
          </a:p>
        </p:txBody>
      </p:sp>
    </p:spTree>
    <p:extLst>
      <p:ext uri="{BB962C8B-B14F-4D97-AF65-F5344CB8AC3E}">
        <p14:creationId xmlns:p14="http://schemas.microsoft.com/office/powerpoint/2010/main" val="31741296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PRODUCTION CONCEPT</a:t>
            </a:r>
            <a:endParaRPr lang="en-US" sz="28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081" r="11081"/>
          <a:stretch>
            <a:fillRect/>
          </a:stretch>
        </p:blipFill>
        <p:spPr/>
      </p:pic>
      <p:sp>
        <p:nvSpPr>
          <p:cNvPr id="4" name="Text Placeholder 3"/>
          <p:cNvSpPr>
            <a:spLocks noGrp="1"/>
          </p:cNvSpPr>
          <p:nvPr>
            <p:ph type="body" sz="half" idx="2"/>
          </p:nvPr>
        </p:nvSpPr>
        <p:spPr/>
        <p:txBody>
          <a:bodyPr>
            <a:normAutofit lnSpcReduction="10000"/>
          </a:bodyPr>
          <a:lstStyle/>
          <a:p>
            <a:r>
              <a:rPr lang="en-US" sz="2400" b="1" u="sng" dirty="0" smtClean="0"/>
              <a:t>SHAPE</a:t>
            </a:r>
          </a:p>
          <a:p>
            <a:endParaRPr lang="en-US" sz="2400" dirty="0"/>
          </a:p>
          <a:p>
            <a:r>
              <a:rPr lang="en-US" sz="2400" dirty="0" smtClean="0"/>
              <a:t>Rectangles were the primary geometric shape and could be seen throughout the set, costumes, lights and props</a:t>
            </a:r>
            <a:r>
              <a:rPr lang="en-US" sz="2400" dirty="0" smtClean="0"/>
              <a:t>.</a:t>
            </a:r>
          </a:p>
          <a:p>
            <a:endParaRPr lang="en-US" sz="2400" dirty="0"/>
          </a:p>
          <a:p>
            <a:r>
              <a:rPr lang="en-US" sz="2400" dirty="0" smtClean="0"/>
              <a:t>Thus creating unity and harmony.</a:t>
            </a:r>
            <a:endParaRPr lang="en-US" sz="2400" dirty="0" smtClean="0"/>
          </a:p>
          <a:p>
            <a:endParaRPr lang="en-US" dirty="0" smtClean="0"/>
          </a:p>
          <a:p>
            <a:endParaRPr lang="en-US" dirty="0"/>
          </a:p>
        </p:txBody>
      </p:sp>
      <p:sp>
        <p:nvSpPr>
          <p:cNvPr id="6" name="TextBox 5"/>
          <p:cNvSpPr txBox="1"/>
          <p:nvPr/>
        </p:nvSpPr>
        <p:spPr>
          <a:xfrm>
            <a:off x="3124200" y="413266"/>
            <a:ext cx="6019800" cy="707886"/>
          </a:xfrm>
          <a:prstGeom prst="rect">
            <a:avLst/>
          </a:prstGeom>
          <a:noFill/>
        </p:spPr>
        <p:txBody>
          <a:bodyPr wrap="square" rtlCol="0">
            <a:spAutoFit/>
          </a:bodyPr>
          <a:lstStyle/>
          <a:p>
            <a:r>
              <a:rPr lang="en-US" sz="4000" dirty="0" smtClean="0">
                <a:solidFill>
                  <a:schemeClr val="bg1"/>
                </a:solidFill>
              </a:rPr>
              <a:t>THE ELEPHANT MAN</a:t>
            </a:r>
            <a:endParaRPr lang="en-US" sz="4000" dirty="0">
              <a:solidFill>
                <a:schemeClr val="bg1"/>
              </a:solidFill>
            </a:endParaRPr>
          </a:p>
        </p:txBody>
      </p:sp>
    </p:spTree>
    <p:extLst>
      <p:ext uri="{BB962C8B-B14F-4D97-AF65-F5344CB8AC3E}">
        <p14:creationId xmlns:p14="http://schemas.microsoft.com/office/powerpoint/2010/main" val="41744125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t>LINE, SHAPE, COLOR</a:t>
            </a:r>
            <a:endParaRPr lang="en-US" sz="24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081" r="11081"/>
          <a:stretch>
            <a:fillRect/>
          </a:stretch>
        </p:blipFill>
        <p:spPr/>
      </p:pic>
      <p:sp>
        <p:nvSpPr>
          <p:cNvPr id="4" name="Text Placeholder 3"/>
          <p:cNvSpPr>
            <a:spLocks noGrp="1"/>
          </p:cNvSpPr>
          <p:nvPr>
            <p:ph type="body" sz="half" idx="2"/>
          </p:nvPr>
        </p:nvSpPr>
        <p:spPr>
          <a:xfrm>
            <a:off x="76200" y="1600200"/>
            <a:ext cx="2743200" cy="5257800"/>
          </a:xfrm>
        </p:spPr>
        <p:txBody>
          <a:bodyPr>
            <a:noAutofit/>
          </a:bodyPr>
          <a:lstStyle/>
          <a:p>
            <a:r>
              <a:rPr lang="en-US" sz="1650" dirty="0" smtClean="0"/>
              <a:t>The PINHEADS represent the dreams and anxieties inside the mind of the Elephant Man.</a:t>
            </a:r>
          </a:p>
          <a:p>
            <a:endParaRPr lang="en-US" sz="1650" dirty="0"/>
          </a:p>
          <a:p>
            <a:r>
              <a:rPr lang="en-US" sz="1650" dirty="0" smtClean="0"/>
              <a:t>Their heads are shaped like cones (geometric shape) -  a shape that is obscure, long and pointed; not quite round; not perfect – like Merrick.</a:t>
            </a:r>
          </a:p>
          <a:p>
            <a:endParaRPr lang="en-US" sz="1650" dirty="0"/>
          </a:p>
          <a:p>
            <a:r>
              <a:rPr lang="en-US" sz="1650" dirty="0" smtClean="0"/>
              <a:t>They wear white to represent the innocence of Merrick, while each is emphasized with a color to bring in the outside world.</a:t>
            </a:r>
          </a:p>
          <a:p>
            <a:endParaRPr lang="en-US" sz="1650" dirty="0"/>
          </a:p>
          <a:p>
            <a:r>
              <a:rPr lang="en-US" sz="1650" dirty="0" smtClean="0"/>
              <a:t>Notice the dresses are trimmed with horizontal lines</a:t>
            </a:r>
            <a:r>
              <a:rPr lang="en-US" sz="1600" dirty="0" smtClean="0"/>
              <a:t>.</a:t>
            </a:r>
            <a:endParaRPr lang="en-US" sz="1600" dirty="0"/>
          </a:p>
        </p:txBody>
      </p:sp>
      <p:sp>
        <p:nvSpPr>
          <p:cNvPr id="7" name="TextBox 6"/>
          <p:cNvSpPr txBox="1"/>
          <p:nvPr/>
        </p:nvSpPr>
        <p:spPr>
          <a:xfrm>
            <a:off x="3124200" y="413266"/>
            <a:ext cx="6019800" cy="707886"/>
          </a:xfrm>
          <a:prstGeom prst="rect">
            <a:avLst/>
          </a:prstGeom>
          <a:noFill/>
        </p:spPr>
        <p:txBody>
          <a:bodyPr wrap="square" rtlCol="0">
            <a:spAutoFit/>
          </a:bodyPr>
          <a:lstStyle/>
          <a:p>
            <a:r>
              <a:rPr lang="en-US" sz="4000" dirty="0" smtClean="0">
                <a:solidFill>
                  <a:schemeClr val="bg1"/>
                </a:solidFill>
              </a:rPr>
              <a:t>THE ELEPHANT MAN</a:t>
            </a:r>
            <a:endParaRPr lang="en-US" sz="4000" dirty="0">
              <a:solidFill>
                <a:schemeClr val="bg1"/>
              </a:solidFill>
            </a:endParaRPr>
          </a:p>
        </p:txBody>
      </p:sp>
    </p:spTree>
    <p:extLst>
      <p:ext uri="{BB962C8B-B14F-4D97-AF65-F5344CB8AC3E}">
        <p14:creationId xmlns:p14="http://schemas.microsoft.com/office/powerpoint/2010/main" val="243838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a:t>
            </a:r>
            <a:endParaRPr lang="en-US" dirty="0"/>
          </a:p>
        </p:txBody>
      </p:sp>
      <p:sp>
        <p:nvSpPr>
          <p:cNvPr id="3" name="Content Placeholder 2"/>
          <p:cNvSpPr>
            <a:spLocks noGrp="1"/>
          </p:cNvSpPr>
          <p:nvPr>
            <p:ph idx="1"/>
          </p:nvPr>
        </p:nvSpPr>
        <p:spPr/>
        <p:txBody>
          <a:bodyPr/>
          <a:lstStyle/>
          <a:p>
            <a:pPr marL="118872" indent="0" algn="ctr">
              <a:buNone/>
            </a:pPr>
            <a:r>
              <a:rPr lang="en-US" b="1" dirty="0" smtClean="0">
                <a:solidFill>
                  <a:srgbClr val="00B0F0"/>
                </a:solidFill>
              </a:rPr>
              <a:t>Creativity is </a:t>
            </a:r>
          </a:p>
          <a:p>
            <a:pPr marL="118872" indent="0" algn="ctr">
              <a:buNone/>
            </a:pPr>
            <a:r>
              <a:rPr lang="en-US" b="1" dirty="0" smtClean="0">
                <a:solidFill>
                  <a:srgbClr val="00B0F0"/>
                </a:solidFill>
              </a:rPr>
              <a:t>“artistic or intellectual inventiveness”</a:t>
            </a:r>
          </a:p>
          <a:p>
            <a:pPr marL="118872" indent="0" algn="ctr">
              <a:buNone/>
            </a:pPr>
            <a:r>
              <a:rPr lang="en-US" dirty="0" smtClean="0"/>
              <a:t>What does that mean?</a:t>
            </a:r>
          </a:p>
          <a:p>
            <a:pPr marL="118872" indent="0">
              <a:buNone/>
            </a:pPr>
            <a:endParaRPr lang="en-US" sz="1800" dirty="0"/>
          </a:p>
          <a:p>
            <a:pPr marL="118872" indent="0">
              <a:buNone/>
            </a:pPr>
            <a:endParaRPr lang="en-US" dirty="0" smtClean="0"/>
          </a:p>
          <a:p>
            <a:pPr marL="118872" indent="0">
              <a:buNone/>
            </a:pPr>
            <a:r>
              <a:rPr lang="en-US" dirty="0" smtClean="0"/>
              <a:t>WHY IS IT DIFFICULT TO BE CREATIVE?</a:t>
            </a:r>
          </a:p>
          <a:p>
            <a:r>
              <a:rPr lang="en-US" dirty="0" smtClean="0"/>
              <a:t>no chance to be </a:t>
            </a:r>
          </a:p>
          <a:p>
            <a:r>
              <a:rPr lang="en-US" dirty="0"/>
              <a:t>l</a:t>
            </a:r>
            <a:r>
              <a:rPr lang="en-US" dirty="0" smtClean="0"/>
              <a:t>ack of inspiration</a:t>
            </a:r>
          </a:p>
          <a:p>
            <a:r>
              <a:rPr lang="en-US" dirty="0"/>
              <a:t>s</a:t>
            </a:r>
            <a:r>
              <a:rPr lang="en-US" dirty="0" smtClean="0"/>
              <a:t>et standards</a:t>
            </a:r>
          </a:p>
          <a:p>
            <a:endParaRPr lang="en-US" dirty="0"/>
          </a:p>
        </p:txBody>
      </p:sp>
    </p:spTree>
    <p:extLst>
      <p:ext uri="{BB962C8B-B14F-4D97-AF65-F5344CB8AC3E}">
        <p14:creationId xmlns:p14="http://schemas.microsoft.com/office/powerpoint/2010/main" val="41288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anim calcmode="lin" valueType="num">
                                      <p:cBhvr>
                                        <p:cTn id="4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t>CONTRAST, VARIATION &amp; EMPHASIS</a:t>
            </a:r>
            <a:endParaRPr lang="en-US" sz="2400" dirty="0"/>
          </a:p>
        </p:txBody>
      </p:sp>
      <p:sp>
        <p:nvSpPr>
          <p:cNvPr id="4" name="Text Placeholder 3"/>
          <p:cNvSpPr>
            <a:spLocks noGrp="1"/>
          </p:cNvSpPr>
          <p:nvPr>
            <p:ph type="body" sz="half" idx="2"/>
          </p:nvPr>
        </p:nvSpPr>
        <p:spPr>
          <a:xfrm>
            <a:off x="164592" y="1600200"/>
            <a:ext cx="2654808" cy="5257800"/>
          </a:xfrm>
        </p:spPr>
        <p:txBody>
          <a:bodyPr>
            <a:noAutofit/>
          </a:bodyPr>
          <a:lstStyle/>
          <a:p>
            <a:r>
              <a:rPr lang="en-US" sz="2000" dirty="0" smtClean="0"/>
              <a:t>Floral patterns and curves can be seen in the costumes of the women of royalty. </a:t>
            </a:r>
          </a:p>
          <a:p>
            <a:endParaRPr lang="en-US" sz="1800" dirty="0"/>
          </a:p>
          <a:p>
            <a:r>
              <a:rPr lang="en-US" sz="2000" dirty="0" smtClean="0"/>
              <a:t>As they represent the outside world of would could be, their costumes contrast to the rigid lines of the rest of the concept and allow them to also have emphasis as they stand out more as well.  These patterns also give variation to the overall design.</a:t>
            </a:r>
            <a:endParaRPr lang="en-US" sz="2000" dirty="0"/>
          </a:p>
        </p:txBody>
      </p:sp>
      <p:pic>
        <p:nvPicPr>
          <p:cNvPr id="9" name="Picture Placeholder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081" r="11081"/>
          <a:stretch>
            <a:fillRect/>
          </a:stretch>
        </p:blipFill>
        <p:spPr/>
      </p:pic>
      <p:sp>
        <p:nvSpPr>
          <p:cNvPr id="10" name="TextBox 9"/>
          <p:cNvSpPr txBox="1"/>
          <p:nvPr/>
        </p:nvSpPr>
        <p:spPr>
          <a:xfrm>
            <a:off x="3124200" y="413266"/>
            <a:ext cx="6019800" cy="707886"/>
          </a:xfrm>
          <a:prstGeom prst="rect">
            <a:avLst/>
          </a:prstGeom>
          <a:noFill/>
        </p:spPr>
        <p:txBody>
          <a:bodyPr wrap="square" rtlCol="0">
            <a:spAutoFit/>
          </a:bodyPr>
          <a:lstStyle/>
          <a:p>
            <a:r>
              <a:rPr lang="en-US" sz="4000" dirty="0" smtClean="0">
                <a:solidFill>
                  <a:schemeClr val="bg1"/>
                </a:solidFill>
              </a:rPr>
              <a:t>THE ELEPHANT MAN</a:t>
            </a:r>
            <a:endParaRPr lang="en-US" sz="4000" dirty="0">
              <a:solidFill>
                <a:schemeClr val="bg1"/>
              </a:solidFill>
            </a:endParaRPr>
          </a:p>
        </p:txBody>
      </p:sp>
    </p:spTree>
    <p:extLst>
      <p:ext uri="{BB962C8B-B14F-4D97-AF65-F5344CB8AC3E}">
        <p14:creationId xmlns:p14="http://schemas.microsoft.com/office/powerpoint/2010/main" val="1392596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EMPHASIS &amp; SHAPE</a:t>
            </a:r>
            <a:endParaRPr lang="en-US" sz="2800" dirty="0"/>
          </a:p>
        </p:txBody>
      </p:sp>
      <p:sp>
        <p:nvSpPr>
          <p:cNvPr id="4" name="Text Placeholder 3"/>
          <p:cNvSpPr>
            <a:spLocks noGrp="1"/>
          </p:cNvSpPr>
          <p:nvPr>
            <p:ph type="body" sz="half" idx="2"/>
          </p:nvPr>
        </p:nvSpPr>
        <p:spPr/>
        <p:txBody>
          <a:bodyPr>
            <a:normAutofit/>
          </a:bodyPr>
          <a:lstStyle/>
          <a:p>
            <a:r>
              <a:rPr lang="en-US" sz="2400" dirty="0" smtClean="0"/>
              <a:t>EMPHASIS was placed on Merrick with SOFT back light as he was seen for the first time by </a:t>
            </a:r>
            <a:r>
              <a:rPr lang="en-US" sz="2400" dirty="0" err="1" smtClean="0"/>
              <a:t>Treeves</a:t>
            </a:r>
            <a:r>
              <a:rPr lang="en-US" sz="2400" dirty="0" smtClean="0"/>
              <a:t> during the Freak show. This also creates a soft silhouette of him.</a:t>
            </a:r>
            <a:endParaRPr lang="en-US" sz="2400"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081" r="11081"/>
          <a:stretch>
            <a:fillRect/>
          </a:stretch>
        </p:blipFill>
        <p:spPr/>
      </p:pic>
      <p:sp>
        <p:nvSpPr>
          <p:cNvPr id="8" name="TextBox 7"/>
          <p:cNvSpPr txBox="1"/>
          <p:nvPr/>
        </p:nvSpPr>
        <p:spPr>
          <a:xfrm>
            <a:off x="3124200" y="413266"/>
            <a:ext cx="6019800" cy="707886"/>
          </a:xfrm>
          <a:prstGeom prst="rect">
            <a:avLst/>
          </a:prstGeom>
          <a:noFill/>
        </p:spPr>
        <p:txBody>
          <a:bodyPr wrap="square" rtlCol="0">
            <a:spAutoFit/>
          </a:bodyPr>
          <a:lstStyle/>
          <a:p>
            <a:r>
              <a:rPr lang="en-US" sz="4000" dirty="0" smtClean="0">
                <a:solidFill>
                  <a:schemeClr val="bg1"/>
                </a:solidFill>
              </a:rPr>
              <a:t>THE ELEPHANT MAN</a:t>
            </a:r>
            <a:endParaRPr lang="en-US" sz="4000" dirty="0">
              <a:solidFill>
                <a:schemeClr val="bg1"/>
              </a:solidFill>
            </a:endParaRPr>
          </a:p>
        </p:txBody>
      </p:sp>
    </p:spTree>
    <p:extLst>
      <p:ext uri="{BB962C8B-B14F-4D97-AF65-F5344CB8AC3E}">
        <p14:creationId xmlns:p14="http://schemas.microsoft.com/office/powerpoint/2010/main" val="2893701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CONTRAST</a:t>
            </a:r>
            <a:br>
              <a:rPr lang="en-US" sz="2800" dirty="0" smtClean="0"/>
            </a:br>
            <a:endParaRPr lang="en-US" sz="28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081" r="11081"/>
          <a:stretch>
            <a:fillRect/>
          </a:stretch>
        </p:blipFill>
        <p:spPr/>
      </p:pic>
      <p:sp>
        <p:nvSpPr>
          <p:cNvPr id="4" name="Text Placeholder 3"/>
          <p:cNvSpPr>
            <a:spLocks noGrp="1"/>
          </p:cNvSpPr>
          <p:nvPr>
            <p:ph type="body" sz="half" idx="2"/>
          </p:nvPr>
        </p:nvSpPr>
        <p:spPr/>
        <p:txBody>
          <a:bodyPr>
            <a:normAutofit/>
          </a:bodyPr>
          <a:lstStyle/>
          <a:p>
            <a:r>
              <a:rPr lang="en-US" sz="2400" dirty="0" smtClean="0"/>
              <a:t>The dirty, greasy hair, dirty face, buck teeth and bug eyes helped to give CONTRAST to this dark sinister character, making him stand out from the rest.</a:t>
            </a:r>
            <a:endParaRPr lang="en-US" sz="2400" dirty="0"/>
          </a:p>
        </p:txBody>
      </p:sp>
      <p:sp>
        <p:nvSpPr>
          <p:cNvPr id="6" name="TextBox 5"/>
          <p:cNvSpPr txBox="1"/>
          <p:nvPr/>
        </p:nvSpPr>
        <p:spPr>
          <a:xfrm>
            <a:off x="3124200" y="413266"/>
            <a:ext cx="6019800" cy="707886"/>
          </a:xfrm>
          <a:prstGeom prst="rect">
            <a:avLst/>
          </a:prstGeom>
          <a:noFill/>
        </p:spPr>
        <p:txBody>
          <a:bodyPr wrap="square" rtlCol="0">
            <a:spAutoFit/>
          </a:bodyPr>
          <a:lstStyle/>
          <a:p>
            <a:r>
              <a:rPr lang="en-US" sz="4000" dirty="0" smtClean="0">
                <a:solidFill>
                  <a:schemeClr val="bg1"/>
                </a:solidFill>
              </a:rPr>
              <a:t>THE ELEPHANT MAN</a:t>
            </a:r>
            <a:endParaRPr lang="en-US" sz="4000" dirty="0">
              <a:solidFill>
                <a:schemeClr val="bg1"/>
              </a:solidFill>
            </a:endParaRPr>
          </a:p>
        </p:txBody>
      </p:sp>
    </p:spTree>
    <p:extLst>
      <p:ext uri="{BB962C8B-B14F-4D97-AF65-F5344CB8AC3E}">
        <p14:creationId xmlns:p14="http://schemas.microsoft.com/office/powerpoint/2010/main" val="1563348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PRODUCTION CONCEPT PAPER</a:t>
            </a:r>
            <a:endParaRPr lang="en-US" dirty="0"/>
          </a:p>
        </p:txBody>
      </p:sp>
      <p:sp>
        <p:nvSpPr>
          <p:cNvPr id="3" name="Content Placeholder 2"/>
          <p:cNvSpPr>
            <a:spLocks noGrp="1"/>
          </p:cNvSpPr>
          <p:nvPr>
            <p:ph idx="1"/>
          </p:nvPr>
        </p:nvSpPr>
        <p:spPr>
          <a:xfrm>
            <a:off x="228600" y="1524000"/>
            <a:ext cx="8915400" cy="5333999"/>
          </a:xfrm>
        </p:spPr>
        <p:txBody>
          <a:bodyPr>
            <a:normAutofit fontScale="40000" lnSpcReduction="20000"/>
          </a:bodyPr>
          <a:lstStyle/>
          <a:p>
            <a:pPr marL="118872" indent="0">
              <a:buNone/>
            </a:pPr>
            <a:r>
              <a:rPr lang="en-US" sz="4500" b="1" dirty="0"/>
              <a:t> </a:t>
            </a:r>
            <a:r>
              <a:rPr lang="en-US" sz="4500" b="1" u="sng" dirty="0" smtClean="0"/>
              <a:t>TITLE</a:t>
            </a:r>
            <a:endParaRPr lang="en-US" sz="4500" b="1" dirty="0"/>
          </a:p>
          <a:p>
            <a:r>
              <a:rPr lang="en-US" sz="4500" dirty="0"/>
              <a:t>Production Concept Paper for the play </a:t>
            </a:r>
            <a:r>
              <a:rPr lang="en-US" sz="4500" dirty="0" smtClean="0"/>
              <a:t>________(underline title)</a:t>
            </a:r>
          </a:p>
          <a:p>
            <a:pPr marL="118872" indent="0">
              <a:buNone/>
            </a:pPr>
            <a:endParaRPr lang="en-US" sz="4500" dirty="0"/>
          </a:p>
          <a:p>
            <a:pPr marL="118872" indent="0">
              <a:buNone/>
            </a:pPr>
            <a:r>
              <a:rPr lang="en-US" sz="4500" b="1" u="sng" dirty="0"/>
              <a:t>PAPER </a:t>
            </a:r>
            <a:r>
              <a:rPr lang="en-US" sz="4500" dirty="0"/>
              <a:t>   (</a:t>
            </a:r>
            <a:r>
              <a:rPr lang="en-US" sz="4500" u="sng" dirty="0"/>
              <a:t> </a:t>
            </a:r>
            <a:r>
              <a:rPr lang="en-US" sz="4500" dirty="0"/>
              <a:t>typed, double spaced, 12 font size, times new roman</a:t>
            </a:r>
            <a:r>
              <a:rPr lang="en-US" sz="4500" dirty="0" smtClean="0"/>
              <a:t>)</a:t>
            </a:r>
          </a:p>
          <a:p>
            <a:pPr marL="118872" indent="0">
              <a:buNone/>
            </a:pPr>
            <a:endParaRPr lang="en-US" sz="4500" dirty="0"/>
          </a:p>
          <a:p>
            <a:r>
              <a:rPr lang="en-US" sz="4500" u="sng" dirty="0"/>
              <a:t>1</a:t>
            </a:r>
            <a:r>
              <a:rPr lang="en-US" sz="4500" u="sng" baseline="30000" dirty="0"/>
              <a:t>st</a:t>
            </a:r>
            <a:r>
              <a:rPr lang="en-US" sz="4500" u="sng" dirty="0"/>
              <a:t> P</a:t>
            </a:r>
            <a:r>
              <a:rPr lang="en-US" sz="4500" dirty="0" smtClean="0"/>
              <a:t>:  </a:t>
            </a:r>
            <a:r>
              <a:rPr lang="en-US" sz="4500" dirty="0"/>
              <a:t>Identify the play and author and give a brief </a:t>
            </a:r>
            <a:r>
              <a:rPr lang="en-US" sz="4500" b="1" dirty="0"/>
              <a:t>plot summary</a:t>
            </a:r>
            <a:r>
              <a:rPr lang="en-US" sz="4500" dirty="0" smtClean="0"/>
              <a:t>.</a:t>
            </a:r>
          </a:p>
          <a:p>
            <a:endParaRPr lang="en-US" sz="4500" dirty="0"/>
          </a:p>
          <a:p>
            <a:r>
              <a:rPr lang="en-US" sz="4500" u="sng" dirty="0"/>
              <a:t>2</a:t>
            </a:r>
            <a:r>
              <a:rPr lang="en-US" sz="4500" u="sng" baseline="30000" dirty="0"/>
              <a:t>nd</a:t>
            </a:r>
            <a:r>
              <a:rPr lang="en-US" sz="4500" u="sng" dirty="0"/>
              <a:t> P</a:t>
            </a:r>
            <a:r>
              <a:rPr lang="en-US" sz="4500" dirty="0" smtClean="0"/>
              <a:t>: </a:t>
            </a:r>
            <a:r>
              <a:rPr lang="en-US" sz="4500" dirty="0"/>
              <a:t>Explain the </a:t>
            </a:r>
            <a:r>
              <a:rPr lang="en-US" sz="4500" b="1" dirty="0"/>
              <a:t>THEME</a:t>
            </a:r>
            <a:r>
              <a:rPr lang="en-US" sz="4500" dirty="0"/>
              <a:t> and </a:t>
            </a:r>
            <a:r>
              <a:rPr lang="en-US" sz="4500" b="1" dirty="0"/>
              <a:t>IDEA</a:t>
            </a:r>
            <a:r>
              <a:rPr lang="en-US" sz="4500" dirty="0"/>
              <a:t>.  Cite specific examples from the play.  Include any psychological statements, as well relating the THEME and IDEA to the title of the play</a:t>
            </a:r>
            <a:r>
              <a:rPr lang="en-US" sz="4500" dirty="0" smtClean="0"/>
              <a:t>.</a:t>
            </a:r>
          </a:p>
          <a:p>
            <a:endParaRPr lang="en-US" sz="4500" dirty="0"/>
          </a:p>
          <a:p>
            <a:r>
              <a:rPr lang="en-US" sz="4500" u="sng" dirty="0"/>
              <a:t>3</a:t>
            </a:r>
            <a:r>
              <a:rPr lang="en-US" sz="4500" u="sng" baseline="30000" dirty="0"/>
              <a:t>rd</a:t>
            </a:r>
            <a:r>
              <a:rPr lang="en-US" sz="4500" u="sng" dirty="0"/>
              <a:t> P</a:t>
            </a:r>
            <a:r>
              <a:rPr lang="en-US" sz="4500" dirty="0" smtClean="0"/>
              <a:t>:  </a:t>
            </a:r>
            <a:r>
              <a:rPr lang="en-US" sz="4500" dirty="0"/>
              <a:t>Identify the production concept as a result of the prior paragraph (theme/idea</a:t>
            </a:r>
            <a:r>
              <a:rPr lang="en-US" sz="4500" dirty="0" smtClean="0"/>
              <a:t>)</a:t>
            </a:r>
          </a:p>
          <a:p>
            <a:endParaRPr lang="en-US" sz="4500" dirty="0"/>
          </a:p>
          <a:p>
            <a:r>
              <a:rPr lang="en-US" sz="4500" u="sng" dirty="0"/>
              <a:t>4</a:t>
            </a:r>
            <a:r>
              <a:rPr lang="en-US" sz="4500" u="sng" baseline="30000" dirty="0"/>
              <a:t>th</a:t>
            </a:r>
            <a:r>
              <a:rPr lang="en-US" sz="4500" u="sng" dirty="0"/>
              <a:t> P</a:t>
            </a:r>
            <a:r>
              <a:rPr lang="en-US" sz="4500" dirty="0" smtClean="0"/>
              <a:t>:  </a:t>
            </a:r>
            <a:r>
              <a:rPr lang="en-US" sz="4500" dirty="0"/>
              <a:t>Explain how the </a:t>
            </a:r>
            <a:r>
              <a:rPr lang="en-US" sz="4500" b="1" u="sng" dirty="0"/>
              <a:t>Elements of Design </a:t>
            </a:r>
            <a:r>
              <a:rPr lang="en-US" sz="4500" dirty="0"/>
              <a:t>are represented in in visual elements which reflect the production concept. </a:t>
            </a:r>
            <a:endParaRPr lang="en-US" sz="4500" dirty="0" smtClean="0"/>
          </a:p>
          <a:p>
            <a:endParaRPr lang="en-US" sz="4500" dirty="0"/>
          </a:p>
          <a:p>
            <a:r>
              <a:rPr lang="en-US" sz="4500" u="sng" dirty="0"/>
              <a:t>5</a:t>
            </a:r>
            <a:r>
              <a:rPr lang="en-US" sz="4500" u="sng" baseline="30000" dirty="0"/>
              <a:t>th</a:t>
            </a:r>
            <a:r>
              <a:rPr lang="en-US" sz="4500" u="sng" dirty="0"/>
              <a:t> P</a:t>
            </a:r>
            <a:r>
              <a:rPr lang="en-US" sz="4500" dirty="0" smtClean="0"/>
              <a:t>:  </a:t>
            </a:r>
            <a:r>
              <a:rPr lang="en-US" sz="4500" dirty="0"/>
              <a:t>Explain how the </a:t>
            </a:r>
            <a:r>
              <a:rPr lang="en-US" sz="4500" b="1" u="sng" dirty="0"/>
              <a:t>Principles of Composition </a:t>
            </a:r>
            <a:r>
              <a:rPr lang="en-US" sz="4500" dirty="0"/>
              <a:t>are represented in in visual elements which reflect the production concept. </a:t>
            </a:r>
            <a:endParaRPr lang="en-US" sz="4500" dirty="0" smtClean="0"/>
          </a:p>
          <a:p>
            <a:pPr marL="118872" indent="0">
              <a:buNone/>
            </a:pPr>
            <a:endParaRPr lang="en-US" sz="4500" dirty="0" smtClean="0"/>
          </a:p>
          <a:p>
            <a:pPr marL="118872" indent="0">
              <a:buNone/>
            </a:pPr>
            <a:r>
              <a:rPr lang="en-US" sz="4500" dirty="0"/>
              <a:t>	</a:t>
            </a:r>
            <a:r>
              <a:rPr lang="en-US" sz="4500" dirty="0" smtClean="0"/>
              <a:t>4&amp;5 - </a:t>
            </a:r>
            <a:r>
              <a:rPr lang="en-US" sz="4500" dirty="0"/>
              <a:t>(</a:t>
            </a:r>
            <a:r>
              <a:rPr lang="en-US" sz="4500" b="1" dirty="0">
                <a:solidFill>
                  <a:schemeClr val="accent2"/>
                </a:solidFill>
              </a:rPr>
              <a:t>Do NOT give specific examples </a:t>
            </a:r>
            <a:r>
              <a:rPr lang="en-US" sz="4500" dirty="0"/>
              <a:t>but only general representations for each</a:t>
            </a:r>
            <a:r>
              <a:rPr lang="en-US" sz="4500" dirty="0" smtClean="0"/>
              <a:t>)</a:t>
            </a:r>
          </a:p>
          <a:p>
            <a:pPr marL="118872" indent="0">
              <a:buNone/>
            </a:pPr>
            <a:endParaRPr lang="en-US" sz="4500" dirty="0"/>
          </a:p>
          <a:p>
            <a:r>
              <a:rPr lang="en-US" sz="4500" u="sng" dirty="0"/>
              <a:t>6</a:t>
            </a:r>
            <a:r>
              <a:rPr lang="en-US" sz="4500" u="sng" baseline="30000" dirty="0"/>
              <a:t>th</a:t>
            </a:r>
            <a:r>
              <a:rPr lang="en-US" sz="4500" u="sng" dirty="0"/>
              <a:t> P</a:t>
            </a:r>
            <a:r>
              <a:rPr lang="en-US" sz="4500" dirty="0" smtClean="0"/>
              <a:t>:  </a:t>
            </a:r>
            <a:r>
              <a:rPr lang="en-US" sz="4500" dirty="0"/>
              <a:t>Conclusion: Restate the theme/idea with the concept.</a:t>
            </a:r>
          </a:p>
          <a:p>
            <a:endParaRPr lang="en-US" dirty="0"/>
          </a:p>
        </p:txBody>
      </p:sp>
    </p:spTree>
    <p:extLst>
      <p:ext uri="{BB962C8B-B14F-4D97-AF65-F5344CB8AC3E}">
        <p14:creationId xmlns:p14="http://schemas.microsoft.com/office/powerpoint/2010/main" val="415889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35" dur="500"/>
                                        <p:tgtEl>
                                          <p:spTgt spid="3">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40" dur="500"/>
                                        <p:tgtEl>
                                          <p:spTgt spid="3">
                                            <p:txEl>
                                              <p:pRg st="13" end="1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45" dur="500"/>
                                        <p:tgtEl>
                                          <p:spTgt spid="3">
                                            <p:txEl>
                                              <p:pRg st="15" end="1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50"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a:t>
            </a:r>
            <a:endParaRPr lang="en-US" dirty="0"/>
          </a:p>
        </p:txBody>
      </p:sp>
      <p:sp>
        <p:nvSpPr>
          <p:cNvPr id="3" name="Content Placeholder 2"/>
          <p:cNvSpPr>
            <a:spLocks noGrp="1"/>
          </p:cNvSpPr>
          <p:nvPr>
            <p:ph idx="1"/>
          </p:nvPr>
        </p:nvSpPr>
        <p:spPr>
          <a:xfrm>
            <a:off x="457200" y="1676401"/>
            <a:ext cx="8229600" cy="4724400"/>
          </a:xfrm>
        </p:spPr>
        <p:txBody>
          <a:bodyPr/>
          <a:lstStyle/>
          <a:p>
            <a:pPr marL="118872" indent="0">
              <a:buNone/>
            </a:pPr>
            <a:r>
              <a:rPr lang="en-US" b="1" u="sng" dirty="0" smtClean="0"/>
              <a:t>Components of Creativity</a:t>
            </a:r>
          </a:p>
          <a:p>
            <a:r>
              <a:rPr lang="en-US" sz="2800" dirty="0" smtClean="0"/>
              <a:t>Fluency</a:t>
            </a:r>
          </a:p>
          <a:p>
            <a:pPr lvl="1"/>
            <a:r>
              <a:rPr lang="en-US" dirty="0" smtClean="0"/>
              <a:t>To produce many ideas; verbal &amp; non verbal</a:t>
            </a:r>
          </a:p>
          <a:p>
            <a:r>
              <a:rPr lang="en-US" sz="2800" dirty="0" smtClean="0"/>
              <a:t>Flexibility</a:t>
            </a:r>
          </a:p>
          <a:p>
            <a:pPr lvl="1"/>
            <a:r>
              <a:rPr lang="en-US" dirty="0" smtClean="0"/>
              <a:t>Different approaches to problems</a:t>
            </a:r>
          </a:p>
          <a:p>
            <a:r>
              <a:rPr lang="en-US" sz="2800" dirty="0" smtClean="0"/>
              <a:t>Elaboration</a:t>
            </a:r>
          </a:p>
          <a:p>
            <a:pPr lvl="1"/>
            <a:r>
              <a:rPr lang="en-US" dirty="0" smtClean="0"/>
              <a:t>Adding details to an idea</a:t>
            </a:r>
          </a:p>
          <a:p>
            <a:r>
              <a:rPr lang="en-US" sz="2800" dirty="0" smtClean="0"/>
              <a:t>Originality</a:t>
            </a:r>
          </a:p>
          <a:p>
            <a:pPr lvl="1"/>
            <a:r>
              <a:rPr lang="en-US" dirty="0" smtClean="0"/>
              <a:t>Uniqueness; nonconformity of thought or action</a:t>
            </a:r>
          </a:p>
          <a:p>
            <a:endParaRPr lang="en-US" dirty="0"/>
          </a:p>
        </p:txBody>
      </p:sp>
    </p:spTree>
    <p:extLst>
      <p:ext uri="{BB962C8B-B14F-4D97-AF65-F5344CB8AC3E}">
        <p14:creationId xmlns:p14="http://schemas.microsoft.com/office/powerpoint/2010/main" val="4943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80">
                                          <p:stCondLst>
                                            <p:cond delay="0"/>
                                          </p:stCondLst>
                                        </p:cTn>
                                        <p:tgtEl>
                                          <p:spTgt spid="3">
                                            <p:txEl>
                                              <p:pRg st="2" end="2"/>
                                            </p:txEl>
                                          </p:spTgt>
                                        </p:tgtEl>
                                      </p:cBhvr>
                                    </p:animEffect>
                                    <p:anim calcmode="lin" valueType="num">
                                      <p:cBhvr>
                                        <p:cTn id="2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2" end="2"/>
                                            </p:txEl>
                                          </p:spTgt>
                                        </p:tgtEl>
                                      </p:cBhvr>
                                      <p:to x="100000" y="60000"/>
                                    </p:animScale>
                                    <p:animScale>
                                      <p:cBhvr>
                                        <p:cTn id="30" dur="166" decel="50000">
                                          <p:stCondLst>
                                            <p:cond delay="676"/>
                                          </p:stCondLst>
                                        </p:cTn>
                                        <p:tgtEl>
                                          <p:spTgt spid="3">
                                            <p:txEl>
                                              <p:pRg st="2" end="2"/>
                                            </p:txEl>
                                          </p:spTgt>
                                        </p:tgtEl>
                                      </p:cBhvr>
                                      <p:to x="100000" y="100000"/>
                                    </p:animScale>
                                    <p:animScale>
                                      <p:cBhvr>
                                        <p:cTn id="31" dur="26">
                                          <p:stCondLst>
                                            <p:cond delay="1312"/>
                                          </p:stCondLst>
                                        </p:cTn>
                                        <p:tgtEl>
                                          <p:spTgt spid="3">
                                            <p:txEl>
                                              <p:pRg st="2" end="2"/>
                                            </p:txEl>
                                          </p:spTgt>
                                        </p:tgtEl>
                                      </p:cBhvr>
                                      <p:to x="100000" y="80000"/>
                                    </p:animScale>
                                    <p:animScale>
                                      <p:cBhvr>
                                        <p:cTn id="32" dur="166" decel="50000">
                                          <p:stCondLst>
                                            <p:cond delay="1338"/>
                                          </p:stCondLst>
                                        </p:cTn>
                                        <p:tgtEl>
                                          <p:spTgt spid="3">
                                            <p:txEl>
                                              <p:pRg st="2" end="2"/>
                                            </p:txEl>
                                          </p:spTgt>
                                        </p:tgtEl>
                                      </p:cBhvr>
                                      <p:to x="100000" y="100000"/>
                                    </p:animScale>
                                    <p:animScale>
                                      <p:cBhvr>
                                        <p:cTn id="33" dur="26">
                                          <p:stCondLst>
                                            <p:cond delay="1642"/>
                                          </p:stCondLst>
                                        </p:cTn>
                                        <p:tgtEl>
                                          <p:spTgt spid="3">
                                            <p:txEl>
                                              <p:pRg st="2" end="2"/>
                                            </p:txEl>
                                          </p:spTgt>
                                        </p:tgtEl>
                                      </p:cBhvr>
                                      <p:to x="100000" y="90000"/>
                                    </p:animScale>
                                    <p:animScale>
                                      <p:cBhvr>
                                        <p:cTn id="34" dur="166" decel="50000">
                                          <p:stCondLst>
                                            <p:cond delay="1668"/>
                                          </p:stCondLst>
                                        </p:cTn>
                                        <p:tgtEl>
                                          <p:spTgt spid="3">
                                            <p:txEl>
                                              <p:pRg st="2" end="2"/>
                                            </p:txEl>
                                          </p:spTgt>
                                        </p:tgtEl>
                                      </p:cBhvr>
                                      <p:to x="100000" y="100000"/>
                                    </p:animScale>
                                    <p:animScale>
                                      <p:cBhvr>
                                        <p:cTn id="35" dur="26">
                                          <p:stCondLst>
                                            <p:cond delay="1808"/>
                                          </p:stCondLst>
                                        </p:cTn>
                                        <p:tgtEl>
                                          <p:spTgt spid="3">
                                            <p:txEl>
                                              <p:pRg st="2" end="2"/>
                                            </p:txEl>
                                          </p:spTgt>
                                        </p:tgtEl>
                                      </p:cBhvr>
                                      <p:to x="100000" y="95000"/>
                                    </p:animScale>
                                    <p:animScale>
                                      <p:cBhvr>
                                        <p:cTn id="36" dur="166" decel="50000">
                                          <p:stCondLst>
                                            <p:cond delay="1834"/>
                                          </p:stCondLst>
                                        </p:cTn>
                                        <p:tgtEl>
                                          <p:spTgt spid="3">
                                            <p:txEl>
                                              <p:pRg st="2" end="2"/>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wipe(down)">
                                      <p:cBhvr>
                                        <p:cTn id="41" dur="580">
                                          <p:stCondLst>
                                            <p:cond delay="0"/>
                                          </p:stCondLst>
                                        </p:cTn>
                                        <p:tgtEl>
                                          <p:spTgt spid="3">
                                            <p:txEl>
                                              <p:pRg st="3" end="3"/>
                                            </p:txEl>
                                          </p:spTgt>
                                        </p:tgtEl>
                                      </p:cBhvr>
                                    </p:animEffect>
                                    <p:anim calcmode="lin" valueType="num">
                                      <p:cBhvr>
                                        <p:cTn id="4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3" end="3"/>
                                            </p:txEl>
                                          </p:spTgt>
                                        </p:tgtEl>
                                      </p:cBhvr>
                                      <p:to x="100000" y="60000"/>
                                    </p:animScale>
                                    <p:animScale>
                                      <p:cBhvr>
                                        <p:cTn id="48" dur="166" decel="50000">
                                          <p:stCondLst>
                                            <p:cond delay="676"/>
                                          </p:stCondLst>
                                        </p:cTn>
                                        <p:tgtEl>
                                          <p:spTgt spid="3">
                                            <p:txEl>
                                              <p:pRg st="3" end="3"/>
                                            </p:txEl>
                                          </p:spTgt>
                                        </p:tgtEl>
                                      </p:cBhvr>
                                      <p:to x="100000" y="100000"/>
                                    </p:animScale>
                                    <p:animScale>
                                      <p:cBhvr>
                                        <p:cTn id="49" dur="26">
                                          <p:stCondLst>
                                            <p:cond delay="1312"/>
                                          </p:stCondLst>
                                        </p:cTn>
                                        <p:tgtEl>
                                          <p:spTgt spid="3">
                                            <p:txEl>
                                              <p:pRg st="3" end="3"/>
                                            </p:txEl>
                                          </p:spTgt>
                                        </p:tgtEl>
                                      </p:cBhvr>
                                      <p:to x="100000" y="80000"/>
                                    </p:animScale>
                                    <p:animScale>
                                      <p:cBhvr>
                                        <p:cTn id="50" dur="166" decel="50000">
                                          <p:stCondLst>
                                            <p:cond delay="1338"/>
                                          </p:stCondLst>
                                        </p:cTn>
                                        <p:tgtEl>
                                          <p:spTgt spid="3">
                                            <p:txEl>
                                              <p:pRg st="3" end="3"/>
                                            </p:txEl>
                                          </p:spTgt>
                                        </p:tgtEl>
                                      </p:cBhvr>
                                      <p:to x="100000" y="100000"/>
                                    </p:animScale>
                                    <p:animScale>
                                      <p:cBhvr>
                                        <p:cTn id="51" dur="26">
                                          <p:stCondLst>
                                            <p:cond delay="1642"/>
                                          </p:stCondLst>
                                        </p:cTn>
                                        <p:tgtEl>
                                          <p:spTgt spid="3">
                                            <p:txEl>
                                              <p:pRg st="3" end="3"/>
                                            </p:txEl>
                                          </p:spTgt>
                                        </p:tgtEl>
                                      </p:cBhvr>
                                      <p:to x="100000" y="90000"/>
                                    </p:animScale>
                                    <p:animScale>
                                      <p:cBhvr>
                                        <p:cTn id="52" dur="166" decel="50000">
                                          <p:stCondLst>
                                            <p:cond delay="1668"/>
                                          </p:stCondLst>
                                        </p:cTn>
                                        <p:tgtEl>
                                          <p:spTgt spid="3">
                                            <p:txEl>
                                              <p:pRg st="3" end="3"/>
                                            </p:txEl>
                                          </p:spTgt>
                                        </p:tgtEl>
                                      </p:cBhvr>
                                      <p:to x="100000" y="100000"/>
                                    </p:animScale>
                                    <p:animScale>
                                      <p:cBhvr>
                                        <p:cTn id="53" dur="26">
                                          <p:stCondLst>
                                            <p:cond delay="1808"/>
                                          </p:stCondLst>
                                        </p:cTn>
                                        <p:tgtEl>
                                          <p:spTgt spid="3">
                                            <p:txEl>
                                              <p:pRg st="3" end="3"/>
                                            </p:txEl>
                                          </p:spTgt>
                                        </p:tgtEl>
                                      </p:cBhvr>
                                      <p:to x="100000" y="95000"/>
                                    </p:animScale>
                                    <p:animScale>
                                      <p:cBhvr>
                                        <p:cTn id="54" dur="166" decel="50000">
                                          <p:stCondLst>
                                            <p:cond delay="1834"/>
                                          </p:stCondLst>
                                        </p:cTn>
                                        <p:tgtEl>
                                          <p:spTgt spid="3">
                                            <p:txEl>
                                              <p:pRg st="3" end="3"/>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wipe(down)">
                                      <p:cBhvr>
                                        <p:cTn id="57" dur="580">
                                          <p:stCondLst>
                                            <p:cond delay="0"/>
                                          </p:stCondLst>
                                        </p:cTn>
                                        <p:tgtEl>
                                          <p:spTgt spid="3">
                                            <p:txEl>
                                              <p:pRg st="4" end="4"/>
                                            </p:txEl>
                                          </p:spTgt>
                                        </p:tgtEl>
                                      </p:cBhvr>
                                    </p:animEffect>
                                    <p:anim calcmode="lin" valueType="num">
                                      <p:cBhvr>
                                        <p:cTn id="5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xEl>
                                              <p:pRg st="4" end="4"/>
                                            </p:txEl>
                                          </p:spTgt>
                                        </p:tgtEl>
                                      </p:cBhvr>
                                      <p:to x="100000" y="60000"/>
                                    </p:animScale>
                                    <p:animScale>
                                      <p:cBhvr>
                                        <p:cTn id="64" dur="166" decel="50000">
                                          <p:stCondLst>
                                            <p:cond delay="676"/>
                                          </p:stCondLst>
                                        </p:cTn>
                                        <p:tgtEl>
                                          <p:spTgt spid="3">
                                            <p:txEl>
                                              <p:pRg st="4" end="4"/>
                                            </p:txEl>
                                          </p:spTgt>
                                        </p:tgtEl>
                                      </p:cBhvr>
                                      <p:to x="100000" y="100000"/>
                                    </p:animScale>
                                    <p:animScale>
                                      <p:cBhvr>
                                        <p:cTn id="65" dur="26">
                                          <p:stCondLst>
                                            <p:cond delay="1312"/>
                                          </p:stCondLst>
                                        </p:cTn>
                                        <p:tgtEl>
                                          <p:spTgt spid="3">
                                            <p:txEl>
                                              <p:pRg st="4" end="4"/>
                                            </p:txEl>
                                          </p:spTgt>
                                        </p:tgtEl>
                                      </p:cBhvr>
                                      <p:to x="100000" y="80000"/>
                                    </p:animScale>
                                    <p:animScale>
                                      <p:cBhvr>
                                        <p:cTn id="66" dur="166" decel="50000">
                                          <p:stCondLst>
                                            <p:cond delay="1338"/>
                                          </p:stCondLst>
                                        </p:cTn>
                                        <p:tgtEl>
                                          <p:spTgt spid="3">
                                            <p:txEl>
                                              <p:pRg st="4" end="4"/>
                                            </p:txEl>
                                          </p:spTgt>
                                        </p:tgtEl>
                                      </p:cBhvr>
                                      <p:to x="100000" y="100000"/>
                                    </p:animScale>
                                    <p:animScale>
                                      <p:cBhvr>
                                        <p:cTn id="67" dur="26">
                                          <p:stCondLst>
                                            <p:cond delay="1642"/>
                                          </p:stCondLst>
                                        </p:cTn>
                                        <p:tgtEl>
                                          <p:spTgt spid="3">
                                            <p:txEl>
                                              <p:pRg st="4" end="4"/>
                                            </p:txEl>
                                          </p:spTgt>
                                        </p:tgtEl>
                                      </p:cBhvr>
                                      <p:to x="100000" y="90000"/>
                                    </p:animScale>
                                    <p:animScale>
                                      <p:cBhvr>
                                        <p:cTn id="68" dur="166" decel="50000">
                                          <p:stCondLst>
                                            <p:cond delay="1668"/>
                                          </p:stCondLst>
                                        </p:cTn>
                                        <p:tgtEl>
                                          <p:spTgt spid="3">
                                            <p:txEl>
                                              <p:pRg st="4" end="4"/>
                                            </p:txEl>
                                          </p:spTgt>
                                        </p:tgtEl>
                                      </p:cBhvr>
                                      <p:to x="100000" y="100000"/>
                                    </p:animScale>
                                    <p:animScale>
                                      <p:cBhvr>
                                        <p:cTn id="69" dur="26">
                                          <p:stCondLst>
                                            <p:cond delay="1808"/>
                                          </p:stCondLst>
                                        </p:cTn>
                                        <p:tgtEl>
                                          <p:spTgt spid="3">
                                            <p:txEl>
                                              <p:pRg st="4" end="4"/>
                                            </p:txEl>
                                          </p:spTgt>
                                        </p:tgtEl>
                                      </p:cBhvr>
                                      <p:to x="100000" y="95000"/>
                                    </p:animScale>
                                    <p:animScale>
                                      <p:cBhvr>
                                        <p:cTn id="70" dur="166" decel="50000">
                                          <p:stCondLst>
                                            <p:cond delay="1834"/>
                                          </p:stCondLst>
                                        </p:cTn>
                                        <p:tgtEl>
                                          <p:spTgt spid="3">
                                            <p:txEl>
                                              <p:pRg st="4" end="4"/>
                                            </p:txEl>
                                          </p:spTgt>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animEffect transition="in" filter="wipe(down)">
                                      <p:cBhvr>
                                        <p:cTn id="75" dur="580">
                                          <p:stCondLst>
                                            <p:cond delay="0"/>
                                          </p:stCondLst>
                                        </p:cTn>
                                        <p:tgtEl>
                                          <p:spTgt spid="3">
                                            <p:txEl>
                                              <p:pRg st="5" end="5"/>
                                            </p:txEl>
                                          </p:spTgt>
                                        </p:tgtEl>
                                      </p:cBhvr>
                                    </p:animEffect>
                                    <p:anim calcmode="lin" valueType="num">
                                      <p:cBhvr>
                                        <p:cTn id="76"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3">
                                            <p:txEl>
                                              <p:pRg st="5" end="5"/>
                                            </p:txEl>
                                          </p:spTgt>
                                        </p:tgtEl>
                                      </p:cBhvr>
                                      <p:to x="100000" y="60000"/>
                                    </p:animScale>
                                    <p:animScale>
                                      <p:cBhvr>
                                        <p:cTn id="82" dur="166" decel="50000">
                                          <p:stCondLst>
                                            <p:cond delay="676"/>
                                          </p:stCondLst>
                                        </p:cTn>
                                        <p:tgtEl>
                                          <p:spTgt spid="3">
                                            <p:txEl>
                                              <p:pRg st="5" end="5"/>
                                            </p:txEl>
                                          </p:spTgt>
                                        </p:tgtEl>
                                      </p:cBhvr>
                                      <p:to x="100000" y="100000"/>
                                    </p:animScale>
                                    <p:animScale>
                                      <p:cBhvr>
                                        <p:cTn id="83" dur="26">
                                          <p:stCondLst>
                                            <p:cond delay="1312"/>
                                          </p:stCondLst>
                                        </p:cTn>
                                        <p:tgtEl>
                                          <p:spTgt spid="3">
                                            <p:txEl>
                                              <p:pRg st="5" end="5"/>
                                            </p:txEl>
                                          </p:spTgt>
                                        </p:tgtEl>
                                      </p:cBhvr>
                                      <p:to x="100000" y="80000"/>
                                    </p:animScale>
                                    <p:animScale>
                                      <p:cBhvr>
                                        <p:cTn id="84" dur="166" decel="50000">
                                          <p:stCondLst>
                                            <p:cond delay="1338"/>
                                          </p:stCondLst>
                                        </p:cTn>
                                        <p:tgtEl>
                                          <p:spTgt spid="3">
                                            <p:txEl>
                                              <p:pRg st="5" end="5"/>
                                            </p:txEl>
                                          </p:spTgt>
                                        </p:tgtEl>
                                      </p:cBhvr>
                                      <p:to x="100000" y="100000"/>
                                    </p:animScale>
                                    <p:animScale>
                                      <p:cBhvr>
                                        <p:cTn id="85" dur="26">
                                          <p:stCondLst>
                                            <p:cond delay="1642"/>
                                          </p:stCondLst>
                                        </p:cTn>
                                        <p:tgtEl>
                                          <p:spTgt spid="3">
                                            <p:txEl>
                                              <p:pRg st="5" end="5"/>
                                            </p:txEl>
                                          </p:spTgt>
                                        </p:tgtEl>
                                      </p:cBhvr>
                                      <p:to x="100000" y="90000"/>
                                    </p:animScale>
                                    <p:animScale>
                                      <p:cBhvr>
                                        <p:cTn id="86" dur="166" decel="50000">
                                          <p:stCondLst>
                                            <p:cond delay="1668"/>
                                          </p:stCondLst>
                                        </p:cTn>
                                        <p:tgtEl>
                                          <p:spTgt spid="3">
                                            <p:txEl>
                                              <p:pRg st="5" end="5"/>
                                            </p:txEl>
                                          </p:spTgt>
                                        </p:tgtEl>
                                      </p:cBhvr>
                                      <p:to x="100000" y="100000"/>
                                    </p:animScale>
                                    <p:animScale>
                                      <p:cBhvr>
                                        <p:cTn id="87" dur="26">
                                          <p:stCondLst>
                                            <p:cond delay="1808"/>
                                          </p:stCondLst>
                                        </p:cTn>
                                        <p:tgtEl>
                                          <p:spTgt spid="3">
                                            <p:txEl>
                                              <p:pRg st="5" end="5"/>
                                            </p:txEl>
                                          </p:spTgt>
                                        </p:tgtEl>
                                      </p:cBhvr>
                                      <p:to x="100000" y="95000"/>
                                    </p:animScale>
                                    <p:animScale>
                                      <p:cBhvr>
                                        <p:cTn id="88" dur="166" decel="50000">
                                          <p:stCondLst>
                                            <p:cond delay="1834"/>
                                          </p:stCondLst>
                                        </p:cTn>
                                        <p:tgtEl>
                                          <p:spTgt spid="3">
                                            <p:txEl>
                                              <p:pRg st="5" end="5"/>
                                            </p:txEl>
                                          </p:spTgt>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3">
                                            <p:txEl>
                                              <p:pRg st="6" end="6"/>
                                            </p:txEl>
                                          </p:spTgt>
                                        </p:tgtEl>
                                        <p:attrNameLst>
                                          <p:attrName>style.visibility</p:attrName>
                                        </p:attrNameLst>
                                      </p:cBhvr>
                                      <p:to>
                                        <p:strVal val="visible"/>
                                      </p:to>
                                    </p:set>
                                    <p:animEffect transition="in" filter="wipe(down)">
                                      <p:cBhvr>
                                        <p:cTn id="91" dur="580">
                                          <p:stCondLst>
                                            <p:cond delay="0"/>
                                          </p:stCondLst>
                                        </p:cTn>
                                        <p:tgtEl>
                                          <p:spTgt spid="3">
                                            <p:txEl>
                                              <p:pRg st="6" end="6"/>
                                            </p:txEl>
                                          </p:spTgt>
                                        </p:tgtEl>
                                      </p:cBhvr>
                                    </p:animEffect>
                                    <p:anim calcmode="lin" valueType="num">
                                      <p:cBhvr>
                                        <p:cTn id="92"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97" dur="26">
                                          <p:stCondLst>
                                            <p:cond delay="650"/>
                                          </p:stCondLst>
                                        </p:cTn>
                                        <p:tgtEl>
                                          <p:spTgt spid="3">
                                            <p:txEl>
                                              <p:pRg st="6" end="6"/>
                                            </p:txEl>
                                          </p:spTgt>
                                        </p:tgtEl>
                                      </p:cBhvr>
                                      <p:to x="100000" y="60000"/>
                                    </p:animScale>
                                    <p:animScale>
                                      <p:cBhvr>
                                        <p:cTn id="98" dur="166" decel="50000">
                                          <p:stCondLst>
                                            <p:cond delay="676"/>
                                          </p:stCondLst>
                                        </p:cTn>
                                        <p:tgtEl>
                                          <p:spTgt spid="3">
                                            <p:txEl>
                                              <p:pRg st="6" end="6"/>
                                            </p:txEl>
                                          </p:spTgt>
                                        </p:tgtEl>
                                      </p:cBhvr>
                                      <p:to x="100000" y="100000"/>
                                    </p:animScale>
                                    <p:animScale>
                                      <p:cBhvr>
                                        <p:cTn id="99" dur="26">
                                          <p:stCondLst>
                                            <p:cond delay="1312"/>
                                          </p:stCondLst>
                                        </p:cTn>
                                        <p:tgtEl>
                                          <p:spTgt spid="3">
                                            <p:txEl>
                                              <p:pRg st="6" end="6"/>
                                            </p:txEl>
                                          </p:spTgt>
                                        </p:tgtEl>
                                      </p:cBhvr>
                                      <p:to x="100000" y="80000"/>
                                    </p:animScale>
                                    <p:animScale>
                                      <p:cBhvr>
                                        <p:cTn id="100" dur="166" decel="50000">
                                          <p:stCondLst>
                                            <p:cond delay="1338"/>
                                          </p:stCondLst>
                                        </p:cTn>
                                        <p:tgtEl>
                                          <p:spTgt spid="3">
                                            <p:txEl>
                                              <p:pRg st="6" end="6"/>
                                            </p:txEl>
                                          </p:spTgt>
                                        </p:tgtEl>
                                      </p:cBhvr>
                                      <p:to x="100000" y="100000"/>
                                    </p:animScale>
                                    <p:animScale>
                                      <p:cBhvr>
                                        <p:cTn id="101" dur="26">
                                          <p:stCondLst>
                                            <p:cond delay="1642"/>
                                          </p:stCondLst>
                                        </p:cTn>
                                        <p:tgtEl>
                                          <p:spTgt spid="3">
                                            <p:txEl>
                                              <p:pRg st="6" end="6"/>
                                            </p:txEl>
                                          </p:spTgt>
                                        </p:tgtEl>
                                      </p:cBhvr>
                                      <p:to x="100000" y="90000"/>
                                    </p:animScale>
                                    <p:animScale>
                                      <p:cBhvr>
                                        <p:cTn id="102" dur="166" decel="50000">
                                          <p:stCondLst>
                                            <p:cond delay="1668"/>
                                          </p:stCondLst>
                                        </p:cTn>
                                        <p:tgtEl>
                                          <p:spTgt spid="3">
                                            <p:txEl>
                                              <p:pRg st="6" end="6"/>
                                            </p:txEl>
                                          </p:spTgt>
                                        </p:tgtEl>
                                      </p:cBhvr>
                                      <p:to x="100000" y="100000"/>
                                    </p:animScale>
                                    <p:animScale>
                                      <p:cBhvr>
                                        <p:cTn id="103" dur="26">
                                          <p:stCondLst>
                                            <p:cond delay="1808"/>
                                          </p:stCondLst>
                                        </p:cTn>
                                        <p:tgtEl>
                                          <p:spTgt spid="3">
                                            <p:txEl>
                                              <p:pRg st="6" end="6"/>
                                            </p:txEl>
                                          </p:spTgt>
                                        </p:tgtEl>
                                      </p:cBhvr>
                                      <p:to x="100000" y="95000"/>
                                    </p:animScale>
                                    <p:animScale>
                                      <p:cBhvr>
                                        <p:cTn id="104" dur="166" decel="50000">
                                          <p:stCondLst>
                                            <p:cond delay="1834"/>
                                          </p:stCondLst>
                                        </p:cTn>
                                        <p:tgtEl>
                                          <p:spTgt spid="3">
                                            <p:txEl>
                                              <p:pRg st="6" end="6"/>
                                            </p:txEl>
                                          </p:spTgt>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nodeType="clickEffect">
                                  <p:stCondLst>
                                    <p:cond delay="0"/>
                                  </p:stCondLst>
                                  <p:childTnLst>
                                    <p:set>
                                      <p:cBhvr>
                                        <p:cTn id="108" dur="1" fill="hold">
                                          <p:stCondLst>
                                            <p:cond delay="0"/>
                                          </p:stCondLst>
                                        </p:cTn>
                                        <p:tgtEl>
                                          <p:spTgt spid="3">
                                            <p:txEl>
                                              <p:pRg st="7" end="7"/>
                                            </p:txEl>
                                          </p:spTgt>
                                        </p:tgtEl>
                                        <p:attrNameLst>
                                          <p:attrName>style.visibility</p:attrName>
                                        </p:attrNameLst>
                                      </p:cBhvr>
                                      <p:to>
                                        <p:strVal val="visible"/>
                                      </p:to>
                                    </p:set>
                                    <p:animEffect transition="in" filter="wipe(down)">
                                      <p:cBhvr>
                                        <p:cTn id="109" dur="580">
                                          <p:stCondLst>
                                            <p:cond delay="0"/>
                                          </p:stCondLst>
                                        </p:cTn>
                                        <p:tgtEl>
                                          <p:spTgt spid="3">
                                            <p:txEl>
                                              <p:pRg st="7" end="7"/>
                                            </p:txEl>
                                          </p:spTgt>
                                        </p:tgtEl>
                                      </p:cBhvr>
                                    </p:animEffect>
                                    <p:anim calcmode="lin" valueType="num">
                                      <p:cBhvr>
                                        <p:cTn id="110"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15" dur="26">
                                          <p:stCondLst>
                                            <p:cond delay="650"/>
                                          </p:stCondLst>
                                        </p:cTn>
                                        <p:tgtEl>
                                          <p:spTgt spid="3">
                                            <p:txEl>
                                              <p:pRg st="7" end="7"/>
                                            </p:txEl>
                                          </p:spTgt>
                                        </p:tgtEl>
                                      </p:cBhvr>
                                      <p:to x="100000" y="60000"/>
                                    </p:animScale>
                                    <p:animScale>
                                      <p:cBhvr>
                                        <p:cTn id="116" dur="166" decel="50000">
                                          <p:stCondLst>
                                            <p:cond delay="676"/>
                                          </p:stCondLst>
                                        </p:cTn>
                                        <p:tgtEl>
                                          <p:spTgt spid="3">
                                            <p:txEl>
                                              <p:pRg st="7" end="7"/>
                                            </p:txEl>
                                          </p:spTgt>
                                        </p:tgtEl>
                                      </p:cBhvr>
                                      <p:to x="100000" y="100000"/>
                                    </p:animScale>
                                    <p:animScale>
                                      <p:cBhvr>
                                        <p:cTn id="117" dur="26">
                                          <p:stCondLst>
                                            <p:cond delay="1312"/>
                                          </p:stCondLst>
                                        </p:cTn>
                                        <p:tgtEl>
                                          <p:spTgt spid="3">
                                            <p:txEl>
                                              <p:pRg st="7" end="7"/>
                                            </p:txEl>
                                          </p:spTgt>
                                        </p:tgtEl>
                                      </p:cBhvr>
                                      <p:to x="100000" y="80000"/>
                                    </p:animScale>
                                    <p:animScale>
                                      <p:cBhvr>
                                        <p:cTn id="118" dur="166" decel="50000">
                                          <p:stCondLst>
                                            <p:cond delay="1338"/>
                                          </p:stCondLst>
                                        </p:cTn>
                                        <p:tgtEl>
                                          <p:spTgt spid="3">
                                            <p:txEl>
                                              <p:pRg st="7" end="7"/>
                                            </p:txEl>
                                          </p:spTgt>
                                        </p:tgtEl>
                                      </p:cBhvr>
                                      <p:to x="100000" y="100000"/>
                                    </p:animScale>
                                    <p:animScale>
                                      <p:cBhvr>
                                        <p:cTn id="119" dur="26">
                                          <p:stCondLst>
                                            <p:cond delay="1642"/>
                                          </p:stCondLst>
                                        </p:cTn>
                                        <p:tgtEl>
                                          <p:spTgt spid="3">
                                            <p:txEl>
                                              <p:pRg st="7" end="7"/>
                                            </p:txEl>
                                          </p:spTgt>
                                        </p:tgtEl>
                                      </p:cBhvr>
                                      <p:to x="100000" y="90000"/>
                                    </p:animScale>
                                    <p:animScale>
                                      <p:cBhvr>
                                        <p:cTn id="120" dur="166" decel="50000">
                                          <p:stCondLst>
                                            <p:cond delay="1668"/>
                                          </p:stCondLst>
                                        </p:cTn>
                                        <p:tgtEl>
                                          <p:spTgt spid="3">
                                            <p:txEl>
                                              <p:pRg st="7" end="7"/>
                                            </p:txEl>
                                          </p:spTgt>
                                        </p:tgtEl>
                                      </p:cBhvr>
                                      <p:to x="100000" y="100000"/>
                                    </p:animScale>
                                    <p:animScale>
                                      <p:cBhvr>
                                        <p:cTn id="121" dur="26">
                                          <p:stCondLst>
                                            <p:cond delay="1808"/>
                                          </p:stCondLst>
                                        </p:cTn>
                                        <p:tgtEl>
                                          <p:spTgt spid="3">
                                            <p:txEl>
                                              <p:pRg st="7" end="7"/>
                                            </p:txEl>
                                          </p:spTgt>
                                        </p:tgtEl>
                                      </p:cBhvr>
                                      <p:to x="100000" y="95000"/>
                                    </p:animScale>
                                    <p:animScale>
                                      <p:cBhvr>
                                        <p:cTn id="122" dur="166" decel="50000">
                                          <p:stCondLst>
                                            <p:cond delay="1834"/>
                                          </p:stCondLst>
                                        </p:cTn>
                                        <p:tgtEl>
                                          <p:spTgt spid="3">
                                            <p:txEl>
                                              <p:pRg st="7" end="7"/>
                                            </p:txEl>
                                          </p:spTgt>
                                        </p:tgtEl>
                                      </p:cBhvr>
                                      <p:to x="100000" y="100000"/>
                                    </p:animScale>
                                  </p:childTnLst>
                                </p:cTn>
                              </p:par>
                              <p:par>
                                <p:cTn id="123" presetID="26" presetClass="entr" presetSubtype="0" fill="hold" nodeType="withEffect">
                                  <p:stCondLst>
                                    <p:cond delay="0"/>
                                  </p:stCondLst>
                                  <p:childTnLst>
                                    <p:set>
                                      <p:cBhvr>
                                        <p:cTn id="124" dur="1" fill="hold">
                                          <p:stCondLst>
                                            <p:cond delay="0"/>
                                          </p:stCondLst>
                                        </p:cTn>
                                        <p:tgtEl>
                                          <p:spTgt spid="3">
                                            <p:txEl>
                                              <p:pRg st="8" end="8"/>
                                            </p:txEl>
                                          </p:spTgt>
                                        </p:tgtEl>
                                        <p:attrNameLst>
                                          <p:attrName>style.visibility</p:attrName>
                                        </p:attrNameLst>
                                      </p:cBhvr>
                                      <p:to>
                                        <p:strVal val="visible"/>
                                      </p:to>
                                    </p:set>
                                    <p:animEffect transition="in" filter="wipe(down)">
                                      <p:cBhvr>
                                        <p:cTn id="125" dur="580">
                                          <p:stCondLst>
                                            <p:cond delay="0"/>
                                          </p:stCondLst>
                                        </p:cTn>
                                        <p:tgtEl>
                                          <p:spTgt spid="3">
                                            <p:txEl>
                                              <p:pRg st="8" end="8"/>
                                            </p:txEl>
                                          </p:spTgt>
                                        </p:tgtEl>
                                      </p:cBhvr>
                                    </p:animEffect>
                                    <p:anim calcmode="lin" valueType="num">
                                      <p:cBhvr>
                                        <p:cTn id="126"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31" dur="26">
                                          <p:stCondLst>
                                            <p:cond delay="650"/>
                                          </p:stCondLst>
                                        </p:cTn>
                                        <p:tgtEl>
                                          <p:spTgt spid="3">
                                            <p:txEl>
                                              <p:pRg st="8" end="8"/>
                                            </p:txEl>
                                          </p:spTgt>
                                        </p:tgtEl>
                                      </p:cBhvr>
                                      <p:to x="100000" y="60000"/>
                                    </p:animScale>
                                    <p:animScale>
                                      <p:cBhvr>
                                        <p:cTn id="132" dur="166" decel="50000">
                                          <p:stCondLst>
                                            <p:cond delay="676"/>
                                          </p:stCondLst>
                                        </p:cTn>
                                        <p:tgtEl>
                                          <p:spTgt spid="3">
                                            <p:txEl>
                                              <p:pRg st="8" end="8"/>
                                            </p:txEl>
                                          </p:spTgt>
                                        </p:tgtEl>
                                      </p:cBhvr>
                                      <p:to x="100000" y="100000"/>
                                    </p:animScale>
                                    <p:animScale>
                                      <p:cBhvr>
                                        <p:cTn id="133" dur="26">
                                          <p:stCondLst>
                                            <p:cond delay="1312"/>
                                          </p:stCondLst>
                                        </p:cTn>
                                        <p:tgtEl>
                                          <p:spTgt spid="3">
                                            <p:txEl>
                                              <p:pRg st="8" end="8"/>
                                            </p:txEl>
                                          </p:spTgt>
                                        </p:tgtEl>
                                      </p:cBhvr>
                                      <p:to x="100000" y="80000"/>
                                    </p:animScale>
                                    <p:animScale>
                                      <p:cBhvr>
                                        <p:cTn id="134" dur="166" decel="50000">
                                          <p:stCondLst>
                                            <p:cond delay="1338"/>
                                          </p:stCondLst>
                                        </p:cTn>
                                        <p:tgtEl>
                                          <p:spTgt spid="3">
                                            <p:txEl>
                                              <p:pRg st="8" end="8"/>
                                            </p:txEl>
                                          </p:spTgt>
                                        </p:tgtEl>
                                      </p:cBhvr>
                                      <p:to x="100000" y="100000"/>
                                    </p:animScale>
                                    <p:animScale>
                                      <p:cBhvr>
                                        <p:cTn id="135" dur="26">
                                          <p:stCondLst>
                                            <p:cond delay="1642"/>
                                          </p:stCondLst>
                                        </p:cTn>
                                        <p:tgtEl>
                                          <p:spTgt spid="3">
                                            <p:txEl>
                                              <p:pRg st="8" end="8"/>
                                            </p:txEl>
                                          </p:spTgt>
                                        </p:tgtEl>
                                      </p:cBhvr>
                                      <p:to x="100000" y="90000"/>
                                    </p:animScale>
                                    <p:animScale>
                                      <p:cBhvr>
                                        <p:cTn id="136" dur="166" decel="50000">
                                          <p:stCondLst>
                                            <p:cond delay="1668"/>
                                          </p:stCondLst>
                                        </p:cTn>
                                        <p:tgtEl>
                                          <p:spTgt spid="3">
                                            <p:txEl>
                                              <p:pRg st="8" end="8"/>
                                            </p:txEl>
                                          </p:spTgt>
                                        </p:tgtEl>
                                      </p:cBhvr>
                                      <p:to x="100000" y="100000"/>
                                    </p:animScale>
                                    <p:animScale>
                                      <p:cBhvr>
                                        <p:cTn id="137" dur="26">
                                          <p:stCondLst>
                                            <p:cond delay="1808"/>
                                          </p:stCondLst>
                                        </p:cTn>
                                        <p:tgtEl>
                                          <p:spTgt spid="3">
                                            <p:txEl>
                                              <p:pRg st="8" end="8"/>
                                            </p:txEl>
                                          </p:spTgt>
                                        </p:tgtEl>
                                      </p:cBhvr>
                                      <p:to x="100000" y="95000"/>
                                    </p:animScale>
                                    <p:animScale>
                                      <p:cBhvr>
                                        <p:cTn id="138"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DESIGN PROCESS</a:t>
            </a:r>
            <a:endParaRPr lang="en-US" dirty="0"/>
          </a:p>
        </p:txBody>
      </p:sp>
      <p:sp>
        <p:nvSpPr>
          <p:cNvPr id="3" name="Content Placeholder 2"/>
          <p:cNvSpPr>
            <a:spLocks noGrp="1"/>
          </p:cNvSpPr>
          <p:nvPr>
            <p:ph idx="1"/>
          </p:nvPr>
        </p:nvSpPr>
        <p:spPr/>
        <p:txBody>
          <a:bodyPr/>
          <a:lstStyle/>
          <a:p>
            <a:pPr marL="118872" indent="0">
              <a:buNone/>
            </a:pPr>
            <a:r>
              <a:rPr lang="en-US" u="sng" dirty="0" smtClean="0"/>
              <a:t>7 STEP DESIGN PROCESS</a:t>
            </a:r>
          </a:p>
          <a:p>
            <a:pPr marL="118872" indent="0">
              <a:buNone/>
            </a:pPr>
            <a:endParaRPr lang="en-US" sz="2000" dirty="0" smtClean="0"/>
          </a:p>
          <a:p>
            <a:pPr marL="633222" indent="-514350">
              <a:buFont typeface="+mj-lt"/>
              <a:buAutoNum type="arabicPeriod"/>
            </a:pPr>
            <a:r>
              <a:rPr lang="en-US" dirty="0" smtClean="0"/>
              <a:t>Commitment</a:t>
            </a:r>
          </a:p>
          <a:p>
            <a:pPr marL="633222" indent="-514350">
              <a:buFont typeface="+mj-lt"/>
              <a:buAutoNum type="arabicPeriod"/>
            </a:pPr>
            <a:r>
              <a:rPr lang="en-US" dirty="0" smtClean="0"/>
              <a:t>Analysis</a:t>
            </a:r>
          </a:p>
          <a:p>
            <a:pPr marL="633222" indent="-514350">
              <a:buFont typeface="+mj-lt"/>
              <a:buAutoNum type="arabicPeriod"/>
            </a:pPr>
            <a:r>
              <a:rPr lang="en-US" dirty="0" smtClean="0"/>
              <a:t>Research</a:t>
            </a:r>
          </a:p>
          <a:p>
            <a:pPr marL="633222" indent="-514350">
              <a:buFont typeface="+mj-lt"/>
              <a:buAutoNum type="arabicPeriod"/>
            </a:pPr>
            <a:r>
              <a:rPr lang="en-US" dirty="0" smtClean="0"/>
              <a:t>Incubation</a:t>
            </a:r>
          </a:p>
          <a:p>
            <a:pPr marL="633222" indent="-514350">
              <a:buFont typeface="+mj-lt"/>
              <a:buAutoNum type="arabicPeriod"/>
            </a:pPr>
            <a:r>
              <a:rPr lang="en-US" dirty="0" smtClean="0"/>
              <a:t>Selection</a:t>
            </a:r>
          </a:p>
          <a:p>
            <a:pPr marL="633222" indent="-514350">
              <a:buFont typeface="+mj-lt"/>
              <a:buAutoNum type="arabicPeriod"/>
            </a:pPr>
            <a:r>
              <a:rPr lang="en-US" dirty="0" smtClean="0"/>
              <a:t>Implementation</a:t>
            </a:r>
          </a:p>
          <a:p>
            <a:pPr marL="633222" indent="-514350">
              <a:buFont typeface="+mj-lt"/>
              <a:buAutoNum type="arabicPeriod"/>
            </a:pPr>
            <a:r>
              <a:rPr lang="en-US" dirty="0" smtClean="0"/>
              <a:t>Evaluation</a:t>
            </a:r>
          </a:p>
        </p:txBody>
      </p:sp>
    </p:spTree>
    <p:extLst>
      <p:ext uri="{BB962C8B-B14F-4D97-AF65-F5344CB8AC3E}">
        <p14:creationId xmlns:p14="http://schemas.microsoft.com/office/powerpoint/2010/main" val="21667543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DESIGN PROCESS</a:t>
            </a:r>
            <a:endParaRPr lang="en-US" dirty="0"/>
          </a:p>
        </p:txBody>
      </p:sp>
      <p:sp>
        <p:nvSpPr>
          <p:cNvPr id="3" name="Content Placeholder 2"/>
          <p:cNvSpPr>
            <a:spLocks noGrp="1"/>
          </p:cNvSpPr>
          <p:nvPr>
            <p:ph idx="1"/>
          </p:nvPr>
        </p:nvSpPr>
        <p:spPr/>
        <p:txBody>
          <a:bodyPr/>
          <a:lstStyle/>
          <a:p>
            <a:pPr marL="118872" indent="0">
              <a:buNone/>
            </a:pPr>
            <a:r>
              <a:rPr lang="en-US" b="1" u="sng" dirty="0" smtClean="0"/>
              <a:t>COMMITMENT</a:t>
            </a:r>
          </a:p>
          <a:p>
            <a:pPr marL="118872" indent="0">
              <a:buNone/>
            </a:pPr>
            <a:endParaRPr lang="en-US" b="1" u="sng" dirty="0" smtClean="0"/>
          </a:p>
          <a:p>
            <a:r>
              <a:rPr lang="en-US" dirty="0" smtClean="0"/>
              <a:t>Commit to the project 110%</a:t>
            </a:r>
          </a:p>
          <a:p>
            <a:r>
              <a:rPr lang="en-US" dirty="0" smtClean="0"/>
              <a:t>To the script first</a:t>
            </a:r>
          </a:p>
          <a:p>
            <a:r>
              <a:rPr lang="en-US" dirty="0" smtClean="0"/>
              <a:t>To the concept second</a:t>
            </a:r>
          </a:p>
          <a:p>
            <a:r>
              <a:rPr lang="en-US" dirty="0" smtClean="0"/>
              <a:t>If 2</a:t>
            </a:r>
            <a:r>
              <a:rPr lang="en-US" baseline="30000" dirty="0" smtClean="0"/>
              <a:t>nd</a:t>
            </a:r>
            <a:r>
              <a:rPr lang="en-US" dirty="0" smtClean="0"/>
              <a:t> guess now, will 2</a:t>
            </a:r>
            <a:r>
              <a:rPr lang="en-US" baseline="30000" dirty="0" smtClean="0"/>
              <a:t>nd</a:t>
            </a:r>
            <a:r>
              <a:rPr lang="en-US" dirty="0" smtClean="0"/>
              <a:t> guess entire process</a:t>
            </a:r>
            <a:endParaRPr lang="en-US" dirty="0"/>
          </a:p>
        </p:txBody>
      </p:sp>
    </p:spTree>
    <p:extLst>
      <p:ext uri="{BB962C8B-B14F-4D97-AF65-F5344CB8AC3E}">
        <p14:creationId xmlns:p14="http://schemas.microsoft.com/office/powerpoint/2010/main" val="73985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DESIGN PROCESS</a:t>
            </a:r>
          </a:p>
        </p:txBody>
      </p:sp>
      <p:sp>
        <p:nvSpPr>
          <p:cNvPr id="3" name="Content Placeholder 2"/>
          <p:cNvSpPr>
            <a:spLocks noGrp="1"/>
          </p:cNvSpPr>
          <p:nvPr>
            <p:ph idx="1"/>
          </p:nvPr>
        </p:nvSpPr>
        <p:spPr/>
        <p:txBody>
          <a:bodyPr>
            <a:normAutofit fontScale="92500" lnSpcReduction="20000"/>
          </a:bodyPr>
          <a:lstStyle/>
          <a:p>
            <a:pPr marL="118872" indent="0">
              <a:buNone/>
            </a:pPr>
            <a:r>
              <a:rPr lang="en-US" b="1" u="sng" dirty="0" smtClean="0"/>
              <a:t>ANALYSIS</a:t>
            </a:r>
          </a:p>
          <a:p>
            <a:endParaRPr lang="en-US" dirty="0"/>
          </a:p>
          <a:p>
            <a:r>
              <a:rPr lang="en-US" dirty="0" smtClean="0"/>
              <a:t>Script analysis</a:t>
            </a:r>
          </a:p>
          <a:p>
            <a:pPr lvl="1"/>
            <a:r>
              <a:rPr lang="en-US" dirty="0" smtClean="0"/>
              <a:t>1</a:t>
            </a:r>
            <a:r>
              <a:rPr lang="en-US" baseline="30000" dirty="0" smtClean="0"/>
              <a:t>st</a:t>
            </a:r>
            <a:r>
              <a:rPr lang="en-US" dirty="0" smtClean="0"/>
              <a:t> reading – 1</a:t>
            </a:r>
            <a:r>
              <a:rPr lang="en-US" baseline="30000" dirty="0" smtClean="0"/>
              <a:t>st</a:t>
            </a:r>
            <a:r>
              <a:rPr lang="en-US" dirty="0" smtClean="0"/>
              <a:t> impressions of script</a:t>
            </a:r>
          </a:p>
          <a:p>
            <a:pPr lvl="1"/>
            <a:r>
              <a:rPr lang="en-US" dirty="0" smtClean="0"/>
              <a:t>2</a:t>
            </a:r>
            <a:r>
              <a:rPr lang="en-US" baseline="30000" dirty="0" smtClean="0"/>
              <a:t>nd</a:t>
            </a:r>
            <a:r>
              <a:rPr lang="en-US" dirty="0" smtClean="0"/>
              <a:t> reading – take general notes; inspirations</a:t>
            </a:r>
          </a:p>
          <a:p>
            <a:pPr lvl="1"/>
            <a:r>
              <a:rPr lang="en-US" dirty="0" smtClean="0"/>
              <a:t>3</a:t>
            </a:r>
            <a:r>
              <a:rPr lang="en-US" baseline="30000" dirty="0" smtClean="0"/>
              <a:t>rd</a:t>
            </a:r>
            <a:r>
              <a:rPr lang="en-US" dirty="0" smtClean="0"/>
              <a:t> reading – details &amp; mechanical info </a:t>
            </a:r>
          </a:p>
          <a:p>
            <a:pPr marL="457200" lvl="1" indent="0">
              <a:buNone/>
            </a:pPr>
            <a:endParaRPr lang="en-US" dirty="0" smtClean="0"/>
          </a:p>
          <a:p>
            <a:r>
              <a:rPr lang="en-US" dirty="0" smtClean="0"/>
              <a:t>Production Information </a:t>
            </a:r>
          </a:p>
          <a:p>
            <a:pPr lvl="1"/>
            <a:r>
              <a:rPr lang="en-US" dirty="0" smtClean="0"/>
              <a:t>Budget</a:t>
            </a:r>
          </a:p>
          <a:p>
            <a:pPr lvl="1"/>
            <a:r>
              <a:rPr lang="en-US" dirty="0" smtClean="0"/>
              <a:t>Schedule</a:t>
            </a:r>
          </a:p>
          <a:p>
            <a:pPr lvl="1"/>
            <a:r>
              <a:rPr lang="en-US" dirty="0" smtClean="0"/>
              <a:t>theater facility</a:t>
            </a:r>
            <a:endParaRPr lang="en-US" dirty="0"/>
          </a:p>
        </p:txBody>
      </p:sp>
    </p:spTree>
    <p:extLst>
      <p:ext uri="{BB962C8B-B14F-4D97-AF65-F5344CB8AC3E}">
        <p14:creationId xmlns:p14="http://schemas.microsoft.com/office/powerpoint/2010/main" val="112102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3" end="3"/>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4" end="4"/>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p:cTn id="2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p:cTn id="3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7" end="7"/>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p:cTn id="3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8" end="8"/>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p:cTn id="45"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9" end="9"/>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p:cTn id="51"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DESIGN PROCESS</a:t>
            </a:r>
          </a:p>
        </p:txBody>
      </p:sp>
      <p:sp>
        <p:nvSpPr>
          <p:cNvPr id="3" name="Content Placeholder 2"/>
          <p:cNvSpPr>
            <a:spLocks noGrp="1"/>
          </p:cNvSpPr>
          <p:nvPr>
            <p:ph idx="1"/>
          </p:nvPr>
        </p:nvSpPr>
        <p:spPr/>
        <p:txBody>
          <a:bodyPr/>
          <a:lstStyle/>
          <a:p>
            <a:pPr marL="118872" indent="0">
              <a:buNone/>
            </a:pPr>
            <a:r>
              <a:rPr lang="en-US" b="1" u="sng" dirty="0" smtClean="0"/>
              <a:t>RESEARCH</a:t>
            </a:r>
          </a:p>
          <a:p>
            <a:endParaRPr lang="en-US" sz="2000" dirty="0"/>
          </a:p>
          <a:p>
            <a:r>
              <a:rPr lang="en-US" dirty="0" smtClean="0"/>
              <a:t>Background Research</a:t>
            </a:r>
          </a:p>
          <a:p>
            <a:pPr lvl="1"/>
            <a:r>
              <a:rPr lang="en-US" dirty="0" smtClean="0"/>
              <a:t>Given Circumstances</a:t>
            </a:r>
          </a:p>
          <a:p>
            <a:endParaRPr lang="en-US" dirty="0"/>
          </a:p>
          <a:p>
            <a:r>
              <a:rPr lang="en-US" dirty="0" smtClean="0"/>
              <a:t>Conceptual Research</a:t>
            </a:r>
          </a:p>
          <a:p>
            <a:pPr lvl="1"/>
            <a:r>
              <a:rPr lang="en-US" dirty="0" smtClean="0"/>
              <a:t>Solving production problems within the production concept. </a:t>
            </a:r>
          </a:p>
          <a:p>
            <a:pPr lvl="1"/>
            <a:r>
              <a:rPr lang="en-US" dirty="0" smtClean="0"/>
              <a:t>Devise several ways to meet each challenge.</a:t>
            </a:r>
            <a:endParaRPr lang="en-US" dirty="0"/>
          </a:p>
        </p:txBody>
      </p:sp>
    </p:spTree>
    <p:extLst>
      <p:ext uri="{BB962C8B-B14F-4D97-AF65-F5344CB8AC3E}">
        <p14:creationId xmlns:p14="http://schemas.microsoft.com/office/powerpoint/2010/main" val="338126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3">
                                            <p:txEl>
                                              <p:pRg st="5" end="5"/>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calcmode="lin" valueType="num">
                                      <p:cBhvr>
                                        <p:cTn id="2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6" dur="500"/>
                                        <p:tgtEl>
                                          <p:spTgt spid="3">
                                            <p:txEl>
                                              <p:pRg st="6" end="6"/>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p:cTn id="2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1_Modul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2_Modul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1373</TotalTime>
  <Words>1784</Words>
  <Application>Microsoft Office PowerPoint</Application>
  <PresentationFormat>On-screen Show (4:3)</PresentationFormat>
  <Paragraphs>355</Paragraphs>
  <Slides>43</Slides>
  <Notes>0</Notes>
  <HiddenSlides>0</HiddenSlides>
  <MMClips>0</MMClip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Module</vt:lpstr>
      <vt:lpstr>1_Module</vt:lpstr>
      <vt:lpstr>2_Module</vt:lpstr>
      <vt:lpstr>THE DESIGN PROCESS</vt:lpstr>
      <vt:lpstr>ESSENTIAL QUESTIONS</vt:lpstr>
      <vt:lpstr>THE DESIGN PROCESS</vt:lpstr>
      <vt:lpstr>CREATIVITY</vt:lpstr>
      <vt:lpstr>CREATIVITY</vt:lpstr>
      <vt:lpstr>THE DESIGN PROCESS</vt:lpstr>
      <vt:lpstr>THE DESIGN PROCESS</vt:lpstr>
      <vt:lpstr>THE DESIGN PROCESS</vt:lpstr>
      <vt:lpstr>THE DESIGN PROCESS</vt:lpstr>
      <vt:lpstr>THE DESIGN PROCESS</vt:lpstr>
      <vt:lpstr>THE DESIGN PROCESS</vt:lpstr>
      <vt:lpstr>THE DESIGN PROCESS</vt:lpstr>
      <vt:lpstr>THE DESIGN PROCESS</vt:lpstr>
      <vt:lpstr>ELEMENTS OF DESIGN</vt:lpstr>
      <vt:lpstr>ELEMENTS OF DESIGN</vt:lpstr>
      <vt:lpstr>ELEMENTS OF DESIGN</vt:lpstr>
      <vt:lpstr>ELEMENTS OF DESIGN</vt:lpstr>
      <vt:lpstr>ELEMENTS OF DESIGN</vt:lpstr>
      <vt:lpstr>ELEMENTS OF DESIGN</vt:lpstr>
      <vt:lpstr>PRINCIPLES OF COMPOSITION</vt:lpstr>
      <vt:lpstr>PRINCIPLES OF COMPOSITION</vt:lpstr>
      <vt:lpstr>PRINCIPLES OF COMPOSITION</vt:lpstr>
      <vt:lpstr>PRINCIPLES OF COMPOSITION</vt:lpstr>
      <vt:lpstr>PRINCIPLES OF COMPOSITION</vt:lpstr>
      <vt:lpstr>PRINCIPLES OF COMPOSITION</vt:lpstr>
      <vt:lpstr>PRINCIPLES OF COMPOSITION</vt:lpstr>
      <vt:lpstr>PRINCIPLES OF COMPOSITION</vt:lpstr>
      <vt:lpstr>PRODUCTION CONCEPT </vt:lpstr>
      <vt:lpstr>PRODUCTION CONCEPT</vt:lpstr>
      <vt:lpstr>PRODUCTION CONCEPT</vt:lpstr>
      <vt:lpstr>PRODUCTION CONCEPT</vt:lpstr>
      <vt:lpstr>DESIGN ELEMENTS</vt:lpstr>
      <vt:lpstr>DESIGN ELEMENTS</vt:lpstr>
      <vt:lpstr>PRINCIPLES OF COMPOSITION</vt:lpstr>
      <vt:lpstr>UNITY reality vs. illusion</vt:lpstr>
      <vt:lpstr>UNITY &amp; CONTRAST</vt:lpstr>
      <vt:lpstr>PRODUCTION CONCEPT</vt:lpstr>
      <vt:lpstr>PRODUCTION CONCEPT</vt:lpstr>
      <vt:lpstr>LINE, SHAPE, COLOR</vt:lpstr>
      <vt:lpstr>CONTRAST, VARIATION &amp; EMPHASIS</vt:lpstr>
      <vt:lpstr>EMPHASIS &amp; SHAPE</vt:lpstr>
      <vt:lpstr>CONTRAST </vt:lpstr>
      <vt:lpstr>PRODUCTION CONCEPT PAPER</vt:lpstr>
    </vt:vector>
  </TitlesOfParts>
  <Company>Parkway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COSTUME DESIGN</dc:title>
  <dc:creator>Parkway</dc:creator>
  <cp:lastModifiedBy>Windows User</cp:lastModifiedBy>
  <cp:revision>93</cp:revision>
  <dcterms:created xsi:type="dcterms:W3CDTF">2014-03-30T01:23:17Z</dcterms:created>
  <dcterms:modified xsi:type="dcterms:W3CDTF">2014-06-26T04:54:06Z</dcterms:modified>
</cp:coreProperties>
</file>