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72" r:id="rId2"/>
    <p:sldMasterId id="2147483984" r:id="rId3"/>
  </p:sldMasterIdLst>
  <p:notesMasterIdLst>
    <p:notesMasterId r:id="rId35"/>
  </p:notesMasterIdLst>
  <p:sldIdLst>
    <p:sldId id="256" r:id="rId4"/>
    <p:sldId id="267" r:id="rId5"/>
    <p:sldId id="270" r:id="rId6"/>
    <p:sldId id="287" r:id="rId7"/>
    <p:sldId id="301" r:id="rId8"/>
    <p:sldId id="291" r:id="rId9"/>
    <p:sldId id="293" r:id="rId10"/>
    <p:sldId id="292" r:id="rId11"/>
    <p:sldId id="283" r:id="rId12"/>
    <p:sldId id="281" r:id="rId13"/>
    <p:sldId id="268" r:id="rId14"/>
    <p:sldId id="290" r:id="rId15"/>
    <p:sldId id="282" r:id="rId16"/>
    <p:sldId id="285" r:id="rId17"/>
    <p:sldId id="275" r:id="rId18"/>
    <p:sldId id="277" r:id="rId19"/>
    <p:sldId id="276" r:id="rId20"/>
    <p:sldId id="289" r:id="rId21"/>
    <p:sldId id="279" r:id="rId22"/>
    <p:sldId id="280" r:id="rId23"/>
    <p:sldId id="288" r:id="rId24"/>
    <p:sldId id="264" r:id="rId25"/>
    <p:sldId id="294" r:id="rId26"/>
    <p:sldId id="295" r:id="rId27"/>
    <p:sldId id="297" r:id="rId28"/>
    <p:sldId id="296" r:id="rId29"/>
    <p:sldId id="298" r:id="rId30"/>
    <p:sldId id="258" r:id="rId31"/>
    <p:sldId id="299" r:id="rId32"/>
    <p:sldId id="300" r:id="rId33"/>
    <p:sldId id="30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 autoAdjust="0"/>
    <p:restoredTop sz="94600" autoAdjust="0"/>
  </p:normalViewPr>
  <p:slideViewPr>
    <p:cSldViewPr>
      <p:cViewPr>
        <p:scale>
          <a:sx n="60" d="100"/>
          <a:sy n="60" d="100"/>
        </p:scale>
        <p:origin x="-1296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98E01-B6EA-4B0F-BAB0-426DFC9992A9}" type="datetimeFigureOut">
              <a:rPr lang="en-US" smtClean="0"/>
              <a:t>7/2/2014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39F86-8BFC-47A1-A0D7-EE6404470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53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39F86-8BFC-47A1-A0D7-EE6404470E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91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39F86-8BFC-47A1-A0D7-EE6404470EB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51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7/2/2014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7/2/2014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7/2/2014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7/2/2014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405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75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7/2/2014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718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089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37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937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543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7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7/2/2014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77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82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799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7/2/2014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394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678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7/2/2014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27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3136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7177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5202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67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7/2/2014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5215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823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344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02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7/2/2014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7/2/2014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7/2/2014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7/2/2014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7/2/2014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E28C7CA-7F16-4BE1-AF70-9FD830A3708A}" type="datetimeFigureOut">
              <a:rPr lang="en-US" smtClean="0"/>
              <a:t>7/2/2014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E28C7CA-7F16-4BE1-AF70-9FD830A3708A}" type="datetimeFigureOut">
              <a:rPr lang="en-US" smtClean="0"/>
              <a:t>7/2/2014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19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40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Relationship Id="rId9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youtu.be/aEspfwrdkrs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ytFSehs2Rxw" TargetMode="Externa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V9oeMitkU0I" TargetMode="External"/><Relationship Id="rId7" Type="http://schemas.openxmlformats.org/officeDocument/2006/relationships/hyperlink" Target="http://youtu.be/ytFSehs2Rxw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youtu.be/e5nZCVXUk3I" TargetMode="External"/><Relationship Id="rId5" Type="http://schemas.openxmlformats.org/officeDocument/2006/relationships/hyperlink" Target="http://youtu.be/Ax8d7DOcL0E" TargetMode="External"/><Relationship Id="rId4" Type="http://schemas.openxmlformats.org/officeDocument/2006/relationships/hyperlink" Target="http://youtu.be/QlUXbtzCJj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SCENIC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Technical theatre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44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8686800" cy="4623816"/>
          </a:xfrm>
        </p:spPr>
        <p:txBody>
          <a:bodyPr/>
          <a:lstStyle/>
          <a:p>
            <a:pPr marL="118872" indent="0">
              <a:buNone/>
            </a:pPr>
            <a:r>
              <a:rPr lang="en-US" b="1" u="sng" dirty="0" smtClean="0">
                <a:solidFill>
                  <a:srgbClr val="C00000"/>
                </a:solidFill>
              </a:rPr>
              <a:t>GIVEN CIRCUMSTANCES</a:t>
            </a:r>
            <a:endParaRPr lang="en-US" b="1" u="sng" dirty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Date/Season/Climate – time period, historical, hot, cold, </a:t>
            </a:r>
          </a:p>
          <a:p>
            <a:pPr lvl="1"/>
            <a:r>
              <a:rPr lang="en-US" dirty="0" smtClean="0"/>
              <a:t>Geographical Location -  Memphis? N.Y.? Attic above store?</a:t>
            </a:r>
            <a:endParaRPr lang="en-US" dirty="0"/>
          </a:p>
          <a:p>
            <a:pPr lvl="1"/>
            <a:r>
              <a:rPr lang="en-US" dirty="0"/>
              <a:t>Political </a:t>
            </a:r>
            <a:r>
              <a:rPr lang="en-US" dirty="0" smtClean="0"/>
              <a:t>Environment – war, peace, divorce, jail, laws</a:t>
            </a:r>
            <a:endParaRPr lang="en-US" dirty="0"/>
          </a:p>
          <a:p>
            <a:pPr lvl="1"/>
            <a:r>
              <a:rPr lang="en-US" dirty="0"/>
              <a:t>Social </a:t>
            </a:r>
            <a:r>
              <a:rPr lang="en-US" dirty="0" smtClean="0"/>
              <a:t>Environment – hobbies, music, dance, sing,  family, friends, love, hate</a:t>
            </a:r>
            <a:endParaRPr lang="en-US" dirty="0"/>
          </a:p>
          <a:p>
            <a:pPr lvl="1"/>
            <a:r>
              <a:rPr lang="en-US" dirty="0"/>
              <a:t>Economic </a:t>
            </a:r>
            <a:r>
              <a:rPr lang="en-US" dirty="0" smtClean="0"/>
              <a:t>Environment – poor, middle, rich, lost it all, poser</a:t>
            </a:r>
            <a:endParaRPr lang="en-US" dirty="0"/>
          </a:p>
          <a:p>
            <a:pPr lvl="1"/>
            <a:r>
              <a:rPr lang="en-US" dirty="0"/>
              <a:t>Religious </a:t>
            </a:r>
            <a:r>
              <a:rPr lang="en-US" dirty="0" smtClean="0"/>
              <a:t>Environment- values, morals, religion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b="1" dirty="0" smtClean="0"/>
              <a:t>ALL OF THIS CAN INFLUENCE HOW YOU DESIGN A SET!!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73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 Until Dark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7391400" cy="5638800"/>
          </a:xfrm>
        </p:spPr>
      </p:pic>
      <p:sp>
        <p:nvSpPr>
          <p:cNvPr id="3" name="TextBox 2"/>
          <p:cNvSpPr txBox="1"/>
          <p:nvPr/>
        </p:nvSpPr>
        <p:spPr>
          <a:xfrm>
            <a:off x="7391400" y="1524000"/>
            <a:ext cx="1752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Date</a:t>
            </a:r>
            <a:r>
              <a:rPr lang="en-US" dirty="0" smtClean="0"/>
              <a:t>: 1964</a:t>
            </a:r>
          </a:p>
          <a:p>
            <a:r>
              <a:rPr lang="en-US" b="1" dirty="0" err="1" smtClean="0"/>
              <a:t>Loc</a:t>
            </a:r>
            <a:r>
              <a:rPr lang="en-US" dirty="0" smtClean="0"/>
              <a:t>: NY apartment</a:t>
            </a:r>
          </a:p>
          <a:p>
            <a:r>
              <a:rPr lang="en-US" dirty="0" smtClean="0"/>
              <a:t>Season: Spring</a:t>
            </a:r>
          </a:p>
          <a:p>
            <a:r>
              <a:rPr lang="en-US" b="1" dirty="0" smtClean="0"/>
              <a:t>Pol</a:t>
            </a:r>
            <a:r>
              <a:rPr lang="en-US" dirty="0" smtClean="0"/>
              <a:t>: murder, theft, drugs</a:t>
            </a:r>
          </a:p>
          <a:p>
            <a:r>
              <a:rPr lang="en-US" b="1" dirty="0" err="1" smtClean="0"/>
              <a:t>Rel</a:t>
            </a:r>
            <a:r>
              <a:rPr lang="en-US" b="1" dirty="0" smtClean="0"/>
              <a:t>: </a:t>
            </a:r>
            <a:r>
              <a:rPr lang="en-US" dirty="0" err="1" smtClean="0"/>
              <a:t>christian</a:t>
            </a:r>
            <a:endParaRPr lang="en-US" b="1" dirty="0" smtClean="0"/>
          </a:p>
          <a:p>
            <a:r>
              <a:rPr lang="en-US" b="1" dirty="0" smtClean="0"/>
              <a:t>Econ</a:t>
            </a:r>
            <a:r>
              <a:rPr lang="en-US" dirty="0" smtClean="0"/>
              <a:t>: lower middle class</a:t>
            </a:r>
          </a:p>
          <a:p>
            <a:r>
              <a:rPr lang="en-US" b="1" dirty="0" smtClean="0"/>
              <a:t>Social</a:t>
            </a:r>
            <a:r>
              <a:rPr lang="en-US" dirty="0" smtClean="0"/>
              <a:t>: wife- blind, cooks, cleans, blind stick</a:t>
            </a:r>
          </a:p>
          <a:p>
            <a:r>
              <a:rPr lang="en-US" dirty="0" smtClean="0"/>
              <a:t>husband-smokes, reads, watch </a:t>
            </a:r>
            <a:r>
              <a:rPr lang="en-US" dirty="0" err="1" smtClean="0"/>
              <a:t>tv</a:t>
            </a:r>
            <a:r>
              <a:rPr lang="en-US" dirty="0" smtClean="0"/>
              <a:t>, photographer, travels business,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7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en-US" sz="3000" b="1" dirty="0"/>
              <a:t>MOOD</a:t>
            </a:r>
          </a:p>
          <a:p>
            <a:r>
              <a:rPr lang="en-US" sz="2800" dirty="0"/>
              <a:t>feelings evoked throughout the play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sz="3000" b="1" dirty="0"/>
              <a:t>STYLE</a:t>
            </a:r>
          </a:p>
          <a:p>
            <a:pPr marL="118872" indent="0">
              <a:buNone/>
            </a:pPr>
            <a:r>
              <a:rPr lang="en-US" sz="2800" dirty="0"/>
              <a:t>how </a:t>
            </a:r>
            <a:r>
              <a:rPr lang="en-US" sz="2800" dirty="0" smtClean="0"/>
              <a:t>the play </a:t>
            </a:r>
            <a:r>
              <a:rPr lang="en-US" sz="2800" dirty="0"/>
              <a:t>is presented to the audience </a:t>
            </a:r>
          </a:p>
          <a:p>
            <a:pPr lvl="1"/>
            <a:r>
              <a:rPr lang="en-US" dirty="0" smtClean="0"/>
              <a:t>Representational – </a:t>
            </a:r>
            <a:r>
              <a:rPr lang="en-US" i="1" dirty="0" smtClean="0"/>
              <a:t>give an illusion of reality; 4</a:t>
            </a:r>
            <a:r>
              <a:rPr lang="en-US" i="1" baseline="30000" dirty="0" smtClean="0"/>
              <a:t>th</a:t>
            </a:r>
            <a:r>
              <a:rPr lang="en-US" i="1" dirty="0" smtClean="0"/>
              <a:t> wall</a:t>
            </a:r>
          </a:p>
          <a:p>
            <a:pPr lvl="2"/>
            <a:r>
              <a:rPr lang="en-US" i="1" dirty="0" smtClean="0"/>
              <a:t>Realistic – box sets; flats create interior setting</a:t>
            </a:r>
          </a:p>
          <a:p>
            <a:pPr lvl="2"/>
            <a:r>
              <a:rPr lang="en-US" i="1" dirty="0" smtClean="0"/>
              <a:t>Abstract – minimalistic sets to suggest the environment</a:t>
            </a:r>
          </a:p>
          <a:p>
            <a:pPr lvl="1"/>
            <a:r>
              <a:rPr lang="en-US" dirty="0" smtClean="0"/>
              <a:t>Presentational – </a:t>
            </a:r>
            <a:r>
              <a:rPr lang="en-US" i="1" dirty="0" smtClean="0"/>
              <a:t>emphasis theatricality; no illusion; break 4</a:t>
            </a:r>
            <a:r>
              <a:rPr lang="en-US" i="1" baseline="30000" dirty="0" smtClean="0"/>
              <a:t>th</a:t>
            </a:r>
            <a:r>
              <a:rPr lang="en-US" i="1" dirty="0" smtClean="0"/>
              <a:t> wall and perform to the audience</a:t>
            </a:r>
            <a:endParaRPr lang="en-US" i="1" dirty="0"/>
          </a:p>
          <a:p>
            <a:pPr lvl="2"/>
            <a:r>
              <a:rPr lang="en-US" dirty="0" smtClean="0"/>
              <a:t>Wing-boarder-backdrop 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86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Dracula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410200"/>
          </a:xfrm>
        </p:spPr>
      </p:pic>
    </p:spTree>
    <p:extLst>
      <p:ext uri="{BB962C8B-B14F-4D97-AF65-F5344CB8AC3E}">
        <p14:creationId xmlns:p14="http://schemas.microsoft.com/office/powerpoint/2010/main" val="359285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5953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Mousetrap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50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- ART DECO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931664"/>
          </a:xfrm>
        </p:spPr>
        <p:txBody>
          <a:bodyPr>
            <a:normAutofit fontScale="47500" lnSpcReduction="20000"/>
          </a:bodyPr>
          <a:lstStyle/>
          <a:p>
            <a:pPr marL="118872" indent="0">
              <a:buNone/>
            </a:pPr>
            <a:r>
              <a:rPr lang="en-US" sz="4200" b="1" dirty="0"/>
              <a:t>Characteristics</a:t>
            </a:r>
          </a:p>
          <a:p>
            <a:pPr lvl="0"/>
            <a:r>
              <a:rPr lang="en-US" sz="4200" dirty="0" smtClean="0"/>
              <a:t>Elegant</a:t>
            </a:r>
            <a:r>
              <a:rPr lang="en-US" sz="4200" dirty="0"/>
              <a:t>, strong </a:t>
            </a:r>
            <a:r>
              <a:rPr lang="en-US" sz="4200" dirty="0" smtClean="0"/>
              <a:t>geometric </a:t>
            </a:r>
            <a:r>
              <a:rPr lang="en-US" sz="4200" dirty="0"/>
              <a:t>forms</a:t>
            </a:r>
          </a:p>
          <a:p>
            <a:pPr lvl="0"/>
            <a:r>
              <a:rPr lang="en-US" sz="4200" dirty="0" smtClean="0"/>
              <a:t>Integration </a:t>
            </a:r>
            <a:r>
              <a:rPr lang="en-US" sz="4200" dirty="0"/>
              <a:t>of motifs and elements</a:t>
            </a:r>
          </a:p>
          <a:p>
            <a:pPr lvl="0"/>
            <a:r>
              <a:rPr lang="en-US" sz="4200" dirty="0"/>
              <a:t>Streamlined or curvilinear shapes including stepped shapes and rounded corners</a:t>
            </a:r>
          </a:p>
          <a:p>
            <a:pPr lvl="0"/>
            <a:r>
              <a:rPr lang="en-US" sz="4200" dirty="0"/>
              <a:t>Rich planes of saturated color (later integrating pastels and neutrals)</a:t>
            </a:r>
          </a:p>
          <a:p>
            <a:pPr lvl="0"/>
            <a:r>
              <a:rPr lang="en-US" sz="4200" dirty="0"/>
              <a:t>Use of "new" materials and innovative combinations such as chrome, stainless steel, glass and mirrored accents, inlays of metals, aluminum, Bakelite</a:t>
            </a:r>
          </a:p>
          <a:p>
            <a:pPr lvl="0"/>
            <a:r>
              <a:rPr lang="en-US" sz="4200" dirty="0"/>
              <a:t>Simplified ornamentation</a:t>
            </a:r>
          </a:p>
          <a:p>
            <a:pPr lvl="0"/>
            <a:r>
              <a:rPr lang="en-US" sz="4200" dirty="0"/>
              <a:t>Exotic cultural influences and graphical elements such as sunbursts, zigzags, thunderbolts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52600"/>
            <a:ext cx="3673553" cy="4572000"/>
          </a:xfrm>
        </p:spPr>
      </p:pic>
    </p:spTree>
    <p:extLst>
      <p:ext uri="{BB962C8B-B14F-4D97-AF65-F5344CB8AC3E}">
        <p14:creationId xmlns:p14="http://schemas.microsoft.com/office/powerpoint/2010/main" val="353738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34236" cy="3314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9" y="3142021"/>
            <a:ext cx="2838926" cy="37879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0" y="3667125"/>
            <a:ext cx="4254500" cy="3190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38" y="1488070"/>
            <a:ext cx="2732320" cy="17955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37" y="3316418"/>
            <a:ext cx="2556591" cy="3587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7" y="16412"/>
            <a:ext cx="3723865" cy="27267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7" y="1567933"/>
            <a:ext cx="3810000" cy="2857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257" y="19929"/>
            <a:ext cx="1860550" cy="142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9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PARKWAY CENTRAL PRESENTS: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0966" y="31652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THOROUGHLY MODERN MILLY</a:t>
            </a:r>
            <a:endParaRPr lang="en-US" sz="40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9" b="5429"/>
          <a:stretch>
            <a:fillRect/>
          </a:stretch>
        </p:blipFill>
        <p:spPr>
          <a:xfrm>
            <a:off x="0" y="1433673"/>
            <a:ext cx="9151938" cy="5424327"/>
          </a:xfrm>
        </p:spPr>
      </p:pic>
    </p:spTree>
    <p:extLst>
      <p:ext uri="{BB962C8B-B14F-4D97-AF65-F5344CB8AC3E}">
        <p14:creationId xmlns:p14="http://schemas.microsoft.com/office/powerpoint/2010/main" val="305265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9144000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3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419600" cy="5029200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en-US" sz="9600" b="1" u="sng" dirty="0" smtClean="0"/>
              <a:t>LINE</a:t>
            </a:r>
          </a:p>
          <a:p>
            <a:r>
              <a:rPr lang="en-US" sz="9600" dirty="0" smtClean="0"/>
              <a:t>Angled</a:t>
            </a:r>
            <a:r>
              <a:rPr lang="en-US" sz="9600" dirty="0"/>
              <a:t>, jagged, straight, </a:t>
            </a:r>
            <a:r>
              <a:rPr lang="en-US" sz="9600" dirty="0" smtClean="0"/>
              <a:t>curved or combination?</a:t>
            </a:r>
          </a:p>
          <a:p>
            <a:pPr marL="118872" indent="0">
              <a:buNone/>
            </a:pPr>
            <a:endParaRPr lang="en-US" sz="9600" b="1" dirty="0" smtClean="0"/>
          </a:p>
          <a:p>
            <a:pPr marL="118872" indent="0">
              <a:buNone/>
            </a:pPr>
            <a:r>
              <a:rPr lang="en-US" sz="9600" b="1" dirty="0"/>
              <a:t> </a:t>
            </a:r>
            <a:endParaRPr lang="en-US" sz="9600" dirty="0"/>
          </a:p>
          <a:p>
            <a:pPr marL="118872" indent="0">
              <a:buNone/>
            </a:pPr>
            <a:r>
              <a:rPr lang="en-US" sz="9600" b="1" u="sng" dirty="0" smtClean="0"/>
              <a:t>SHAPE</a:t>
            </a:r>
            <a:endParaRPr lang="en-US" sz="9600" u="sng" dirty="0"/>
          </a:p>
          <a:p>
            <a:r>
              <a:rPr lang="en-US" sz="9600" dirty="0" smtClean="0"/>
              <a:t>outlines </a:t>
            </a:r>
            <a:r>
              <a:rPr lang="en-US" sz="9600" dirty="0"/>
              <a:t>or  silhouettes?</a:t>
            </a:r>
          </a:p>
          <a:p>
            <a:r>
              <a:rPr lang="en-US" sz="9600" dirty="0" smtClean="0"/>
              <a:t>any </a:t>
            </a:r>
            <a:r>
              <a:rPr lang="en-US" sz="9600" dirty="0"/>
              <a:t>reoccurring objects?</a:t>
            </a:r>
          </a:p>
          <a:p>
            <a:pPr marL="118872" indent="0">
              <a:buNone/>
            </a:pPr>
            <a:r>
              <a:rPr lang="en-US" sz="9600" dirty="0"/>
              <a:t> </a:t>
            </a:r>
            <a:endParaRPr lang="en-US" sz="9600" dirty="0" smtClean="0"/>
          </a:p>
          <a:p>
            <a:pPr marL="118872" indent="0">
              <a:buNone/>
            </a:pPr>
            <a:endParaRPr lang="en-US" sz="9600" dirty="0"/>
          </a:p>
          <a:p>
            <a:pPr marL="118872" indent="0">
              <a:buNone/>
            </a:pPr>
            <a:r>
              <a:rPr lang="en-US" sz="9600" b="1" u="sng" dirty="0"/>
              <a:t>TEXTURE</a:t>
            </a:r>
            <a:r>
              <a:rPr lang="en-US" sz="9600" b="1" dirty="0"/>
              <a:t>	</a:t>
            </a:r>
            <a:endParaRPr lang="en-US" sz="9600" b="1" dirty="0" smtClean="0"/>
          </a:p>
          <a:p>
            <a:r>
              <a:rPr lang="en-US" sz="9600" dirty="0" smtClean="0"/>
              <a:t>smooth=orderly, finished, sleek, elite, </a:t>
            </a:r>
          </a:p>
          <a:p>
            <a:r>
              <a:rPr lang="en-US" sz="9600" dirty="0" smtClean="0"/>
              <a:t>rough=harsher</a:t>
            </a:r>
            <a:r>
              <a:rPr lang="en-US" sz="9600" dirty="0"/>
              <a:t>, </a:t>
            </a:r>
            <a:r>
              <a:rPr lang="en-US" sz="9600" dirty="0" smtClean="0"/>
              <a:t>chaotic, poor, earthy, </a:t>
            </a:r>
            <a:endParaRPr lang="en-US" sz="9600" dirty="0"/>
          </a:p>
          <a:p>
            <a:endParaRPr lang="en-US" dirty="0"/>
          </a:p>
          <a:p>
            <a:pPr marL="118872" indent="0">
              <a:buNone/>
            </a:pPr>
            <a:r>
              <a:rPr lang="en-US" b="1" dirty="0"/>
              <a:t>	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5084064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sz="2400" dirty="0"/>
              <a:t> </a:t>
            </a:r>
            <a:r>
              <a:rPr lang="en-US" sz="2400" b="1" u="sng" dirty="0" smtClean="0"/>
              <a:t>MASS</a:t>
            </a:r>
            <a:endParaRPr lang="en-US" sz="2400" b="1" u="sng" dirty="0"/>
          </a:p>
          <a:p>
            <a:r>
              <a:rPr lang="en-US" sz="2400" dirty="0" smtClean="0"/>
              <a:t>spatial </a:t>
            </a:r>
            <a:r>
              <a:rPr lang="en-US" sz="2400" dirty="0"/>
              <a:t>arrangement of the </a:t>
            </a:r>
            <a:r>
              <a:rPr lang="en-US" sz="2400" dirty="0" smtClean="0"/>
              <a:t>stage  </a:t>
            </a:r>
          </a:p>
          <a:p>
            <a:r>
              <a:rPr lang="en-US" sz="2400" dirty="0" smtClean="0"/>
              <a:t>Chaotic</a:t>
            </a:r>
            <a:r>
              <a:rPr lang="en-US" sz="2400" dirty="0"/>
              <a:t>, spacious or varied?  </a:t>
            </a:r>
          </a:p>
          <a:p>
            <a:r>
              <a:rPr lang="en-US" sz="2400" dirty="0" smtClean="0"/>
              <a:t>heavy </a:t>
            </a:r>
            <a:r>
              <a:rPr lang="en-US" sz="2400" dirty="0"/>
              <a:t>or </a:t>
            </a:r>
            <a:r>
              <a:rPr lang="en-US" sz="2400" dirty="0" smtClean="0"/>
              <a:t>light?</a:t>
            </a:r>
            <a:endParaRPr lang="en-US" sz="2400" dirty="0"/>
          </a:p>
          <a:p>
            <a:pPr marL="118872" indent="0">
              <a:buNone/>
            </a:pPr>
            <a:endParaRPr lang="en-US" sz="2400" dirty="0" smtClean="0"/>
          </a:p>
          <a:p>
            <a:pPr marL="118872" indent="0">
              <a:buNone/>
            </a:pPr>
            <a:endParaRPr lang="en-US" sz="2400" dirty="0"/>
          </a:p>
          <a:p>
            <a:pPr marL="118872" indent="0">
              <a:buNone/>
            </a:pPr>
            <a:r>
              <a:rPr lang="en-US" sz="2400" b="1" u="sng" dirty="0" smtClean="0"/>
              <a:t>COLOR</a:t>
            </a:r>
            <a:endParaRPr lang="en-US" sz="2400" u="sng" dirty="0"/>
          </a:p>
          <a:p>
            <a:r>
              <a:rPr lang="en-US" sz="2400" dirty="0" smtClean="0"/>
              <a:t>Any reoccurring </a:t>
            </a:r>
            <a:r>
              <a:rPr lang="en-US" sz="2400" dirty="0"/>
              <a:t>colors?</a:t>
            </a:r>
          </a:p>
          <a:p>
            <a:r>
              <a:rPr lang="en-US" sz="2400" dirty="0" smtClean="0"/>
              <a:t>Do colors </a:t>
            </a:r>
            <a:r>
              <a:rPr lang="en-US" sz="2400" dirty="0"/>
              <a:t>contradict </a:t>
            </a:r>
            <a:r>
              <a:rPr lang="en-US" sz="2400" dirty="0" smtClean="0"/>
              <a:t>or compliment the </a:t>
            </a:r>
            <a:r>
              <a:rPr lang="en-US" sz="2400" dirty="0"/>
              <a:t>overall feeling  or mood of the script?</a:t>
            </a:r>
          </a:p>
          <a:p>
            <a:pPr marL="118872" indent="0">
              <a:buNone/>
            </a:pPr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4423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SCENIC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752600"/>
            <a:ext cx="4038600" cy="4623816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en-US" sz="3200" b="1" u="sng" dirty="0"/>
              <a:t>Purpose of </a:t>
            </a:r>
            <a:r>
              <a:rPr lang="en-US" sz="3200" b="1" u="sng" dirty="0" smtClean="0"/>
              <a:t>Scenic Design</a:t>
            </a:r>
            <a:r>
              <a:rPr lang="en-US" sz="3200" b="1" u="sng" dirty="0"/>
              <a:t>: </a:t>
            </a:r>
            <a:endParaRPr lang="en-US" sz="3200" b="1" u="sng" dirty="0" smtClean="0"/>
          </a:p>
          <a:p>
            <a:pPr marL="118872" indent="0">
              <a:buNone/>
            </a:pPr>
            <a:endParaRPr lang="en-US" sz="3200" b="1" u="sng" dirty="0" smtClean="0"/>
          </a:p>
          <a:p>
            <a:pPr marL="633222" indent="-514350">
              <a:buFont typeface="+mj-lt"/>
              <a:buAutoNum type="arabicPeriod"/>
            </a:pPr>
            <a:r>
              <a:rPr lang="en-US" sz="3200" dirty="0" smtClean="0"/>
              <a:t>Helps the audience to understand the world of the play</a:t>
            </a:r>
          </a:p>
          <a:p>
            <a:pPr marL="347472" indent="-228600">
              <a:buFont typeface="+mj-lt"/>
              <a:buAutoNum type="arabicPeriod"/>
            </a:pPr>
            <a:endParaRPr lang="en-US" sz="1000" dirty="0" smtClean="0"/>
          </a:p>
          <a:p>
            <a:pPr marL="633222" indent="-514350">
              <a:buFont typeface="+mj-lt"/>
              <a:buAutoNum type="arabicPeriod"/>
            </a:pPr>
            <a:endParaRPr lang="en-US" sz="3200" dirty="0" smtClean="0"/>
          </a:p>
          <a:p>
            <a:pPr marL="633222" indent="-514350">
              <a:buFont typeface="+mj-lt"/>
              <a:buAutoNum type="arabicPeriod"/>
            </a:pPr>
            <a:r>
              <a:rPr lang="en-US" sz="3200" dirty="0" smtClean="0"/>
              <a:t>Reinforces the production concept visually 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en-US" u="sng" dirty="0" err="1" smtClean="0"/>
              <a:t>Newsies</a:t>
            </a:r>
            <a:endParaRPr lang="en-US" u="sng" dirty="0" smtClean="0"/>
          </a:p>
          <a:p>
            <a:pPr marL="457200" indent="-342900"/>
            <a:r>
              <a:rPr lang="en-US" sz="2200" dirty="0">
                <a:hlinkClick r:id="rId2"/>
              </a:rPr>
              <a:t>http://</a:t>
            </a:r>
            <a:r>
              <a:rPr lang="en-US" sz="2200" dirty="0" smtClean="0">
                <a:hlinkClick r:id="rId2"/>
              </a:rPr>
              <a:t>youtu.be/aEspfwrdkrs</a:t>
            </a:r>
            <a:endParaRPr lang="en-US" sz="2200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2895600"/>
            <a:ext cx="4521857" cy="309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3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COMPOSITION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752600"/>
            <a:ext cx="4268788" cy="4648200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b="1" u="sng" dirty="0"/>
              <a:t>UNITY</a:t>
            </a:r>
          </a:p>
          <a:p>
            <a:r>
              <a:rPr lang="en-US" dirty="0"/>
              <a:t>What is it that connects the show together? </a:t>
            </a:r>
          </a:p>
          <a:p>
            <a:r>
              <a:rPr lang="en-US" dirty="0" smtClean="0"/>
              <a:t>theme</a:t>
            </a:r>
            <a:r>
              <a:rPr lang="en-US" dirty="0"/>
              <a:t>, color, feeling, shape?  </a:t>
            </a:r>
            <a:r>
              <a:rPr lang="en-US" dirty="0" smtClean="0"/>
              <a:t> </a:t>
            </a:r>
            <a:r>
              <a:rPr lang="en-US" dirty="0"/>
              <a:t>character?  An idea? </a:t>
            </a:r>
            <a:endParaRPr lang="en-US" dirty="0" smtClean="0"/>
          </a:p>
          <a:p>
            <a:endParaRPr lang="en-US" dirty="0"/>
          </a:p>
          <a:p>
            <a:pPr marL="118872" indent="0">
              <a:buNone/>
            </a:pPr>
            <a:r>
              <a:rPr lang="en-US" b="1" u="sng" dirty="0"/>
              <a:t>HARMONY</a:t>
            </a:r>
            <a:endParaRPr lang="en-US" u="sng" dirty="0"/>
          </a:p>
          <a:p>
            <a:r>
              <a:rPr lang="en-US" dirty="0" smtClean="0"/>
              <a:t>Harmonious vs  </a:t>
            </a:r>
            <a:r>
              <a:rPr lang="en-US" dirty="0"/>
              <a:t>inharmonious? </a:t>
            </a:r>
            <a:endParaRPr lang="en-US" dirty="0" smtClean="0"/>
          </a:p>
          <a:p>
            <a:pPr marL="118872" indent="0">
              <a:buNone/>
            </a:pPr>
            <a:endParaRPr lang="en-US" u="sng" dirty="0"/>
          </a:p>
          <a:p>
            <a:pPr marL="118872" indent="0">
              <a:buNone/>
            </a:pPr>
            <a:r>
              <a:rPr lang="en-US" b="1" u="sng" dirty="0"/>
              <a:t>CONTRAST</a:t>
            </a:r>
            <a:endParaRPr lang="en-US" u="sng" dirty="0"/>
          </a:p>
          <a:p>
            <a:r>
              <a:rPr lang="en-US" dirty="0" smtClean="0"/>
              <a:t>contradict </a:t>
            </a:r>
            <a:r>
              <a:rPr lang="en-US" dirty="0"/>
              <a:t>your visual </a:t>
            </a:r>
            <a:r>
              <a:rPr lang="en-US" dirty="0" smtClean="0"/>
              <a:t>theme</a:t>
            </a:r>
            <a:endParaRPr lang="en-US" dirty="0"/>
          </a:p>
          <a:p>
            <a:pPr marL="11887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1752600"/>
            <a:ext cx="4419600" cy="48768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b="1" u="sng" dirty="0"/>
              <a:t>VARIATION</a:t>
            </a:r>
            <a:endParaRPr lang="en-US" u="sng" dirty="0"/>
          </a:p>
          <a:p>
            <a:r>
              <a:rPr lang="en-US" dirty="0" smtClean="0"/>
              <a:t>varying </a:t>
            </a:r>
            <a:r>
              <a:rPr lang="en-US" dirty="0"/>
              <a:t>any of the design </a:t>
            </a:r>
            <a:r>
              <a:rPr lang="en-US" dirty="0" smtClean="0"/>
              <a:t>elements of a given pattern</a:t>
            </a:r>
          </a:p>
          <a:p>
            <a:pPr marL="118872" indent="0">
              <a:buNone/>
            </a:pPr>
            <a:r>
              <a:rPr lang="en-US" dirty="0"/>
              <a:t> </a:t>
            </a:r>
            <a:endParaRPr lang="en-US" dirty="0" smtClean="0"/>
          </a:p>
          <a:p>
            <a:pPr marL="118872" indent="0">
              <a:buNone/>
            </a:pPr>
            <a:r>
              <a:rPr lang="en-US" b="1" u="sng" dirty="0" smtClean="0"/>
              <a:t>BALANCE </a:t>
            </a:r>
            <a:r>
              <a:rPr lang="en-US" b="1" u="sng" dirty="0"/>
              <a:t>/ PROPORTION</a:t>
            </a:r>
            <a:endParaRPr lang="en-US" u="sng" dirty="0"/>
          </a:p>
          <a:p>
            <a:r>
              <a:rPr lang="en-US" dirty="0" smtClean="0"/>
              <a:t>symmetrical vs </a:t>
            </a:r>
            <a:r>
              <a:rPr lang="en-US" dirty="0"/>
              <a:t>asymmetrical? </a:t>
            </a:r>
            <a:endParaRPr lang="en-US" dirty="0" smtClean="0"/>
          </a:p>
          <a:p>
            <a:pPr marL="118872" indent="0">
              <a:buNone/>
            </a:pPr>
            <a:r>
              <a:rPr lang="en-US" dirty="0"/>
              <a:t> </a:t>
            </a:r>
          </a:p>
          <a:p>
            <a:pPr marL="118872" indent="0">
              <a:buNone/>
            </a:pPr>
            <a:r>
              <a:rPr lang="en-US" b="1" u="sng" dirty="0"/>
              <a:t>EMPHASIS</a:t>
            </a:r>
            <a:endParaRPr lang="en-US" u="sng" dirty="0"/>
          </a:p>
          <a:p>
            <a:r>
              <a:rPr lang="en-US" dirty="0" smtClean="0"/>
              <a:t>direct </a:t>
            </a:r>
            <a:r>
              <a:rPr lang="en-US" dirty="0"/>
              <a:t>the audience’s attention -  </a:t>
            </a:r>
            <a:r>
              <a:rPr lang="en-US" dirty="0" smtClean="0"/>
              <a:t>giving accent to :  a part  of a the stage, costume, actor,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03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876800"/>
          </a:xfrm>
        </p:spPr>
        <p:txBody>
          <a:bodyPr>
            <a:normAutofit fontScale="92500" lnSpcReduction="20000"/>
          </a:bodyPr>
          <a:lstStyle/>
          <a:p>
            <a:pPr marL="118872" indent="0" algn="ctr">
              <a:buNone/>
            </a:pPr>
            <a:endParaRPr lang="en-US" b="1" u="sng" dirty="0"/>
          </a:p>
          <a:p>
            <a:pPr marL="118872" indent="0" algn="ctr">
              <a:buNone/>
            </a:pPr>
            <a:r>
              <a:rPr lang="en-US" i="1" dirty="0" smtClean="0"/>
              <a:t>The central </a:t>
            </a:r>
            <a:r>
              <a:rPr lang="en-US" i="1" dirty="0"/>
              <a:t>creative idea </a:t>
            </a:r>
            <a:r>
              <a:rPr lang="en-US" i="1" dirty="0" smtClean="0"/>
              <a:t>that </a:t>
            </a:r>
            <a:r>
              <a:rPr lang="en-US" i="1" dirty="0"/>
              <a:t>unifies all designing </a:t>
            </a:r>
            <a:r>
              <a:rPr lang="en-US" i="1" dirty="0" smtClean="0"/>
              <a:t>aspects </a:t>
            </a:r>
            <a:r>
              <a:rPr lang="en-US" i="1" dirty="0"/>
              <a:t>of the </a:t>
            </a:r>
            <a:r>
              <a:rPr lang="en-US" i="1" dirty="0" smtClean="0"/>
              <a:t>production.</a:t>
            </a:r>
          </a:p>
          <a:p>
            <a:pPr marL="118872" indent="0" algn="ctr">
              <a:buNone/>
            </a:pPr>
            <a:endParaRPr lang="en-US" dirty="0"/>
          </a:p>
          <a:p>
            <a:r>
              <a:rPr lang="en-US" dirty="0"/>
              <a:t>Unifies all the areas of technical design in a </a:t>
            </a:r>
            <a:r>
              <a:rPr lang="en-US" dirty="0" smtClean="0"/>
              <a:t>production.</a:t>
            </a:r>
            <a:endParaRPr lang="en-US" dirty="0"/>
          </a:p>
          <a:p>
            <a:endParaRPr lang="en-US" sz="1900" dirty="0"/>
          </a:p>
          <a:p>
            <a:r>
              <a:rPr lang="en-US" dirty="0" smtClean="0"/>
              <a:t>Becomes </a:t>
            </a:r>
            <a:r>
              <a:rPr lang="en-US" dirty="0"/>
              <a:t>a visual interpretation of the playwright’s words</a:t>
            </a:r>
            <a:r>
              <a:rPr lang="en-US" dirty="0" smtClean="0"/>
              <a:t>.</a:t>
            </a:r>
          </a:p>
          <a:p>
            <a:pPr marL="118872" indent="0">
              <a:buNone/>
            </a:pPr>
            <a:endParaRPr lang="en-US" dirty="0" smtClean="0"/>
          </a:p>
          <a:p>
            <a:endParaRPr lang="en-US" dirty="0"/>
          </a:p>
          <a:p>
            <a:pPr marL="118872" indent="0">
              <a:buNone/>
            </a:pPr>
            <a:r>
              <a:rPr lang="en-US" dirty="0"/>
              <a:t>WICKED </a:t>
            </a:r>
            <a:r>
              <a:rPr lang="en-US" sz="2000" dirty="0"/>
              <a:t>Scenery: Design Concept</a:t>
            </a:r>
          </a:p>
          <a:p>
            <a:r>
              <a:rPr lang="en-US" dirty="0">
                <a:hlinkClick r:id="rId2"/>
              </a:rPr>
              <a:t>http://youtu.be/ytFSehs2Rxw</a:t>
            </a:r>
            <a:endParaRPr lang="en-US" dirty="0"/>
          </a:p>
          <a:p>
            <a:endParaRPr lang="en-US" dirty="0"/>
          </a:p>
          <a:p>
            <a:pPr marL="118872" indent="0" algn="ctr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SCENIC </a:t>
            </a:r>
            <a:r>
              <a:rPr lang="en-US" dirty="0" smtClean="0"/>
              <a:t>DESIGN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1910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sz="3000" b="1" dirty="0" smtClean="0"/>
              <a:t>Practical considerations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Needs of Director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Budget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Time Frame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Size/Shape of the Theater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Abilities of Crew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Needs of the Actor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Special Blocking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Personality of the characters</a:t>
            </a:r>
          </a:p>
          <a:p>
            <a:endParaRPr lang="en-US" sz="3000" dirty="0" smtClean="0"/>
          </a:p>
          <a:p>
            <a:r>
              <a:rPr lang="en-US" sz="3000" b="1" dirty="0" smtClean="0"/>
              <a:t>Conceptual research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A-D-M theory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Given Circumstances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Mood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Style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 smtClean="0"/>
              <a:t>Script  Research</a:t>
            </a:r>
            <a:endParaRPr lang="en-US" dirty="0"/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Production Concept</a:t>
            </a:r>
          </a:p>
          <a:p>
            <a:pPr lvl="1"/>
            <a:endParaRPr lang="en-US" sz="2600" dirty="0" smtClean="0"/>
          </a:p>
          <a:p>
            <a:pPr marL="118872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379" y="1828800"/>
            <a:ext cx="48006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sz="3500" b="1" dirty="0">
                <a:solidFill>
                  <a:srgbClr val="C00000"/>
                </a:solidFill>
              </a:rPr>
              <a:t>Presentations Materials</a:t>
            </a:r>
          </a:p>
          <a:p>
            <a:pPr marL="1245870" lvl="1" indent="-742950">
              <a:buFont typeface="+mj-lt"/>
              <a:buAutoNum type="arabicPeriod"/>
            </a:pPr>
            <a:r>
              <a:rPr lang="en-US" sz="3500" dirty="0"/>
              <a:t>Color Renderings</a:t>
            </a:r>
          </a:p>
          <a:p>
            <a:pPr marL="1245870" lvl="1" indent="-742950">
              <a:buFont typeface="+mj-lt"/>
              <a:buAutoNum type="arabicPeriod"/>
            </a:pPr>
            <a:r>
              <a:rPr lang="en-US" sz="3500" dirty="0"/>
              <a:t>3D &amp; </a:t>
            </a:r>
            <a:r>
              <a:rPr lang="en-US" sz="3500" dirty="0" smtClean="0"/>
              <a:t>computer models</a:t>
            </a:r>
          </a:p>
          <a:p>
            <a:pPr marL="1245870" lvl="1" indent="-742950">
              <a:buFont typeface="+mj-lt"/>
              <a:buAutoNum type="arabicPeriod"/>
            </a:pPr>
            <a:r>
              <a:rPr lang="en-US" sz="3500" dirty="0" smtClean="0"/>
              <a:t> </a:t>
            </a:r>
            <a:r>
              <a:rPr lang="en-US" sz="3500" dirty="0"/>
              <a:t>virtual models </a:t>
            </a:r>
            <a:endParaRPr lang="en-US" sz="3500" dirty="0" smtClean="0"/>
          </a:p>
          <a:p>
            <a:pPr lvl="1"/>
            <a:endParaRPr lang="en-US" sz="3500" dirty="0"/>
          </a:p>
          <a:p>
            <a:r>
              <a:rPr lang="en-US" sz="3500" b="1" dirty="0">
                <a:solidFill>
                  <a:srgbClr val="C00000"/>
                </a:solidFill>
              </a:rPr>
              <a:t>Working Drawings</a:t>
            </a:r>
          </a:p>
          <a:p>
            <a:pPr marL="1245870" lvl="1" indent="-742950">
              <a:buFont typeface="+mj-lt"/>
              <a:buAutoNum type="arabicPeriod"/>
            </a:pPr>
            <a:r>
              <a:rPr lang="en-US" sz="3500" dirty="0"/>
              <a:t>Floor plans</a:t>
            </a:r>
          </a:p>
          <a:p>
            <a:pPr marL="1245870" lvl="1" indent="-742950">
              <a:buFont typeface="+mj-lt"/>
              <a:buAutoNum type="arabicPeriod"/>
            </a:pPr>
            <a:r>
              <a:rPr lang="en-US" sz="3500" dirty="0"/>
              <a:t> Front &amp; Rear Elevations</a:t>
            </a:r>
          </a:p>
          <a:p>
            <a:pPr marL="1245870" lvl="1" indent="-742950">
              <a:buFont typeface="+mj-lt"/>
              <a:buAutoNum type="arabicPeriod"/>
            </a:pPr>
            <a:r>
              <a:rPr lang="en-US" sz="3500" dirty="0"/>
              <a:t>Detail Drawings</a:t>
            </a:r>
          </a:p>
          <a:p>
            <a:pPr marL="1245870" lvl="1" indent="-742950">
              <a:buFont typeface="+mj-lt"/>
              <a:buAutoNum type="arabicPeriod"/>
            </a:pPr>
            <a:r>
              <a:rPr lang="en-US" sz="3500" dirty="0"/>
              <a:t>Section Views</a:t>
            </a:r>
          </a:p>
          <a:p>
            <a:endParaRPr lang="en-US" sz="2400" dirty="0" smtClean="0"/>
          </a:p>
          <a:p>
            <a:pPr marL="118872" indent="0">
              <a:buNone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32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1185" y="225237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COLOR RENDERING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13708" y="156920"/>
            <a:ext cx="1706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3D MODEL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019509" y="518733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VIRTUAL MODEL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3371193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COMPUTER MODEL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012" y="566698"/>
            <a:ext cx="4015441" cy="2730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1" y="594569"/>
            <a:ext cx="4663047" cy="29612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3494599"/>
            <a:ext cx="3631633" cy="33964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019" y="3840297"/>
            <a:ext cx="4660068" cy="282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8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308350"/>
            <a:ext cx="323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FRONT &amp; DETAIL ELEVATIONS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22062" y="338411"/>
            <a:ext cx="2114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REAR ELEVATION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62" y="876879"/>
            <a:ext cx="6767812" cy="49143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154" y="876878"/>
            <a:ext cx="2463942" cy="49143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640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561" y="0"/>
            <a:ext cx="9478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8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2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00"/>
            <a:ext cx="9144000" cy="784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3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SCENIC </a:t>
            </a:r>
            <a:r>
              <a:rPr lang="en-US" dirty="0" smtClean="0"/>
              <a:t>DESIGN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b="1" u="sng" dirty="0" smtClean="0">
                <a:solidFill>
                  <a:schemeClr val="tx1"/>
                </a:solidFill>
              </a:rPr>
              <a:t>SCENIC DESIGN PRODUCTION</a:t>
            </a:r>
          </a:p>
          <a:p>
            <a:pPr marL="114300" indent="0">
              <a:buNone/>
            </a:pPr>
            <a:endParaRPr lang="en-US" b="1" u="sng" dirty="0" smtClean="0">
              <a:solidFill>
                <a:schemeClr val="tx1"/>
              </a:solidFill>
            </a:endParaRPr>
          </a:p>
          <a:p>
            <a:r>
              <a:rPr lang="en-US" sz="3000" b="1" dirty="0"/>
              <a:t>Conceptual research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A-D-M theory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Given Circumstances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Mood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Style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Script  Research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Production Concept</a:t>
            </a:r>
          </a:p>
          <a:p>
            <a:pPr marL="118872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0"/>
            <a:ext cx="4191000" cy="4757929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b="1" u="sng" dirty="0" smtClean="0"/>
              <a:t>SCENIC DESIGN APPLICATION</a:t>
            </a:r>
          </a:p>
          <a:p>
            <a:pPr marL="114300" indent="0">
              <a:buNone/>
            </a:pPr>
            <a:endParaRPr lang="en-US" b="1" dirty="0" smtClean="0"/>
          </a:p>
          <a:p>
            <a:r>
              <a:rPr lang="en-US" dirty="0" smtClean="0"/>
              <a:t>Thumbnail sketch- floor plan of the set- get it approved!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Working drawing of the set; floor plan- to scale with correct measurements, labels and furniture placement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07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FLOOR PLAN SYMBOLS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52594"/>
            <a:ext cx="4676118" cy="2338059"/>
          </a:xfrm>
        </p:spPr>
      </p:pic>
      <p:cxnSp>
        <p:nvCxnSpPr>
          <p:cNvPr id="12" name="Straight Connector 11"/>
          <p:cNvCxnSpPr/>
          <p:nvPr/>
        </p:nvCxnSpPr>
        <p:spPr>
          <a:xfrm>
            <a:off x="5191125" y="2326277"/>
            <a:ext cx="1219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895692" y="3185775"/>
            <a:ext cx="441278" cy="457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287354" y="3233853"/>
            <a:ext cx="421871" cy="13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191125" y="3233853"/>
            <a:ext cx="3582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929385" y="2813687"/>
            <a:ext cx="441278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026" y="2635910"/>
            <a:ext cx="2381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073715" y="3614808"/>
            <a:ext cx="179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Two-Way Door</a:t>
            </a:r>
            <a:endParaRPr lang="en-US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36" y="2031002"/>
            <a:ext cx="8191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276424" y="2335376"/>
            <a:ext cx="1133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Archway</a:t>
            </a:r>
            <a:endParaRPr lang="en-US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026" y="2133245"/>
            <a:ext cx="15430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" name="TextBox 1024"/>
          <p:cNvSpPr txBox="1"/>
          <p:nvPr/>
        </p:nvSpPr>
        <p:spPr>
          <a:xfrm>
            <a:off x="7062289" y="2326277"/>
            <a:ext cx="1104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Drapery</a:t>
            </a:r>
            <a:endParaRPr lang="en-US" dirty="0"/>
          </a:p>
        </p:txBody>
      </p:sp>
      <p:pic>
        <p:nvPicPr>
          <p:cNvPr id="103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672" y="3152009"/>
            <a:ext cx="1428750" cy="36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9" name="Straight Connector 1038"/>
          <p:cNvCxnSpPr/>
          <p:nvPr/>
        </p:nvCxnSpPr>
        <p:spPr>
          <a:xfrm flipH="1" flipV="1">
            <a:off x="7815047" y="3004187"/>
            <a:ext cx="350328" cy="262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7413579" y="2997862"/>
            <a:ext cx="200733" cy="2738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" name="TextBox 1046"/>
          <p:cNvSpPr txBox="1"/>
          <p:nvPr/>
        </p:nvSpPr>
        <p:spPr>
          <a:xfrm>
            <a:off x="7062289" y="3614808"/>
            <a:ext cx="2081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Casement Window</a:t>
            </a:r>
            <a:endParaRPr lang="en-US" dirty="0"/>
          </a:p>
        </p:txBody>
      </p:sp>
      <p:sp>
        <p:nvSpPr>
          <p:cNvPr id="1048" name="L-Shape 1047"/>
          <p:cNvSpPr/>
          <p:nvPr/>
        </p:nvSpPr>
        <p:spPr>
          <a:xfrm rot="5400000">
            <a:off x="990600" y="4225688"/>
            <a:ext cx="381000" cy="83820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5632439" y="3252280"/>
            <a:ext cx="210935" cy="20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978751" y="3240936"/>
            <a:ext cx="210935" cy="20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L-Shape 63"/>
          <p:cNvSpPr/>
          <p:nvPr/>
        </p:nvSpPr>
        <p:spPr>
          <a:xfrm rot="5400000" flipV="1">
            <a:off x="1828800" y="4225688"/>
            <a:ext cx="381000" cy="83820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2" name="L-Shape 1051"/>
          <p:cNvSpPr/>
          <p:nvPr/>
        </p:nvSpPr>
        <p:spPr>
          <a:xfrm rot="10800000">
            <a:off x="3708211" y="4443482"/>
            <a:ext cx="482788" cy="525736"/>
          </a:xfrm>
          <a:prstGeom prst="corner">
            <a:avLst>
              <a:gd name="adj1" fmla="val 2953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L-Shape 65"/>
          <p:cNvSpPr/>
          <p:nvPr/>
        </p:nvSpPr>
        <p:spPr>
          <a:xfrm rot="10800000" flipH="1">
            <a:off x="3198122" y="4443482"/>
            <a:ext cx="473693" cy="525735"/>
          </a:xfrm>
          <a:prstGeom prst="corner">
            <a:avLst>
              <a:gd name="adj1" fmla="val 3208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3" name="TextBox 1052"/>
          <p:cNvSpPr txBox="1"/>
          <p:nvPr/>
        </p:nvSpPr>
        <p:spPr>
          <a:xfrm>
            <a:off x="1181100" y="4835288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Couch</a:t>
            </a:r>
            <a:endParaRPr lang="en-US" dirty="0"/>
          </a:p>
        </p:txBody>
      </p:sp>
      <p:sp>
        <p:nvSpPr>
          <p:cNvPr id="1054" name="TextBox 1053"/>
          <p:cNvSpPr txBox="1"/>
          <p:nvPr/>
        </p:nvSpPr>
        <p:spPr>
          <a:xfrm>
            <a:off x="3198122" y="5015384"/>
            <a:ext cx="992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Stuffed Chair</a:t>
            </a:r>
            <a:endParaRPr lang="en-US" dirty="0"/>
          </a:p>
        </p:txBody>
      </p:sp>
      <p:sp>
        <p:nvSpPr>
          <p:cNvPr id="1055" name="Bevel 1054"/>
          <p:cNvSpPr/>
          <p:nvPr/>
        </p:nvSpPr>
        <p:spPr>
          <a:xfrm>
            <a:off x="5007449" y="4406519"/>
            <a:ext cx="831839" cy="66248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062252" y="5153884"/>
            <a:ext cx="79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6336970" y="4406519"/>
            <a:ext cx="0" cy="4287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336970" y="4406519"/>
            <a:ext cx="5274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878026" y="4406519"/>
            <a:ext cx="0" cy="4287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238014" y="4969218"/>
            <a:ext cx="725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Chair</a:t>
            </a:r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762000" y="5550428"/>
            <a:ext cx="1676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718782" y="5715000"/>
            <a:ext cx="1600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62000" y="5836271"/>
            <a:ext cx="171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Entrance/Exit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7567216" y="4443482"/>
            <a:ext cx="979868" cy="201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7309513" y="474583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Bookshelf, Bar  Or Desk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19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What precautions are necessary to insure the safety of the performers?</a:t>
            </a:r>
          </a:p>
          <a:p>
            <a:endParaRPr lang="en-US" sz="3600" dirty="0"/>
          </a:p>
          <a:p>
            <a:r>
              <a:rPr lang="en-US" sz="3600" dirty="0"/>
              <a:t>How do the elements of </a:t>
            </a:r>
            <a:r>
              <a:rPr lang="en-US" sz="3600" dirty="0" smtClean="0"/>
              <a:t>Scenic </a:t>
            </a:r>
            <a:r>
              <a:rPr lang="en-US" sz="3600" dirty="0"/>
              <a:t>Design work together to realize the director’s vision?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14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RULE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676401"/>
            <a:ext cx="8236103" cy="5101482"/>
          </a:xfrm>
        </p:spPr>
      </p:pic>
    </p:spTree>
    <p:extLst>
      <p:ext uri="{BB962C8B-B14F-4D97-AF65-F5344CB8AC3E}">
        <p14:creationId xmlns:p14="http://schemas.microsoft.com/office/powerpoint/2010/main" val="243123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SCENIC DESIGN PRODUCTION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1" y="1447800"/>
            <a:ext cx="9171815" cy="5410200"/>
          </a:xfrm>
        </p:spPr>
      </p:pic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419600" cy="1371600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en-US" sz="7200" dirty="0">
                <a:solidFill>
                  <a:schemeClr val="bg1"/>
                </a:solidFill>
              </a:rPr>
              <a:t>SPIDER MAN - Scenic </a:t>
            </a:r>
            <a:r>
              <a:rPr lang="en-US" sz="7200" dirty="0"/>
              <a:t>Design </a:t>
            </a:r>
            <a:endParaRPr lang="en-US" sz="7200" dirty="0" smtClean="0"/>
          </a:p>
          <a:p>
            <a:r>
              <a:rPr lang="en-US" sz="7200" dirty="0" smtClean="0">
                <a:hlinkClick r:id="rId3"/>
              </a:rPr>
              <a:t>http</a:t>
            </a:r>
            <a:r>
              <a:rPr lang="en-US" sz="7200" dirty="0">
                <a:hlinkClick r:id="rId3"/>
              </a:rPr>
              <a:t>://</a:t>
            </a:r>
            <a:r>
              <a:rPr lang="en-US" sz="7200" dirty="0" smtClean="0">
                <a:hlinkClick r:id="rId3"/>
              </a:rPr>
              <a:t>youtu.be/V9oeMitkU0I</a:t>
            </a:r>
            <a:endParaRPr lang="en-US" sz="7200" dirty="0" smtClean="0"/>
          </a:p>
          <a:p>
            <a:pPr marL="118872" indent="0">
              <a:buNone/>
            </a:pPr>
            <a:endParaRPr lang="en-US" sz="7200" dirty="0" smtClean="0"/>
          </a:p>
          <a:p>
            <a:pPr marL="118872" indent="0">
              <a:buNone/>
            </a:pPr>
            <a:r>
              <a:rPr lang="en-US" sz="7200" dirty="0">
                <a:solidFill>
                  <a:schemeClr val="bg1"/>
                </a:solidFill>
              </a:rPr>
              <a:t>MARY POPPINS -Creating Mary's World</a:t>
            </a:r>
          </a:p>
          <a:p>
            <a:r>
              <a:rPr lang="en-US" sz="7200" dirty="0">
                <a:hlinkClick r:id="rId4"/>
              </a:rPr>
              <a:t>http://</a:t>
            </a:r>
            <a:r>
              <a:rPr lang="en-US" sz="7200" dirty="0" smtClean="0">
                <a:hlinkClick r:id="rId4"/>
              </a:rPr>
              <a:t>youtu.be/QlUXbtzCJjU</a:t>
            </a:r>
            <a:endParaRPr lang="en-US" sz="7200" dirty="0" smtClean="0"/>
          </a:p>
          <a:p>
            <a:endParaRPr lang="en-US" sz="7200" dirty="0"/>
          </a:p>
          <a:p>
            <a:endParaRPr lang="en-US" sz="2400" dirty="0" smtClean="0"/>
          </a:p>
          <a:p>
            <a:pPr marL="118872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1447800"/>
            <a:ext cx="388620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 algn="r">
              <a:buNone/>
            </a:pPr>
            <a:r>
              <a:rPr lang="en-US" dirty="0" smtClean="0">
                <a:solidFill>
                  <a:schemeClr val="bg1"/>
                </a:solidFill>
              </a:rPr>
              <a:t>RENT</a:t>
            </a:r>
            <a:endParaRPr lang="en-US" dirty="0"/>
          </a:p>
          <a:p>
            <a:pPr marL="114300" indent="0" algn="r">
              <a:buNone/>
            </a:pP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youtu.be/Ax8d7DOcL0E</a:t>
            </a:r>
            <a:endParaRPr lang="en-US" dirty="0"/>
          </a:p>
          <a:p>
            <a:pPr marL="114300" indent="0" algn="r">
              <a:buNone/>
            </a:pPr>
            <a:r>
              <a:rPr lang="en-US" dirty="0">
                <a:solidFill>
                  <a:schemeClr val="bg1"/>
                </a:solidFill>
              </a:rPr>
              <a:t>LION KING</a:t>
            </a:r>
          </a:p>
          <a:p>
            <a:pPr marL="457200" indent="-342900" algn="r"/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youtu.be/e5nZCVXUk3I</a:t>
            </a:r>
            <a:endParaRPr lang="en-US" dirty="0" smtClean="0"/>
          </a:p>
          <a:p>
            <a:pPr marL="457200" indent="-342900" algn="r"/>
            <a:endParaRPr lang="en-US" dirty="0"/>
          </a:p>
          <a:p>
            <a:pPr algn="r"/>
            <a:r>
              <a:rPr lang="en-US" dirty="0">
                <a:solidFill>
                  <a:schemeClr val="bg1"/>
                </a:solidFill>
              </a:rPr>
              <a:t>WICKED Scenery: Design Concept</a:t>
            </a:r>
            <a:r>
              <a:rPr lang="en-US" b="1" dirty="0">
                <a:solidFill>
                  <a:schemeClr val="bg1"/>
                </a:solidFill>
              </a:rPr>
              <a:t>   </a:t>
            </a:r>
          </a:p>
          <a:p>
            <a:pPr algn="r"/>
            <a:r>
              <a:rPr lang="en-US" u="sng" dirty="0">
                <a:hlinkClick r:id="rId7"/>
              </a:rPr>
              <a:t>http://youtu.be/ytFSehs2Rxw</a:t>
            </a:r>
            <a:endParaRPr lang="en-US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87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SCENIC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752600"/>
            <a:ext cx="3657600" cy="4876800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en-US" b="1" u="sng" dirty="0" smtClean="0"/>
              <a:t>PRACTICAL CONSIDERATIONS</a:t>
            </a:r>
          </a:p>
          <a:p>
            <a:pPr marL="118872" indent="0">
              <a:buNone/>
            </a:pPr>
            <a:endParaRPr lang="en-US" dirty="0"/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Needs of Director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Budget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Time Frame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Size/Shape of the Theater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Abilities of Crew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Needs of the Actor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Special Blocking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Personality of the characters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905000"/>
            <a:ext cx="4802388" cy="4463541"/>
          </a:xfrm>
        </p:spPr>
      </p:pic>
    </p:spTree>
    <p:extLst>
      <p:ext uri="{BB962C8B-B14F-4D97-AF65-F5344CB8AC3E}">
        <p14:creationId xmlns:p14="http://schemas.microsoft.com/office/powerpoint/2010/main" val="322909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SCENIC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191000" cy="4876800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b="1" u="sng" dirty="0" smtClean="0"/>
              <a:t>CONCEPTUAL RESEARCH</a:t>
            </a:r>
          </a:p>
          <a:p>
            <a:pPr marL="118872" indent="0">
              <a:buNone/>
            </a:pPr>
            <a:endParaRPr lang="en-US" sz="2000" b="1" u="sng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A-D-M theory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/>
              <a:t>Given </a:t>
            </a:r>
            <a:r>
              <a:rPr lang="en-US" dirty="0" smtClean="0"/>
              <a:t>Circumstances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Mood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Style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Research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Production Concept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 smtClean="0"/>
              <a:t>Elements of Design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 smtClean="0"/>
              <a:t>Principles of Composition</a:t>
            </a:r>
          </a:p>
          <a:p>
            <a:pPr marL="633222" indent="-514350">
              <a:buFont typeface="+mj-lt"/>
              <a:buAutoNum type="arabicPeriod"/>
            </a:pPr>
            <a:endParaRPr lang="en-US" dirty="0" smtClean="0"/>
          </a:p>
          <a:p>
            <a:pPr marL="118872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443" y="2082463"/>
            <a:ext cx="5068557" cy="4623137"/>
          </a:xfrm>
        </p:spPr>
      </p:pic>
      <p:sp>
        <p:nvSpPr>
          <p:cNvPr id="6" name="TextBox 5"/>
          <p:cNvSpPr txBox="1"/>
          <p:nvPr/>
        </p:nvSpPr>
        <p:spPr>
          <a:xfrm>
            <a:off x="5334000" y="1713131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Prime of Miss Jean Brodie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88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“ACTION-DOCUMENTATION-METAPHOR” approach to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21110" cy="5029200"/>
          </a:xfrm>
        </p:spPr>
        <p:txBody>
          <a:bodyPr>
            <a:normAutofit fontScale="55000" lnSpcReduction="20000"/>
          </a:bodyPr>
          <a:lstStyle/>
          <a:p>
            <a:pPr marL="118872" indent="0">
              <a:buNone/>
            </a:pPr>
            <a:r>
              <a:rPr lang="en-US" sz="5100" b="1" dirty="0" smtClean="0"/>
              <a:t>Created by:</a:t>
            </a:r>
            <a:r>
              <a:rPr lang="en-US" sz="5100" b="1" dirty="0"/>
              <a:t> </a:t>
            </a:r>
            <a:r>
              <a:rPr lang="en-US" sz="5100" b="1" dirty="0" smtClean="0"/>
              <a:t> </a:t>
            </a:r>
            <a:r>
              <a:rPr lang="en-US" sz="5100" dirty="0" smtClean="0"/>
              <a:t>NY </a:t>
            </a:r>
            <a:r>
              <a:rPr lang="en-US" sz="5100" dirty="0"/>
              <a:t>designer Mordecai </a:t>
            </a:r>
            <a:r>
              <a:rPr lang="en-US" sz="5100" dirty="0" err="1" smtClean="0"/>
              <a:t>Gorelik</a:t>
            </a:r>
            <a:r>
              <a:rPr lang="en-US" sz="5100" dirty="0" smtClean="0"/>
              <a:t>  </a:t>
            </a:r>
            <a:r>
              <a:rPr lang="en-US" sz="5100" dirty="0"/>
              <a:t>(</a:t>
            </a:r>
            <a:r>
              <a:rPr lang="en-US" sz="5100" dirty="0" smtClean="0"/>
              <a:t>1900-1975)</a:t>
            </a:r>
          </a:p>
          <a:p>
            <a:pPr marL="118872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118872" indent="0">
              <a:buNone/>
            </a:pPr>
            <a:r>
              <a:rPr lang="en-US" sz="4200" b="1" u="sng" dirty="0" smtClean="0"/>
              <a:t>ACTION</a:t>
            </a:r>
          </a:p>
          <a:p>
            <a:pPr marL="118872" indent="0">
              <a:buNone/>
            </a:pPr>
            <a:r>
              <a:rPr lang="en-US" sz="4200" dirty="0" smtClean="0"/>
              <a:t>Elements required by the director and actors to stage the show</a:t>
            </a:r>
          </a:p>
          <a:p>
            <a:r>
              <a:rPr lang="en-US" sz="4200" dirty="0" smtClean="0"/>
              <a:t>Doors</a:t>
            </a:r>
          </a:p>
          <a:p>
            <a:r>
              <a:rPr lang="en-US" sz="4200" dirty="0" smtClean="0"/>
              <a:t>Windows</a:t>
            </a:r>
          </a:p>
          <a:p>
            <a:r>
              <a:rPr lang="en-US" sz="4200" dirty="0" smtClean="0"/>
              <a:t>Steps</a:t>
            </a:r>
          </a:p>
          <a:p>
            <a:r>
              <a:rPr lang="en-US" sz="4200" dirty="0" smtClean="0"/>
              <a:t>Furniture</a:t>
            </a:r>
          </a:p>
          <a:p>
            <a:pPr marL="118872" indent="0">
              <a:buNone/>
            </a:pPr>
            <a:endParaRPr lang="en-US" sz="4200" b="1" dirty="0"/>
          </a:p>
          <a:p>
            <a:pPr marL="118872" indent="0">
              <a:buNone/>
            </a:pPr>
            <a:r>
              <a:rPr lang="en-US" sz="4200" b="1" u="sng" dirty="0" smtClean="0"/>
              <a:t>DOCUMENTATION</a:t>
            </a:r>
          </a:p>
          <a:p>
            <a:pPr marL="118872" indent="0">
              <a:buNone/>
            </a:pPr>
            <a:r>
              <a:rPr lang="en-US" sz="4200" b="1" dirty="0"/>
              <a:t> </a:t>
            </a:r>
            <a:r>
              <a:rPr lang="en-US" sz="4200" dirty="0"/>
              <a:t>Locate the action of the play in </a:t>
            </a:r>
            <a:r>
              <a:rPr lang="en-US" sz="4200" dirty="0" smtClean="0"/>
              <a:t>a GENERAL and SPECIFIC place </a:t>
            </a:r>
          </a:p>
          <a:p>
            <a:r>
              <a:rPr lang="en-US" sz="4200" dirty="0" smtClean="0"/>
              <a:t>London</a:t>
            </a:r>
            <a:r>
              <a:rPr lang="en-US" sz="4200" dirty="0"/>
              <a:t>, Berlin, New </a:t>
            </a:r>
            <a:r>
              <a:rPr lang="en-US" sz="4200" dirty="0" smtClean="0"/>
              <a:t>York</a:t>
            </a:r>
          </a:p>
          <a:p>
            <a:r>
              <a:rPr lang="en-US" sz="4200" dirty="0" smtClean="0"/>
              <a:t>alley, kitchen, forest </a:t>
            </a:r>
          </a:p>
          <a:p>
            <a:r>
              <a:rPr lang="en-US" sz="4200" dirty="0" smtClean="0"/>
              <a:t>specific </a:t>
            </a:r>
            <a:r>
              <a:rPr lang="en-US" sz="4200" dirty="0"/>
              <a:t>time period -- 1890, 1936, 2000. </a:t>
            </a:r>
            <a:br>
              <a:rPr lang="en-US" sz="4200" dirty="0"/>
            </a:br>
            <a:endParaRPr lang="en-US" sz="4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98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“ACTION-DOCUMENTATION-METAPHOR” approach to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78009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en-US" b="1" u="sng" dirty="0"/>
              <a:t>METAPHOR</a:t>
            </a:r>
          </a:p>
          <a:p>
            <a:r>
              <a:rPr lang="en-US" dirty="0" err="1"/>
              <a:t>Gorelik's</a:t>
            </a:r>
            <a:r>
              <a:rPr lang="en-US" dirty="0"/>
              <a:t> trademark</a:t>
            </a:r>
          </a:p>
          <a:p>
            <a:r>
              <a:rPr lang="en-US" dirty="0"/>
              <a:t>used to assist the designer in developing a specific tone, mood, style, or feel for the play.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metaphor : “A figure of speech in which a word ... that ordinarily designates one thing is used to designate another, thus making an implicit comparison..."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For example: "All the world's a stage,..." (William </a:t>
            </a:r>
            <a:r>
              <a:rPr lang="en-US" dirty="0" err="1"/>
              <a:t>Shakesepare</a:t>
            </a:r>
            <a:r>
              <a:rPr lang="en-US" dirty="0"/>
              <a:t>, </a:t>
            </a:r>
            <a:r>
              <a:rPr lang="en-US" i="1" dirty="0"/>
              <a:t>As You Like It</a:t>
            </a:r>
            <a:r>
              <a:rPr lang="en-US" dirty="0"/>
              <a:t>, Act II, scene 7). In less poetic terms -- the world is a stage. (</a:t>
            </a:r>
            <a:r>
              <a:rPr lang="en-US" i="1" dirty="0"/>
              <a:t>Note</a:t>
            </a:r>
            <a:r>
              <a:rPr lang="en-US" dirty="0"/>
              <a:t>: A </a:t>
            </a:r>
            <a:r>
              <a:rPr lang="en-US" i="1" dirty="0"/>
              <a:t>simile</a:t>
            </a:r>
            <a:r>
              <a:rPr lang="en-US" dirty="0"/>
              <a:t> would add the work</a:t>
            </a:r>
            <a:r>
              <a:rPr lang="en-US" i="1" dirty="0"/>
              <a:t> like</a:t>
            </a:r>
            <a:r>
              <a:rPr lang="en-US" dirty="0"/>
              <a:t>: The world is </a:t>
            </a:r>
            <a:r>
              <a:rPr lang="en-US" i="1" dirty="0"/>
              <a:t>like</a:t>
            </a:r>
            <a:r>
              <a:rPr lang="en-US" dirty="0"/>
              <a:t> a stage.)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46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METPHOR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343400" cy="4625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800" dirty="0" smtClean="0"/>
              <a:t>Moliere's</a:t>
            </a:r>
            <a:r>
              <a:rPr lang="en-US" sz="2800" dirty="0"/>
              <a:t> </a:t>
            </a:r>
            <a:r>
              <a:rPr lang="en-US" sz="2800" i="1" dirty="0"/>
              <a:t>The Imaginary Invalid</a:t>
            </a:r>
            <a:r>
              <a:rPr lang="en-US" sz="2800" dirty="0"/>
              <a:t> (1673) could be "an apothecary's shop," a drug store. </a:t>
            </a:r>
            <a:r>
              <a:rPr lang="en-US" sz="2800" i="1" dirty="0"/>
              <a:t> </a:t>
            </a:r>
            <a:endParaRPr lang="en-US" sz="2800" i="1" dirty="0" smtClean="0"/>
          </a:p>
          <a:p>
            <a:pPr marL="118872" indent="0">
              <a:buNone/>
            </a:pPr>
            <a:endParaRPr lang="en-US" sz="2800" i="1" dirty="0"/>
          </a:p>
          <a:p>
            <a:pPr marL="118872" indent="0">
              <a:buNone/>
            </a:pPr>
            <a:r>
              <a:rPr lang="en-US" sz="2800" i="1" dirty="0" err="1" smtClean="0"/>
              <a:t>Argan</a:t>
            </a:r>
            <a:r>
              <a:rPr lang="en-US" sz="2800" dirty="0"/>
              <a:t>, Moliere's imaginary invalid, does </a:t>
            </a:r>
            <a:r>
              <a:rPr lang="en-US" sz="2800" b="1" dirty="0"/>
              <a:t>not</a:t>
            </a:r>
            <a:r>
              <a:rPr lang="en-US" sz="2800" dirty="0"/>
              <a:t> live in a drug store</a:t>
            </a: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724400" y="1748909"/>
            <a:ext cx="42672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2800" dirty="0"/>
              <a:t>(according to </a:t>
            </a:r>
            <a:r>
              <a:rPr lang="en-US" sz="2800" dirty="0" err="1"/>
              <a:t>Gorelik</a:t>
            </a:r>
            <a:r>
              <a:rPr lang="en-US" sz="2800" dirty="0"/>
              <a:t>: that would be "crude expressionism,") but the set, his sitting room, could have the tone, mood, style, and feel of a 17th century drugstore.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20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138"/>
            <a:ext cx="8229600" cy="1251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Imaginary Invalid</a:t>
            </a:r>
            <a:br>
              <a:rPr lang="en-US" dirty="0" smtClean="0"/>
            </a:br>
            <a:r>
              <a:rPr lang="en-US" dirty="0" smtClean="0"/>
              <a:t>SCENIC DESIGN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599" y="1371600"/>
            <a:ext cx="5345176" cy="548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286" y="2895600"/>
            <a:ext cx="4869500" cy="43102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617" y="152400"/>
            <a:ext cx="4877383" cy="365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8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ul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dul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2235</TotalTime>
  <Words>804</Words>
  <Application>Microsoft Office PowerPoint</Application>
  <PresentationFormat>On-screen Show (4:3)</PresentationFormat>
  <Paragraphs>246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Module</vt:lpstr>
      <vt:lpstr>1_Module</vt:lpstr>
      <vt:lpstr>2_Module</vt:lpstr>
      <vt:lpstr>SCENIC DESIGN</vt:lpstr>
      <vt:lpstr>PURPOSE OF SCENIC DESIGN</vt:lpstr>
      <vt:lpstr>ESSENTIAL QUESTIONS</vt:lpstr>
      <vt:lpstr>SCENIC DESIGN</vt:lpstr>
      <vt:lpstr>SCENIC DESIGN</vt:lpstr>
      <vt:lpstr>“ACTION-DOCUMENTATION-METAPHOR” approach to design</vt:lpstr>
      <vt:lpstr>“ACTION-DOCUMENTATION-METAPHOR” approach to design</vt:lpstr>
      <vt:lpstr>METPHOR EXAMPLE</vt:lpstr>
      <vt:lpstr>Imaginary Invalid SCENIC DESIGN</vt:lpstr>
      <vt:lpstr>SCRIPT ANALYSIS</vt:lpstr>
      <vt:lpstr>Wait Until Dark</vt:lpstr>
      <vt:lpstr>SCRIPT ANALYSIS</vt:lpstr>
      <vt:lpstr>Dracula</vt:lpstr>
      <vt:lpstr>The Mousetrap</vt:lpstr>
      <vt:lpstr>RESEARCH - ART DECO</vt:lpstr>
      <vt:lpstr>PowerPoint Presentation</vt:lpstr>
      <vt:lpstr>PARKWAY CENTRAL PRESENTS: </vt:lpstr>
      <vt:lpstr>PowerPoint Presentation</vt:lpstr>
      <vt:lpstr>ELEMENTS OF DESIGN</vt:lpstr>
      <vt:lpstr>PRINCIPLES OF COMPOSITION</vt:lpstr>
      <vt:lpstr>PRODUCTION CONCEPT</vt:lpstr>
      <vt:lpstr>SCENIC DESIGN PRODUCTION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SCENIC DESIGN PROJECT</vt:lpstr>
      <vt:lpstr>FLOOR PLAN SYMBOLS</vt:lpstr>
      <vt:lpstr>SCALE RULE</vt:lpstr>
      <vt:lpstr>SCENIC DESIGN PRODUCTION</vt:lpstr>
    </vt:vector>
  </TitlesOfParts>
  <Company>Parkway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COSTUME DESIGN</dc:title>
  <dc:creator>Parkway</dc:creator>
  <cp:lastModifiedBy>Windows User</cp:lastModifiedBy>
  <cp:revision>94</cp:revision>
  <dcterms:created xsi:type="dcterms:W3CDTF">2014-03-30T01:23:17Z</dcterms:created>
  <dcterms:modified xsi:type="dcterms:W3CDTF">2014-07-03T01:30:56Z</dcterms:modified>
</cp:coreProperties>
</file>