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322" r:id="rId3"/>
    <p:sldId id="300" r:id="rId4"/>
    <p:sldId id="302" r:id="rId5"/>
    <p:sldId id="257" r:id="rId6"/>
    <p:sldId id="301" r:id="rId7"/>
    <p:sldId id="286" r:id="rId8"/>
    <p:sldId id="299" r:id="rId9"/>
    <p:sldId id="267" r:id="rId10"/>
    <p:sldId id="288" r:id="rId11"/>
    <p:sldId id="289" r:id="rId12"/>
    <p:sldId id="311" r:id="rId13"/>
    <p:sldId id="313" r:id="rId14"/>
    <p:sldId id="314" r:id="rId15"/>
    <p:sldId id="315" r:id="rId16"/>
    <p:sldId id="316" r:id="rId17"/>
    <p:sldId id="290" r:id="rId18"/>
    <p:sldId id="291" r:id="rId19"/>
    <p:sldId id="292" r:id="rId20"/>
    <p:sldId id="294" r:id="rId21"/>
    <p:sldId id="293" r:id="rId22"/>
    <p:sldId id="295" r:id="rId23"/>
    <p:sldId id="296" r:id="rId24"/>
    <p:sldId id="297" r:id="rId25"/>
    <p:sldId id="303" r:id="rId26"/>
    <p:sldId id="304" r:id="rId27"/>
    <p:sldId id="305" r:id="rId28"/>
    <p:sldId id="306" r:id="rId29"/>
    <p:sldId id="298" r:id="rId30"/>
    <p:sldId id="317" r:id="rId31"/>
    <p:sldId id="318" r:id="rId32"/>
    <p:sldId id="319" r:id="rId33"/>
    <p:sldId id="321" r:id="rId34"/>
    <p:sldId id="320" r:id="rId35"/>
    <p:sldId id="309" r:id="rId36"/>
    <p:sldId id="310" r:id="rId37"/>
    <p:sldId id="264" r:id="rId38"/>
    <p:sldId id="258" r:id="rId39"/>
    <p:sldId id="26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28C7CA-7F16-4BE1-AF70-9FD830A3708A}" type="datetimeFigureOut">
              <a:rPr lang="en-US" smtClean="0"/>
              <a:t>7/2/2014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4ADA2A-CF53-4FEC-A551-B630F2B48C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qwqVXMAqGbo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youtu.be/I0atKUyMp6I" TargetMode="External"/><Relationship Id="rId4" Type="http://schemas.openxmlformats.org/officeDocument/2006/relationships/hyperlink" Target="http://youtu.be/pIut6-kJsA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jpg"/><Relationship Id="rId4" Type="http://schemas.openxmlformats.org/officeDocument/2006/relationships/image" Target="../media/image74.jpg"/><Relationship Id="rId9" Type="http://schemas.openxmlformats.org/officeDocument/2006/relationships/image" Target="../media/image79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3" Type="http://schemas.openxmlformats.org/officeDocument/2006/relationships/image" Target="../media/image81.jpg"/><Relationship Id="rId7" Type="http://schemas.openxmlformats.org/officeDocument/2006/relationships/image" Target="../media/image85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jpg"/><Relationship Id="rId11" Type="http://schemas.openxmlformats.org/officeDocument/2006/relationships/image" Target="../media/image89.jpg"/><Relationship Id="rId5" Type="http://schemas.openxmlformats.org/officeDocument/2006/relationships/image" Target="../media/image83.jpe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slBUx-LBPaA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SCENIC 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Technical theatre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SHOP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895600"/>
            <a:ext cx="2209800" cy="3057909"/>
          </a:xfrm>
        </p:spPr>
        <p:txBody>
          <a:bodyPr/>
          <a:lstStyle/>
          <a:p>
            <a:pPr marL="118872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SIZE</a:t>
            </a:r>
          </a:p>
          <a:p>
            <a:r>
              <a:rPr lang="en-US" dirty="0" smtClean="0"/>
              <a:t>Stage</a:t>
            </a:r>
          </a:p>
          <a:p>
            <a:r>
              <a:rPr lang="en-US" dirty="0" smtClean="0"/>
              <a:t>Shop</a:t>
            </a:r>
          </a:p>
          <a:p>
            <a:r>
              <a:rPr lang="en-US" dirty="0" smtClean="0"/>
              <a:t>Company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816564"/>
            <a:ext cx="4956175" cy="395128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FLOW</a:t>
            </a:r>
          </a:p>
          <a:p>
            <a:r>
              <a:rPr lang="en-US" dirty="0" smtClean="0"/>
              <a:t>Receiving &amp; storage of materials</a:t>
            </a:r>
          </a:p>
          <a:p>
            <a:r>
              <a:rPr lang="en-US" dirty="0" smtClean="0"/>
              <a:t>Measuring/marking</a:t>
            </a:r>
          </a:p>
          <a:p>
            <a:r>
              <a:rPr lang="en-US" dirty="0" smtClean="0"/>
              <a:t>Cutting</a:t>
            </a:r>
          </a:p>
          <a:p>
            <a:r>
              <a:rPr lang="en-US" dirty="0" smtClean="0"/>
              <a:t>Working up</a:t>
            </a:r>
          </a:p>
          <a:p>
            <a:r>
              <a:rPr lang="en-US" dirty="0" smtClean="0"/>
              <a:t>Assembly/framing</a:t>
            </a:r>
          </a:p>
          <a:p>
            <a:r>
              <a:rPr lang="en-US" dirty="0" smtClean="0"/>
              <a:t>Covering</a:t>
            </a:r>
          </a:p>
          <a:p>
            <a:r>
              <a:rPr lang="en-US" dirty="0" smtClean="0"/>
              <a:t>Painting</a:t>
            </a:r>
          </a:p>
          <a:p>
            <a:r>
              <a:rPr lang="en-US" dirty="0" smtClean="0"/>
              <a:t>Trial set up</a:t>
            </a:r>
          </a:p>
          <a:p>
            <a:r>
              <a:rPr lang="en-US" dirty="0" smtClean="0"/>
              <a:t>Loading out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660634"/>
            <a:ext cx="7924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factors that influence the organization and set up of a scene shop…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5215354"/>
            <a:ext cx="3124200" cy="10464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4300"/>
            <a:r>
              <a:rPr lang="en-US" sz="2400" dirty="0"/>
              <a:t>Carpentry </a:t>
            </a:r>
            <a:r>
              <a:rPr lang="en-US" sz="2400" dirty="0" smtClean="0"/>
              <a:t>Shop Tour</a:t>
            </a:r>
          </a:p>
          <a:p>
            <a:pPr marL="114300"/>
            <a:r>
              <a:rPr lang="en-US" sz="2400" dirty="0" smtClean="0"/>
              <a:t>-The Grand Theatre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://youtu.be/qwqVXMAqGbo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01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SCENERY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6201102" cy="5000625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2 Dimensional Scenery</a:t>
            </a:r>
          </a:p>
          <a:p>
            <a:r>
              <a:rPr lang="en-US" dirty="0" smtClean="0"/>
              <a:t>Unframed</a:t>
            </a:r>
          </a:p>
          <a:p>
            <a:r>
              <a:rPr lang="en-US" dirty="0" smtClean="0"/>
              <a:t>Framed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3 Dimensional Scenery</a:t>
            </a:r>
          </a:p>
          <a:p>
            <a:r>
              <a:rPr lang="en-US" dirty="0" smtClean="0"/>
              <a:t>Platform</a:t>
            </a:r>
          </a:p>
          <a:p>
            <a:r>
              <a:rPr lang="en-US" dirty="0" smtClean="0"/>
              <a:t>Step units</a:t>
            </a:r>
          </a:p>
          <a:p>
            <a:r>
              <a:rPr lang="en-US" dirty="0" smtClean="0"/>
              <a:t>Wagons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3D Non Practical Scenery (irregular)</a:t>
            </a:r>
          </a:p>
          <a:p>
            <a:r>
              <a:rPr lang="en-US" dirty="0" smtClean="0"/>
              <a:t>Trees, rocks, columns,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Est. time, place, setting, mood.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02" y="685800"/>
            <a:ext cx="246697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1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SCENERY – </a:t>
            </a:r>
            <a:r>
              <a:rPr lang="en-US" dirty="0" smtClean="0"/>
              <a:t>2D Unframed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4191000" cy="462381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 smtClean="0"/>
              <a:t>DRAPERY</a:t>
            </a:r>
          </a:p>
          <a:p>
            <a:r>
              <a:rPr lang="en-US" dirty="0" smtClean="0"/>
              <a:t>velour curtains</a:t>
            </a:r>
          </a:p>
          <a:p>
            <a:r>
              <a:rPr lang="en-US" dirty="0" smtClean="0"/>
              <a:t>Fire proof</a:t>
            </a:r>
          </a:p>
          <a:p>
            <a:r>
              <a:rPr lang="en-US" dirty="0" smtClean="0"/>
              <a:t>hang from a track above</a:t>
            </a:r>
          </a:p>
          <a:p>
            <a:r>
              <a:rPr lang="en-US" dirty="0" smtClean="0"/>
              <a:t>helps MASK audience’s view of backstage or can be raised and lowered</a:t>
            </a:r>
          </a:p>
          <a:p>
            <a:r>
              <a:rPr lang="en-US" dirty="0" smtClean="0"/>
              <a:t>(legs, tormentors, boarders, grand drape)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341005"/>
            <a:ext cx="4038600" cy="30289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01968"/>
            <a:ext cx="35306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0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SCENERY – 2D Unframed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429000" cy="12954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b="1" u="sng" dirty="0" smtClean="0"/>
              <a:t>DROPS</a:t>
            </a:r>
            <a:endParaRPr lang="en-US" b="1" u="sng" dirty="0"/>
          </a:p>
          <a:p>
            <a:r>
              <a:rPr lang="en-US" dirty="0"/>
              <a:t>Muslin or canvas</a:t>
            </a:r>
          </a:p>
          <a:p>
            <a:r>
              <a:rPr lang="en-US" dirty="0"/>
              <a:t>Painted scenery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44637" y="2002536"/>
            <a:ext cx="5292298" cy="10454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 typically one piece of fabric</a:t>
            </a:r>
          </a:p>
          <a:p>
            <a:r>
              <a:rPr lang="en-US" dirty="0"/>
              <a:t>Full stage or cut out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8077200" cy="35808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7537966" y="483646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Into The </a:t>
            </a:r>
            <a:r>
              <a:rPr lang="en-US" sz="2400" b="1" dirty="0" err="1" smtClean="0"/>
              <a:t>Wodds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385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SCENERY – 2D Unframed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4419600" cy="4623816"/>
          </a:xfrm>
        </p:spPr>
        <p:txBody>
          <a:bodyPr/>
          <a:lstStyle/>
          <a:p>
            <a:pPr marL="118872" indent="0">
              <a:buNone/>
            </a:pPr>
            <a:r>
              <a:rPr lang="en-US" b="1" u="sng" dirty="0" smtClean="0"/>
              <a:t>CYCLORAMAS</a:t>
            </a:r>
            <a:endParaRPr lang="en-US" b="1" u="sng" dirty="0"/>
          </a:p>
          <a:p>
            <a:r>
              <a:rPr lang="en-US" dirty="0"/>
              <a:t>Greek origin:  “Sky Cloth”</a:t>
            </a:r>
          </a:p>
          <a:p>
            <a:r>
              <a:rPr lang="en-US" dirty="0"/>
              <a:t>Used to simulate </a:t>
            </a:r>
            <a:r>
              <a:rPr lang="en-US" dirty="0" smtClean="0"/>
              <a:t>sky</a:t>
            </a:r>
          </a:p>
          <a:p>
            <a:r>
              <a:rPr lang="en-US" dirty="0" smtClean="0"/>
              <a:t>Great for projection</a:t>
            </a:r>
            <a:endParaRPr lang="en-US" dirty="0"/>
          </a:p>
          <a:p>
            <a:r>
              <a:rPr lang="en-US" dirty="0" smtClean="0"/>
              <a:t>Usually </a:t>
            </a:r>
            <a:r>
              <a:rPr lang="en-US" dirty="0"/>
              <a:t>larger than proscenium </a:t>
            </a:r>
            <a:r>
              <a:rPr lang="en-US" dirty="0" smtClean="0"/>
              <a:t>opening</a:t>
            </a:r>
            <a:endParaRPr lang="en-US" dirty="0"/>
          </a:p>
          <a:p>
            <a:r>
              <a:rPr lang="en-US" dirty="0"/>
              <a:t>Seamless</a:t>
            </a:r>
          </a:p>
          <a:p>
            <a:r>
              <a:rPr lang="en-US" dirty="0"/>
              <a:t>True </a:t>
            </a:r>
            <a:r>
              <a:rPr lang="en-US" dirty="0" err="1"/>
              <a:t>cycs</a:t>
            </a:r>
            <a:r>
              <a:rPr lang="en-US" dirty="0"/>
              <a:t> are curved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4038600" cy="268566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4191000"/>
            <a:ext cx="403167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8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SCENERY – 2D Unframed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343400" cy="462381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 smtClean="0"/>
              <a:t>SCRIM</a:t>
            </a:r>
            <a:endParaRPr lang="en-US" b="1" u="sng" dirty="0"/>
          </a:p>
          <a:p>
            <a:r>
              <a:rPr lang="en-US" dirty="0"/>
              <a:t>NOT a </a:t>
            </a:r>
            <a:r>
              <a:rPr lang="en-US" dirty="0" err="1"/>
              <a:t>cyc</a:t>
            </a:r>
            <a:r>
              <a:rPr lang="en-US" dirty="0"/>
              <a:t>!</a:t>
            </a:r>
          </a:p>
          <a:p>
            <a:r>
              <a:rPr lang="en-US" dirty="0" err="1"/>
              <a:t>Sharkstooth</a:t>
            </a:r>
            <a:endParaRPr lang="en-US" dirty="0"/>
          </a:p>
          <a:p>
            <a:pPr lvl="1"/>
            <a:r>
              <a:rPr lang="en-US" dirty="0"/>
              <a:t>Knitted fabric with more open space than thread</a:t>
            </a:r>
          </a:p>
          <a:p>
            <a:r>
              <a:rPr lang="en-US" dirty="0" smtClean="0"/>
              <a:t>Light front </a:t>
            </a:r>
            <a:r>
              <a:rPr lang="en-US" dirty="0"/>
              <a:t>of scrim</a:t>
            </a:r>
          </a:p>
          <a:p>
            <a:pPr lvl="1"/>
            <a:r>
              <a:rPr lang="en-US" dirty="0" smtClean="0"/>
              <a:t>Objects look </a:t>
            </a:r>
            <a:r>
              <a:rPr lang="en-US" dirty="0"/>
              <a:t>opaque</a:t>
            </a:r>
          </a:p>
          <a:p>
            <a:r>
              <a:rPr lang="en-US" dirty="0"/>
              <a:t>Light </a:t>
            </a:r>
            <a:r>
              <a:rPr lang="en-US" dirty="0" smtClean="0"/>
              <a:t>from </a:t>
            </a:r>
            <a:r>
              <a:rPr lang="en-US" dirty="0"/>
              <a:t>behind scrim</a:t>
            </a:r>
          </a:p>
          <a:p>
            <a:pPr lvl="1"/>
            <a:r>
              <a:rPr lang="en-US" dirty="0"/>
              <a:t>Objects visible to audience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853175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38100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29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114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Elephant 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0782"/>
            <a:ext cx="4572000" cy="33735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" y="2995159"/>
            <a:ext cx="5770417" cy="3862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600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projection with design lights scrim, &amp; makes Merrick invisible to audience, until…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31526" y="4114800"/>
            <a:ext cx="2279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 lights fade on to light up John Merrick and he now visible to audience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6" idx="2"/>
          </p:cNvCxnSpPr>
          <p:nvPr/>
        </p:nvCxnSpPr>
        <p:spPr>
          <a:xfrm>
            <a:off x="2324100" y="2523530"/>
            <a:ext cx="0" cy="4716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471062" y="3505200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9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SCENERY – 2D Scenery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u="sng" dirty="0" smtClean="0"/>
              <a:t>FRAMED - FLATS</a:t>
            </a:r>
          </a:p>
          <a:p>
            <a:endParaRPr lang="en-US" dirty="0"/>
          </a:p>
          <a:p>
            <a:r>
              <a:rPr lang="en-US" dirty="0" smtClean="0"/>
              <a:t>Hard cover =  </a:t>
            </a:r>
            <a:r>
              <a:rPr lang="en-US" dirty="0" err="1" smtClean="0"/>
              <a:t>luan</a:t>
            </a:r>
            <a:endParaRPr lang="en-US" dirty="0" smtClean="0"/>
          </a:p>
          <a:p>
            <a:r>
              <a:rPr lang="en-US" dirty="0" smtClean="0"/>
              <a:t>Soft cover = muslin</a:t>
            </a:r>
          </a:p>
          <a:p>
            <a:endParaRPr lang="en-US" dirty="0"/>
          </a:p>
          <a:p>
            <a:r>
              <a:rPr lang="en-US" dirty="0" smtClean="0"/>
              <a:t>Walls</a:t>
            </a:r>
          </a:p>
          <a:p>
            <a:r>
              <a:rPr lang="en-US" dirty="0" smtClean="0"/>
              <a:t>Windows</a:t>
            </a:r>
          </a:p>
          <a:p>
            <a:r>
              <a:rPr lang="en-US" dirty="0" smtClean="0"/>
              <a:t>Doors</a:t>
            </a:r>
          </a:p>
          <a:p>
            <a:r>
              <a:rPr lang="en-US" dirty="0" smtClean="0"/>
              <a:t>Fireplace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6900" y="2260602"/>
            <a:ext cx="4978399" cy="3733799"/>
          </a:xfrm>
        </p:spPr>
      </p:pic>
    </p:spTree>
    <p:extLst>
      <p:ext uri="{BB962C8B-B14F-4D97-AF65-F5344CB8AC3E}">
        <p14:creationId xmlns:p14="http://schemas.microsoft.com/office/powerpoint/2010/main" val="32076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628"/>
            <a:ext cx="3340100" cy="6067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05222"/>
            <a:ext cx="2732896" cy="6191468"/>
          </a:xfrm>
          <a:prstGeom prst="rect">
            <a:avLst/>
          </a:prstGeom>
        </p:spPr>
      </p:pic>
      <p:sp>
        <p:nvSpPr>
          <p:cNvPr id="6" name="Right Triangle 5"/>
          <p:cNvSpPr/>
          <p:nvPr/>
        </p:nvSpPr>
        <p:spPr>
          <a:xfrm flipH="1" flipV="1">
            <a:off x="2209800" y="776889"/>
            <a:ext cx="279400" cy="256628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flipV="1">
            <a:off x="457200" y="790903"/>
            <a:ext cx="317500" cy="22860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/>
          <p:cNvSpPr/>
          <p:nvPr/>
        </p:nvSpPr>
        <p:spPr>
          <a:xfrm flipH="1">
            <a:off x="2265417" y="6239203"/>
            <a:ext cx="292100" cy="3139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4"/>
          <p:cNvSpPr/>
          <p:nvPr/>
        </p:nvSpPr>
        <p:spPr>
          <a:xfrm>
            <a:off x="457200" y="6239203"/>
            <a:ext cx="241300" cy="313997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2244615" y="4579883"/>
            <a:ext cx="393700" cy="152400"/>
          </a:xfrm>
          <a:prstGeom prst="fram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381000" y="4572000"/>
            <a:ext cx="393700" cy="152400"/>
          </a:xfrm>
          <a:prstGeom prst="fram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81000" y="2648607"/>
            <a:ext cx="393700" cy="152400"/>
          </a:xfrm>
          <a:prstGeom prst="fram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2209800" y="2667000"/>
            <a:ext cx="393700" cy="152400"/>
          </a:xfrm>
          <a:prstGeom prst="fram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4507" y="1079061"/>
            <a:ext cx="102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Corner </a:t>
            </a:r>
          </a:p>
          <a:p>
            <a:r>
              <a:rPr lang="en-US" dirty="0" smtClean="0"/>
              <a:t>blocks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218" y="292334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keystones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>
          <a:xfrm flipH="1" flipV="1">
            <a:off x="774700" y="905203"/>
            <a:ext cx="819807" cy="497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1"/>
          </p:cNvCxnSpPr>
          <p:nvPr/>
        </p:nvCxnSpPr>
        <p:spPr>
          <a:xfrm flipH="1" flipV="1">
            <a:off x="774700" y="2819400"/>
            <a:ext cx="749518" cy="288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15004"/>
            <a:ext cx="15811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86575" y="1145672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Butt Joint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3292678"/>
            <a:ext cx="1362075" cy="37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Miter Joint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66910"/>
            <a:ext cx="15811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77850" y="228600"/>
            <a:ext cx="5562600" cy="37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WALL FLAT			DOOR FLAT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19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543097" cy="398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SCENERY – 3D Scenery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4495800" cy="5084064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b="1" u="sng" dirty="0" smtClean="0"/>
              <a:t>PLATFORM</a:t>
            </a:r>
          </a:p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Varied acting levels, actors stand upon</a:t>
            </a:r>
          </a:p>
          <a:p>
            <a:r>
              <a:rPr lang="en-US" dirty="0" smtClean="0"/>
              <a:t>2x4’s – frame</a:t>
            </a:r>
          </a:p>
          <a:p>
            <a:r>
              <a:rPr lang="en-US" dirty="0" smtClean="0"/>
              <a:t>¾” plywood-decking</a:t>
            </a:r>
          </a:p>
          <a:p>
            <a:r>
              <a:rPr lang="en-US" dirty="0" smtClean="0"/>
              <a:t>Legs detachable</a:t>
            </a:r>
          </a:p>
          <a:p>
            <a:r>
              <a:rPr lang="en-US" dirty="0" smtClean="0"/>
              <a:t>Diagonal bracing depending on height</a:t>
            </a:r>
          </a:p>
          <a:p>
            <a:r>
              <a:rPr lang="en-US" dirty="0" smtClean="0"/>
              <a:t>Join multiple platforms with c-clamps, bolts, screws, casket locks</a:t>
            </a:r>
          </a:p>
          <a:p>
            <a:r>
              <a:rPr lang="en-US" dirty="0" smtClean="0"/>
              <a:t>Masking covers the front of the platform, hiding the legs</a:t>
            </a:r>
          </a:p>
          <a:p>
            <a:endParaRPr lang="en-US" dirty="0" smtClean="0"/>
          </a:p>
          <a:p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SCENIC CONSTRUCTION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4038600" cy="310540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3124200" cy="3124200"/>
          </a:xfrm>
        </p:spPr>
      </p:pic>
      <p:sp>
        <p:nvSpPr>
          <p:cNvPr id="6" name="TextBox 5"/>
          <p:cNvSpPr txBox="1"/>
          <p:nvPr/>
        </p:nvSpPr>
        <p:spPr>
          <a:xfrm>
            <a:off x="533400" y="5105400"/>
            <a:ext cx="373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WICKED Scenery: Dragon Clock</a:t>
            </a:r>
            <a:endParaRPr lang="en-US" b="1" dirty="0"/>
          </a:p>
          <a:p>
            <a:pPr marL="118872" indent="0">
              <a:buNone/>
            </a:pPr>
            <a:r>
              <a:rPr lang="en-US" sz="1400" u="sng" dirty="0">
                <a:hlinkClick r:id="rId4"/>
              </a:rPr>
              <a:t>http://youtu.be/pIut6-kJsAU</a:t>
            </a:r>
            <a:endParaRPr lang="en-US" sz="1400" b="1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5105400"/>
            <a:ext cx="335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WICKED Scenery: The Oz Head</a:t>
            </a:r>
            <a:endParaRPr lang="en-US" b="1" dirty="0"/>
          </a:p>
          <a:p>
            <a:pPr marL="118872" indent="0">
              <a:buNone/>
            </a:pPr>
            <a:r>
              <a:rPr lang="en-US" sz="1400" u="sng" dirty="0">
                <a:hlinkClick r:id="rId5"/>
              </a:rPr>
              <a:t>http://youtu.be/I0atKUyMp6I</a:t>
            </a:r>
            <a:endParaRPr lang="en-US" sz="14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40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Prime of Miss Jean Brodie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" y="1361090"/>
            <a:ext cx="9205546" cy="5486400"/>
          </a:xfrm>
        </p:spPr>
      </p:pic>
    </p:spTree>
    <p:extLst>
      <p:ext uri="{BB962C8B-B14F-4D97-AF65-F5344CB8AC3E}">
        <p14:creationId xmlns:p14="http://schemas.microsoft.com/office/powerpoint/2010/main" val="34959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SCENERY – 3D Scenery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1"/>
            <a:ext cx="8382000" cy="1303506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b="1" u="sng" dirty="0" smtClean="0"/>
              <a:t>WAGON</a:t>
            </a:r>
          </a:p>
          <a:p>
            <a:r>
              <a:rPr lang="en-US" dirty="0" smtClean="0"/>
              <a:t>Platform on casters, instead of legs</a:t>
            </a:r>
          </a:p>
          <a:p>
            <a:r>
              <a:rPr lang="en-US" dirty="0" smtClean="0"/>
              <a:t>Stage Braces keep wagons from rolling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84" y="3027797"/>
            <a:ext cx="4721850" cy="383020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27797"/>
            <a:ext cx="4419600" cy="38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76400"/>
            <a:ext cx="981403" cy="118509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0"/>
            <a:ext cx="990600" cy="115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SCENERY – 3D Scenery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800600" cy="4623816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en-US" b="1" u="sng" dirty="0" smtClean="0"/>
              <a:t>STEP UNITS/STAIRS</a:t>
            </a:r>
          </a:p>
          <a:p>
            <a:pPr marL="118872" indent="0">
              <a:buNone/>
            </a:pPr>
            <a:endParaRPr lang="en-US" b="1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Tread</a:t>
            </a:r>
            <a:r>
              <a:rPr lang="en-US" dirty="0" smtClean="0"/>
              <a:t> (run): stand on</a:t>
            </a:r>
          </a:p>
          <a:p>
            <a:pPr marL="118872" indent="0">
              <a:buNone/>
            </a:pPr>
            <a:r>
              <a:rPr lang="en-US" dirty="0" smtClean="0"/>
              <a:t>Usually 11” wide, ¾” ply</a:t>
            </a:r>
          </a:p>
          <a:p>
            <a:pPr marL="118872" indent="0">
              <a:buNone/>
            </a:pPr>
            <a:endParaRPr lang="en-US" sz="11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Rise</a:t>
            </a:r>
            <a:r>
              <a:rPr lang="en-US" dirty="0" smtClean="0"/>
              <a:t> (riser): vertical height</a:t>
            </a:r>
          </a:p>
          <a:p>
            <a:pPr marL="118872" indent="0">
              <a:buNone/>
            </a:pPr>
            <a:r>
              <a:rPr lang="en-US" dirty="0" smtClean="0"/>
              <a:t>Usually  6-8” tall</a:t>
            </a:r>
          </a:p>
          <a:p>
            <a:pPr marL="118872" indent="0">
              <a:buNone/>
            </a:pPr>
            <a:endParaRPr lang="en-US" sz="11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Carriage</a:t>
            </a:r>
            <a:r>
              <a:rPr lang="en-US" dirty="0" smtClean="0"/>
              <a:t>: provides structural support for climber</a:t>
            </a:r>
          </a:p>
          <a:p>
            <a:pPr lvl="1"/>
            <a:r>
              <a:rPr lang="en-US" dirty="0" smtClean="0"/>
              <a:t>Dependent: </a:t>
            </a:r>
            <a:r>
              <a:rPr lang="en-US" dirty="0"/>
              <a:t> relies upon the </a:t>
            </a:r>
            <a:r>
              <a:rPr lang="en-US" dirty="0" smtClean="0"/>
              <a:t>upper level structure </a:t>
            </a:r>
            <a:r>
              <a:rPr lang="en-US" dirty="0"/>
              <a:t>to support the weight </a:t>
            </a:r>
            <a:r>
              <a:rPr lang="en-US" dirty="0" smtClean="0"/>
              <a:t>of the climber</a:t>
            </a:r>
          </a:p>
          <a:p>
            <a:pPr lvl="1"/>
            <a:r>
              <a:rPr lang="en-US" dirty="0" smtClean="0"/>
              <a:t>Independent: </a:t>
            </a:r>
            <a:r>
              <a:rPr lang="en-US" dirty="0"/>
              <a:t> is self-supporting. </a:t>
            </a:r>
            <a:r>
              <a:rPr lang="en-US" dirty="0" smtClean="0"/>
              <a:t>Will not tip over when climbed.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8" y="4146111"/>
            <a:ext cx="3480816" cy="275162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30927"/>
            <a:ext cx="2971800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66" y="-228600"/>
            <a:ext cx="5733393" cy="590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01862"/>
            <a:ext cx="5436476" cy="514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5104" y="5672018"/>
            <a:ext cx="4981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Dirty Rotten Scoundrels</a:t>
            </a:r>
          </a:p>
          <a:p>
            <a:pPr algn="ctr"/>
            <a:r>
              <a:rPr lang="en-US" sz="2800" dirty="0" smtClean="0"/>
              <a:t>Dependent Stair Unit - Wagon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1000" y="4191000"/>
            <a:ext cx="1447800" cy="19580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21656" y="93560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Independent  Steps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934200" y="1335107"/>
            <a:ext cx="1066800" cy="255109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0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SCENERY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STICK LUMBER</a:t>
            </a:r>
          </a:p>
          <a:p>
            <a:endParaRPr lang="en-US" dirty="0" smtClean="0"/>
          </a:p>
          <a:p>
            <a:r>
              <a:rPr lang="en-US" dirty="0" smtClean="0"/>
              <a:t>SHEET LUMBER</a:t>
            </a:r>
          </a:p>
          <a:p>
            <a:pPr lvl="1"/>
            <a:r>
              <a:rPr lang="en-US" dirty="0" smtClean="0"/>
              <a:t>PLYWOOD</a:t>
            </a:r>
          </a:p>
          <a:p>
            <a:pPr lvl="1"/>
            <a:r>
              <a:rPr lang="en-US" dirty="0" smtClean="0"/>
              <a:t>MASONITE</a:t>
            </a:r>
          </a:p>
          <a:p>
            <a:pPr lvl="1"/>
            <a:r>
              <a:rPr lang="en-US" dirty="0" smtClean="0"/>
              <a:t>LUAN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METAL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PLASTIC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28800"/>
            <a:ext cx="52578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6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40386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SCENERY </a:t>
            </a:r>
            <a:br>
              <a:rPr lang="en-US" dirty="0" smtClean="0"/>
            </a:br>
            <a:r>
              <a:rPr lang="en-US" dirty="0" smtClean="0"/>
              <a:t>MATERIAL - lumber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5105400" cy="4623816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en-US" b="1" u="sng" dirty="0" smtClean="0"/>
              <a:t>STICK LUMBER</a:t>
            </a:r>
          </a:p>
          <a:p>
            <a:r>
              <a:rPr lang="en-US" dirty="0" smtClean="0"/>
              <a:t>(</a:t>
            </a:r>
            <a:r>
              <a:rPr lang="en-US" dirty="0"/>
              <a:t>Sticks) solid </a:t>
            </a:r>
            <a:r>
              <a:rPr lang="en-US" dirty="0" smtClean="0"/>
              <a:t>wood</a:t>
            </a:r>
          </a:p>
          <a:p>
            <a:r>
              <a:rPr lang="en-US" dirty="0" smtClean="0"/>
              <a:t>denoted </a:t>
            </a:r>
            <a:r>
              <a:rPr lang="en-US" dirty="0"/>
              <a:t>by nominal dimensions</a:t>
            </a:r>
          </a:p>
          <a:p>
            <a:r>
              <a:rPr lang="en-US" dirty="0"/>
              <a:t>1x3</a:t>
            </a:r>
            <a:r>
              <a:rPr lang="en-US" dirty="0" smtClean="0"/>
              <a:t>, 1x6, </a:t>
            </a:r>
            <a:r>
              <a:rPr lang="en-US" dirty="0"/>
              <a:t>2x4, 2x6, 2x10, 2x12 are all common in the scene shop</a:t>
            </a:r>
          </a:p>
          <a:p>
            <a:r>
              <a:rPr lang="en-US" dirty="0"/>
              <a:t>Nominal vs. True</a:t>
            </a:r>
          </a:p>
          <a:p>
            <a:r>
              <a:rPr lang="en-US" dirty="0"/>
              <a:t>2x4’s aren’t actually 2”x4”.  They’ve been planed to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1 </a:t>
            </a:r>
            <a:r>
              <a:rPr lang="en-US" b="1" dirty="0">
                <a:solidFill>
                  <a:srgbClr val="C00000"/>
                </a:solidFill>
              </a:rPr>
              <a:t>½”x 3 ½”.  </a:t>
            </a:r>
            <a:r>
              <a:rPr lang="en-US" dirty="0"/>
              <a:t>The same is true </a:t>
            </a:r>
            <a:r>
              <a:rPr lang="en-US" dirty="0" smtClean="0"/>
              <a:t>    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for </a:t>
            </a:r>
            <a:r>
              <a:rPr lang="en-US" dirty="0"/>
              <a:t>all dimensional lumber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83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251062"/>
          </a:xfrm>
        </p:spPr>
        <p:txBody>
          <a:bodyPr>
            <a:normAutofit/>
          </a:bodyPr>
          <a:lstStyle/>
          <a:p>
            <a:r>
              <a:rPr lang="en-US" dirty="0" smtClean="0"/>
              <a:t>SCENIC MATERIAL- sheet lumber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u="sng" dirty="0" smtClean="0"/>
              <a:t>SHEET LUMBER</a:t>
            </a:r>
          </a:p>
          <a:p>
            <a:r>
              <a:rPr lang="en-US" dirty="0" smtClean="0"/>
              <a:t>Standard size: 4’x8’</a:t>
            </a:r>
          </a:p>
          <a:p>
            <a:endParaRPr lang="en-US" dirty="0"/>
          </a:p>
          <a:p>
            <a:r>
              <a:rPr lang="en-US" dirty="0" smtClean="0"/>
              <a:t>Grade of lumber</a:t>
            </a:r>
          </a:p>
          <a:p>
            <a:pPr lvl="1"/>
            <a:r>
              <a:rPr lang="en-US" dirty="0" smtClean="0"/>
              <a:t>A - clear &amp; strong; $$$$</a:t>
            </a:r>
          </a:p>
          <a:p>
            <a:pPr lvl="1"/>
            <a:r>
              <a:rPr lang="en-US" dirty="0" smtClean="0"/>
              <a:t>B - almost clear; $$$</a:t>
            </a:r>
          </a:p>
          <a:p>
            <a:pPr lvl="1"/>
            <a:r>
              <a:rPr lang="en-US" dirty="0" smtClean="0"/>
              <a:t>C - few tight knots; $$</a:t>
            </a:r>
          </a:p>
          <a:p>
            <a:pPr lvl="1"/>
            <a:r>
              <a:rPr lang="en-US" dirty="0" smtClean="0"/>
              <a:t>D - more knots, less quality, $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76" y="2209800"/>
            <a:ext cx="4471784" cy="2975769"/>
          </a:xfrm>
        </p:spPr>
      </p:pic>
    </p:spTree>
    <p:extLst>
      <p:ext uri="{BB962C8B-B14F-4D97-AF65-F5344CB8AC3E}">
        <p14:creationId xmlns:p14="http://schemas.microsoft.com/office/powerpoint/2010/main" val="5258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SCENIC MATERIALS - sheet lumber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91000" cy="4623816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b="1" u="sng" dirty="0"/>
              <a:t>PLYWOOD</a:t>
            </a:r>
          </a:p>
          <a:p>
            <a:r>
              <a:rPr lang="en-US" dirty="0"/>
              <a:t>Process wood; several layers glued together with grain in opposite </a:t>
            </a:r>
            <a:r>
              <a:rPr lang="en-US" dirty="0" smtClean="0"/>
              <a:t>direction</a:t>
            </a:r>
          </a:p>
          <a:p>
            <a:r>
              <a:rPr lang="en-US" dirty="0" smtClean="0"/>
              <a:t>Common width: ¼”, ½”, ¾” (decking)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267200" cy="4855464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b="1" u="sng" dirty="0" smtClean="0"/>
              <a:t>LUAN</a:t>
            </a:r>
          </a:p>
          <a:p>
            <a:r>
              <a:rPr lang="en-US" dirty="0" smtClean="0"/>
              <a:t>Type of plywood, but thinner &amp; lighter</a:t>
            </a:r>
          </a:p>
          <a:p>
            <a:r>
              <a:rPr lang="en-US" dirty="0" smtClean="0"/>
              <a:t>Good hard cover on flats</a:t>
            </a:r>
          </a:p>
          <a:p>
            <a:r>
              <a:rPr lang="en-US" dirty="0" smtClean="0"/>
              <a:t>Common width: ¼”, ½”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b="1" u="sng" dirty="0"/>
              <a:t>MASONITE</a:t>
            </a:r>
          </a:p>
          <a:p>
            <a:r>
              <a:rPr lang="en-US" dirty="0"/>
              <a:t>Wood pulp with glue</a:t>
            </a:r>
          </a:p>
          <a:p>
            <a:r>
              <a:rPr lang="en-US" dirty="0"/>
              <a:t>smooth surface 1 side</a:t>
            </a:r>
          </a:p>
          <a:p>
            <a:r>
              <a:rPr lang="en-US" dirty="0"/>
              <a:t>Rough back side</a:t>
            </a:r>
          </a:p>
          <a:p>
            <a:r>
              <a:rPr lang="en-US" dirty="0"/>
              <a:t>Good to cover decking on platforms</a:t>
            </a:r>
          </a:p>
          <a:p>
            <a:r>
              <a:rPr lang="en-US" dirty="0"/>
              <a:t>Breaks easily</a:t>
            </a:r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200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SCENIC MATERIALS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5464">
            <a:off x="6702309" y="3900985"/>
            <a:ext cx="2269814" cy="28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25436"/>
            <a:ext cx="2391273" cy="2364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775" y="3228975"/>
            <a:ext cx="3810000" cy="2533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625436"/>
            <a:ext cx="2423191" cy="2181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752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PLYWOOD			LUAN		MASONITE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23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 TOOLS</a:t>
            </a:r>
          </a:p>
          <a:p>
            <a:r>
              <a:rPr lang="en-US" dirty="0" smtClean="0"/>
              <a:t>POWER TOOLS</a:t>
            </a:r>
          </a:p>
          <a:p>
            <a:r>
              <a:rPr lang="en-US" dirty="0" smtClean="0"/>
              <a:t>FASTENERS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2" y="1676400"/>
            <a:ext cx="4232564" cy="493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</a:t>
            </a:r>
            <a:br>
              <a:rPr lang="en-US" dirty="0" smtClean="0"/>
            </a:br>
            <a:r>
              <a:rPr lang="en-US" dirty="0" smtClean="0"/>
              <a:t>SCENIC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Short term construction</a:t>
            </a:r>
          </a:p>
          <a:p>
            <a:r>
              <a:rPr lang="en-US" dirty="0" smtClean="0"/>
              <a:t>Rapid construction</a:t>
            </a:r>
          </a:p>
          <a:p>
            <a:r>
              <a:rPr lang="en-US" dirty="0" smtClean="0"/>
              <a:t>Possible re-use</a:t>
            </a:r>
          </a:p>
          <a:p>
            <a:r>
              <a:rPr lang="en-US" dirty="0" smtClean="0"/>
              <a:t>Built in one place and used in another</a:t>
            </a:r>
          </a:p>
          <a:p>
            <a:r>
              <a:rPr lang="en-US" dirty="0" smtClean="0"/>
              <a:t>Built in units </a:t>
            </a:r>
          </a:p>
          <a:p>
            <a:r>
              <a:rPr lang="en-US" dirty="0" smtClean="0"/>
              <a:t>assembled with temporary joining</a:t>
            </a:r>
          </a:p>
          <a:p>
            <a:r>
              <a:rPr lang="en-US" dirty="0" smtClean="0"/>
              <a:t>Finished one 1 side only</a:t>
            </a:r>
          </a:p>
          <a:p>
            <a:r>
              <a:rPr lang="en-US" dirty="0" smtClean="0"/>
              <a:t>Light weight</a:t>
            </a:r>
          </a:p>
          <a:p>
            <a:r>
              <a:rPr lang="en-US" dirty="0" smtClean="0"/>
              <a:t>Strong for safe usage &amp; moving</a:t>
            </a:r>
          </a:p>
          <a:p>
            <a:r>
              <a:rPr lang="en-US" dirty="0" smtClean="0"/>
              <a:t>Constructed as inexpensively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52" y="152400"/>
            <a:ext cx="8523048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HAND </a:t>
            </a:r>
            <a:r>
              <a:rPr lang="en-US" dirty="0" smtClean="0"/>
              <a:t>TOOLS    		</a:t>
            </a:r>
            <a:br>
              <a:rPr lang="en-US" dirty="0" smtClean="0"/>
            </a:br>
            <a:r>
              <a:rPr lang="en-US" dirty="0" smtClean="0"/>
              <a:t>	        *</a:t>
            </a:r>
            <a:r>
              <a:rPr lang="en-US" dirty="0"/>
              <a:t>marking &amp; measuring 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1" y="2057400"/>
            <a:ext cx="1997543" cy="1997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86" y="4953000"/>
            <a:ext cx="2170439" cy="168570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14265"/>
            <a:ext cx="1435298" cy="166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4" y="4800600"/>
            <a:ext cx="2516438" cy="16832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40" y="2351879"/>
            <a:ext cx="1828331" cy="12135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86" y="4800600"/>
            <a:ext cx="2629814" cy="13696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8089" y="1754787"/>
            <a:ext cx="232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Measuring Tape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7866" y="4285775"/>
            <a:ext cx="878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Carpenter’s Square	     Combination Square	Bevel Gauge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44425" y="175478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Spirit Gauge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29400" y="1738745"/>
            <a:ext cx="181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Chalk 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820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7823">
            <a:off x="5974159" y="2312802"/>
            <a:ext cx="2525360" cy="1055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896">
            <a:off x="3588537" y="1822383"/>
            <a:ext cx="2211144" cy="18099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05" y="1800804"/>
            <a:ext cx="2005412" cy="1932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400" cy="1027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HAND TOOLS                       </a:t>
            </a:r>
            <a:r>
              <a:rPr lang="en-US" sz="4400" dirty="0" smtClean="0"/>
              <a:t>*driving tools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5395">
            <a:off x="903240" y="4749775"/>
            <a:ext cx="2818537" cy="1818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26" y="4363813"/>
            <a:ext cx="1807630" cy="1807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535" flipH="1">
            <a:off x="4010466" y="4710611"/>
            <a:ext cx="2268076" cy="18308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2" y="5660517"/>
            <a:ext cx="1401866" cy="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9905" y="2609602"/>
            <a:ext cx="89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Claw Hammer	       Ball Peen Hammer</a:t>
            </a:r>
            <a:r>
              <a:rPr lang="en-US" sz="2400" b="1" dirty="0"/>
              <a:t> </a:t>
            </a:r>
            <a:r>
              <a:rPr lang="en-US" sz="2400" b="1" dirty="0" smtClean="0"/>
              <a:t>          Tack Hammer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0762" y="4114800"/>
            <a:ext cx="251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Phillips &amp; Slotted </a:t>
            </a:r>
          </a:p>
          <a:p>
            <a:r>
              <a:rPr lang="en-US" sz="2400" b="1" dirty="0" smtClean="0"/>
              <a:t>Screwdrivers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28999" y="4114800"/>
            <a:ext cx="2462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Socket Wrench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36838" y="4160966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Adjustable Wrench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770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 TOOLS    </a:t>
            </a:r>
            <a:r>
              <a:rPr lang="en-US" sz="4800" dirty="0" smtClean="0"/>
              <a:t>*cutting tools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87" y="1566866"/>
            <a:ext cx="2500601" cy="250060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04" y="4254576"/>
            <a:ext cx="19812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26567"/>
            <a:ext cx="19812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0598" y="5037348"/>
            <a:ext cx="2451025" cy="885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267200"/>
            <a:ext cx="2438400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3" y="4991100"/>
            <a:ext cx="1954267" cy="1295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2836" y="1826567"/>
            <a:ext cx="782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Rip Saw		   Hack Saw		Key Hole Saw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4267200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End Nips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4267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Tin Shears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6" y="2423523"/>
            <a:ext cx="2637107" cy="7274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0800" y="425457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Matt Knife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53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349" flipH="1">
            <a:off x="3204696" y="2282060"/>
            <a:ext cx="2211329" cy="1782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HAND </a:t>
            </a:r>
            <a:r>
              <a:rPr lang="en-US" dirty="0" smtClean="0"/>
              <a:t>TOOLS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     </a:t>
            </a:r>
            <a:r>
              <a:rPr lang="en-US" sz="4800" dirty="0" smtClean="0"/>
              <a:t>		  * </a:t>
            </a:r>
            <a:r>
              <a:rPr lang="en-US" sz="4800" dirty="0"/>
              <a:t>prying &amp; clamping tools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0" y="4422267"/>
            <a:ext cx="2882128" cy="288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914">
            <a:off x="4105244" y="4892638"/>
            <a:ext cx="2601349" cy="1866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0604" y="2161890"/>
            <a:ext cx="1389886" cy="2095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0" y="2328477"/>
            <a:ext cx="2514600" cy="1888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1901448"/>
            <a:ext cx="7048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C-Clamp			Clamps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10033" y="4653099"/>
            <a:ext cx="128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Pry Bar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0360" y="4653099"/>
            <a:ext cx="247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Slip Joint Pliers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908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HAND TOOLS </a:t>
            </a:r>
            <a:br>
              <a:rPr lang="en-US" dirty="0"/>
            </a:br>
            <a:r>
              <a:rPr lang="en-US" dirty="0" smtClean="0"/>
              <a:t>                        </a:t>
            </a:r>
            <a:r>
              <a:rPr lang="en-US" sz="4800" dirty="0" smtClean="0"/>
              <a:t>* </a:t>
            </a:r>
            <a:r>
              <a:rPr lang="en-US" sz="4800" dirty="0" err="1" smtClean="0"/>
              <a:t>plaining</a:t>
            </a:r>
            <a:r>
              <a:rPr lang="en-US" sz="4800" dirty="0" smtClean="0"/>
              <a:t> &amp; paring tools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33900"/>
            <a:ext cx="2743200" cy="2057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30" y="1524000"/>
            <a:ext cx="253597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95800"/>
            <a:ext cx="279400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885516"/>
            <a:ext cx="2409825" cy="1895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389312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Sand Paper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8649" y="2009459"/>
            <a:ext cx="269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Smoother Plane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202331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Wood Chisel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76454" y="390005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Rasp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40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508" y="1965894"/>
            <a:ext cx="3229745" cy="23013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00" y="4862618"/>
            <a:ext cx="2660509" cy="19953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24" y="1267841"/>
            <a:ext cx="2818816" cy="2818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TOOLS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36273" y="153382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Miter Saw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9436" y="152176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Table Saw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61720" y="4400953"/>
            <a:ext cx="222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Sander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6363" y="435523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Drill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32810" y="4355012"/>
            <a:ext cx="120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Router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54635" y="152689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Panel Saw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18675" y="4340583"/>
            <a:ext cx="1416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Jig Saw </a:t>
            </a:r>
            <a:r>
              <a:rPr lang="en-US" dirty="0" smtClean="0"/>
              <a:t>(saber saw)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30222" y="152176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Circular Saw</a:t>
            </a:r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45" y="4903182"/>
            <a:ext cx="1759318" cy="17593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02" y="4976119"/>
            <a:ext cx="1678782" cy="1768379"/>
          </a:xfrm>
          <a:prstGeom prst="rect">
            <a:avLst/>
          </a:prstGeom>
        </p:spPr>
      </p:pic>
      <p:pic>
        <p:nvPicPr>
          <p:cNvPr id="28" name="Content Placeholder 27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4" y="1939609"/>
            <a:ext cx="2104160" cy="2104160"/>
          </a:xfr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99" y="1965894"/>
            <a:ext cx="1943483" cy="194348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4872039"/>
            <a:ext cx="1771648" cy="17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9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3535" y="2245567"/>
            <a:ext cx="1976534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3" y="4771083"/>
            <a:ext cx="1809796" cy="1809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82" y="4803121"/>
            <a:ext cx="2584418" cy="1716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1409700" cy="588264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dirty="0" smtClean="0"/>
              <a:t>Screws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457700"/>
            <a:ext cx="1295400" cy="5334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dirty="0" smtClean="0"/>
              <a:t>Hinges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7" y="2209799"/>
            <a:ext cx="1295400" cy="1824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01" y="2329768"/>
            <a:ext cx="1692917" cy="1584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27" y="2384977"/>
            <a:ext cx="1626177" cy="1626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15" y="2460526"/>
            <a:ext cx="1423987" cy="14239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069794"/>
            <a:ext cx="1550463" cy="1351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42" y="4915270"/>
            <a:ext cx="1809796" cy="18097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5200" y="1553980"/>
            <a:ext cx="1917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Bolts-Nuts-Washers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7" y="2260513"/>
            <a:ext cx="632937" cy="6329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67839" y="1787915"/>
            <a:ext cx="132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Casters</a:t>
            </a:r>
            <a:r>
              <a:rPr lang="en-US" dirty="0"/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2003" y="1794392"/>
            <a:ext cx="125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Nails</a:t>
            </a:r>
            <a:r>
              <a:rPr lang="en-US" dirty="0"/>
              <a:t>	      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1711726"/>
            <a:ext cx="119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Cleats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637959" y="4495800"/>
            <a:ext cx="155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Latches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4495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Hot </a:t>
            </a:r>
            <a:r>
              <a:rPr lang="en-US" sz="2800" dirty="0"/>
              <a:t>Glue </a:t>
            </a:r>
            <a:r>
              <a:rPr lang="en-US" sz="2800" dirty="0" smtClean="0"/>
              <a:t>Gun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988102" y="4495800"/>
            <a:ext cx="200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Staple Gun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36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SCENIC </a:t>
            </a:r>
            <a:r>
              <a:rPr lang="en-US" dirty="0" smtClean="0"/>
              <a:t>DESIGN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MASTER CARPENTER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Interprets Scenic Designer’s Front, Rear and Detail Elevations</a:t>
            </a:r>
          </a:p>
          <a:p>
            <a:pPr lvl="1"/>
            <a:r>
              <a:rPr lang="en-US" dirty="0" smtClean="0"/>
              <a:t>Oversees the building of the scenic design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SET CREW</a:t>
            </a:r>
          </a:p>
          <a:p>
            <a:pPr lvl="1"/>
            <a:r>
              <a:rPr lang="en-US" dirty="0" smtClean="0"/>
              <a:t>Builds set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191000" cy="4407408"/>
          </a:xfrm>
        </p:spPr>
        <p:txBody>
          <a:bodyPr>
            <a:normAutofit/>
          </a:bodyPr>
          <a:lstStyle/>
          <a:p>
            <a:pPr marL="571500" indent="-457200"/>
            <a:r>
              <a:rPr lang="en-US" dirty="0"/>
              <a:t>Building the Set for CLYBOURNE PARK on Broadway</a:t>
            </a:r>
          </a:p>
          <a:p>
            <a:pPr marL="114300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youtu.be/slBUx-LBPaA</a:t>
            </a:r>
            <a:endParaRPr lang="en-US" sz="2000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SCENIC </a:t>
            </a:r>
            <a:r>
              <a:rPr lang="en-US" dirty="0" smtClean="0"/>
              <a:t>DESIGN PROJECT  PT2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SCENIC DESIGN PRODUCTION</a:t>
            </a:r>
          </a:p>
          <a:p>
            <a:pPr marL="114300" indent="0">
              <a:buNone/>
            </a:pPr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en-US" dirty="0"/>
              <a:t>F</a:t>
            </a:r>
            <a:r>
              <a:rPr lang="en-US" dirty="0" smtClean="0">
                <a:solidFill>
                  <a:schemeClr val="tx1"/>
                </a:solidFill>
              </a:rPr>
              <a:t>ront  elevation with measurements &amp; cut list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0"/>
            <a:ext cx="4038600" cy="475792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u="sng" dirty="0" smtClean="0"/>
              <a:t>SCENIC DESIGN APPLICATION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dirty="0" smtClean="0"/>
              <a:t>Construct a ¼ scale model of a stock scenery piece from your show.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01"/>
            <a:ext cx="9144000" cy="69027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3855"/>
            <a:ext cx="2514600" cy="741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CUT 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127" y="762000"/>
            <a:ext cx="4114800" cy="2514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(4)  3”x3”x2’6”-legs</a:t>
            </a:r>
          </a:p>
          <a:p>
            <a:r>
              <a:rPr lang="en-US" sz="2400" dirty="0" smtClean="0"/>
              <a:t>(2) 2”x2”x1’11”-mid support</a:t>
            </a:r>
          </a:p>
          <a:p>
            <a:r>
              <a:rPr lang="en-US" sz="2400" dirty="0" smtClean="0"/>
              <a:t>(2) 2”x2”x4’-mid support</a:t>
            </a:r>
          </a:p>
          <a:p>
            <a:r>
              <a:rPr lang="en-US" sz="2400" dirty="0" smtClean="0"/>
              <a:t>(1) 4’9”x2’8”x1”MDF – top</a:t>
            </a:r>
          </a:p>
          <a:p>
            <a:r>
              <a:rPr lang="en-US" sz="2400" dirty="0" smtClean="0"/>
              <a:t>(2) 4’x5” – trim</a:t>
            </a:r>
          </a:p>
          <a:p>
            <a:r>
              <a:rPr lang="en-US" sz="2400" dirty="0" smtClean="0"/>
              <a:t>(2) 1’11”x5” – trim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37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CONSTRUCTION CONSIDERATIONS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stock scenery to be reused?</a:t>
            </a:r>
          </a:p>
          <a:p>
            <a:endParaRPr lang="en-US" dirty="0" smtClean="0"/>
          </a:p>
          <a:p>
            <a:r>
              <a:rPr lang="en-US" dirty="0" smtClean="0"/>
              <a:t>Must it support weight?</a:t>
            </a:r>
          </a:p>
          <a:p>
            <a:endParaRPr lang="en-US" dirty="0" smtClean="0"/>
          </a:p>
          <a:p>
            <a:r>
              <a:rPr lang="en-US" dirty="0" smtClean="0"/>
              <a:t>Does ti have to be moved during a scene shift? Or action?</a:t>
            </a:r>
          </a:p>
          <a:p>
            <a:endParaRPr lang="en-US" dirty="0" smtClean="0"/>
          </a:p>
          <a:p>
            <a:r>
              <a:rPr lang="en-US" dirty="0" smtClean="0"/>
              <a:t>How much does the audience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5029200"/>
          </a:xfrm>
        </p:spPr>
        <p:txBody>
          <a:bodyPr>
            <a:noAutofit/>
          </a:bodyPr>
          <a:lstStyle/>
          <a:p>
            <a:pPr marL="118872" indent="0">
              <a:spcAft>
                <a:spcPts val="1200"/>
              </a:spcAft>
              <a:buNone/>
            </a:pPr>
            <a:r>
              <a:rPr lang="en-US" sz="2400" dirty="0"/>
              <a:t>1. ALWAYS KEEP EQUIPMENT IN GOOD WORKING </a:t>
            </a:r>
            <a:r>
              <a:rPr lang="en-US" sz="2400" dirty="0" smtClean="0"/>
              <a:t>CONDITION</a:t>
            </a:r>
            <a:r>
              <a:rPr lang="en-US" sz="2400" dirty="0"/>
              <a:t>. </a:t>
            </a:r>
          </a:p>
          <a:p>
            <a:pPr marL="118872" indent="0">
              <a:spcAft>
                <a:spcPts val="1200"/>
              </a:spcAft>
              <a:buNone/>
            </a:pPr>
            <a:r>
              <a:rPr lang="en-US" sz="2400" dirty="0"/>
              <a:t>2. MAINTAIN A CLEAN AND ORGANIZED WORKING </a:t>
            </a:r>
            <a:r>
              <a:rPr lang="en-US" sz="2400" dirty="0" smtClean="0"/>
              <a:t>ENVIRONMENT</a:t>
            </a:r>
            <a:r>
              <a:rPr lang="en-US" sz="2400" dirty="0"/>
              <a:t>. </a:t>
            </a:r>
            <a:r>
              <a:rPr lang="en-US" sz="2400" dirty="0" smtClean="0"/>
              <a:t>AVOID CREATING HAZARDS:</a:t>
            </a:r>
          </a:p>
          <a:p>
            <a:pPr marL="754380" lvl="1" indent="-342900"/>
            <a:r>
              <a:rPr lang="en-US" sz="2400" dirty="0" smtClean="0"/>
              <a:t>Nails, screws sticking up</a:t>
            </a:r>
          </a:p>
          <a:p>
            <a:pPr marL="754380" lvl="1" indent="-342900"/>
            <a:r>
              <a:rPr lang="en-US" sz="2400" dirty="0" smtClean="0"/>
              <a:t>Not cleaning up properly</a:t>
            </a:r>
          </a:p>
          <a:p>
            <a:pPr marL="754380" lvl="1" indent="-342900"/>
            <a:r>
              <a:rPr lang="en-US" sz="2400" dirty="0" smtClean="0"/>
              <a:t>Leaving tools out</a:t>
            </a:r>
          </a:p>
          <a:p>
            <a:pPr marL="754380" lvl="1" indent="-342900"/>
            <a:r>
              <a:rPr lang="en-US" sz="2400" dirty="0" smtClean="0"/>
              <a:t>Leaving tools left on</a:t>
            </a:r>
          </a:p>
          <a:p>
            <a:pPr marL="754380" lvl="1" indent="-342900"/>
            <a:r>
              <a:rPr lang="en-US" sz="2400" dirty="0" smtClean="0"/>
              <a:t>Over loading power</a:t>
            </a:r>
            <a:endParaRPr lang="en-US" sz="2400" dirty="0"/>
          </a:p>
          <a:p>
            <a:pPr marL="118872" indent="0">
              <a:spcAft>
                <a:spcPts val="1200"/>
              </a:spcAft>
              <a:buNone/>
            </a:pPr>
            <a:endParaRPr lang="en-US" sz="2400" dirty="0" smtClean="0"/>
          </a:p>
          <a:p>
            <a:pPr marL="118872" indent="0">
              <a:spcAft>
                <a:spcPts val="1200"/>
              </a:spcAft>
              <a:buNone/>
            </a:pPr>
            <a:r>
              <a:rPr lang="en-US" sz="2400" dirty="0" smtClean="0"/>
              <a:t>3</a:t>
            </a:r>
            <a:r>
              <a:rPr lang="en-US" sz="2400" dirty="0"/>
              <a:t>. NEVER EAT OR DRINK NEAR ANY POWER TOOLS. </a:t>
            </a:r>
          </a:p>
          <a:p>
            <a:pPr marL="118872" indent="0">
              <a:spcAft>
                <a:spcPts val="1200"/>
              </a:spcAft>
              <a:buNone/>
            </a:pPr>
            <a:endParaRPr lang="en-US" sz="2400" b="1" dirty="0"/>
          </a:p>
          <a:p>
            <a:pPr marL="118872" indent="0">
              <a:buNone/>
            </a:pPr>
            <a:r>
              <a:rPr lang="en-US" sz="1800" dirty="0"/>
              <a:t> </a:t>
            </a:r>
          </a:p>
          <a:p>
            <a:pPr marL="118872" indent="0">
              <a:buNone/>
            </a:pPr>
            <a:r>
              <a:rPr lang="en-US" sz="1800" dirty="0"/>
              <a:t>	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68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8872" indent="0">
              <a:spcAft>
                <a:spcPts val="1200"/>
              </a:spcAft>
              <a:buNone/>
            </a:pPr>
            <a:r>
              <a:rPr lang="en-US" sz="2600" dirty="0"/>
              <a:t>4. DO NOT OPERATE ANY EQUIPMENT WITHOUT PROPER  TRAINING AND ADULT SUPERVISION. </a:t>
            </a:r>
          </a:p>
          <a:p>
            <a:pPr marL="118872" indent="0">
              <a:spcAft>
                <a:spcPts val="1200"/>
              </a:spcAft>
              <a:buNone/>
            </a:pPr>
            <a:r>
              <a:rPr lang="en-US" sz="2600" dirty="0" smtClean="0"/>
              <a:t>5</a:t>
            </a:r>
            <a:r>
              <a:rPr lang="en-US" sz="2600" dirty="0"/>
              <a:t>. SAFETY GOGGLES ARE REQUIRED AT ALL TIMES WITH  POWER TOOLS. </a:t>
            </a:r>
          </a:p>
          <a:p>
            <a:pPr marL="118872" indent="0">
              <a:spcAft>
                <a:spcPts val="1200"/>
              </a:spcAft>
              <a:buNone/>
            </a:pPr>
            <a:r>
              <a:rPr lang="en-US" sz="2600" dirty="0"/>
              <a:t>6. DO NOT WEAR LOOSE CLOTHING. </a:t>
            </a:r>
          </a:p>
          <a:p>
            <a:pPr marL="118872" indent="0">
              <a:spcAft>
                <a:spcPts val="1200"/>
              </a:spcAft>
              <a:buNone/>
            </a:pPr>
            <a:r>
              <a:rPr lang="en-US" sz="2600" dirty="0"/>
              <a:t>7. SECURE LONG HAIR UNDER A CAP OR TIE IT BACK. </a:t>
            </a:r>
            <a:endParaRPr lang="en-US" sz="2600" dirty="0" smtClean="0"/>
          </a:p>
          <a:p>
            <a:pPr marL="118872" indent="0">
              <a:spcAft>
                <a:spcPts val="1200"/>
              </a:spcAft>
              <a:buNone/>
            </a:pPr>
            <a:r>
              <a:rPr lang="en-US" sz="2600" dirty="0" smtClean="0"/>
              <a:t>8. USE THE PROPER TOOL FOR THE PROPER JOB.</a:t>
            </a:r>
          </a:p>
          <a:p>
            <a:pPr marL="118872" indent="0">
              <a:spcAft>
                <a:spcPts val="1200"/>
              </a:spcAft>
              <a:buNone/>
            </a:pPr>
            <a:r>
              <a:rPr lang="en-US" sz="2600" dirty="0" smtClean="0"/>
              <a:t>9.UNDERSTAND YOUR LIMITATIONS.</a:t>
            </a:r>
          </a:p>
          <a:p>
            <a:pPr marL="118872" indent="0">
              <a:spcAft>
                <a:spcPts val="1200"/>
              </a:spcAft>
              <a:buNone/>
            </a:pPr>
            <a:r>
              <a:rPr lang="en-US" sz="2600" dirty="0" smtClean="0"/>
              <a:t>10. </a:t>
            </a:r>
            <a:r>
              <a:rPr lang="en-US" sz="2600" dirty="0"/>
              <a:t>WEAR CLOSED-TOE, HARD-SOLE SHOES AT ALL TIMES. </a:t>
            </a:r>
          </a:p>
          <a:p>
            <a:pPr marL="118872" indent="0">
              <a:spcAft>
                <a:spcPts val="1200"/>
              </a:spcAft>
              <a:buNone/>
            </a:pPr>
            <a:endParaRPr lang="en-US" dirty="0" smtClean="0"/>
          </a:p>
          <a:p>
            <a:pPr marL="118872" indent="0">
              <a:spcAft>
                <a:spcPts val="120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610600" cy="4876800"/>
          </a:xfrm>
        </p:spPr>
        <p:txBody>
          <a:bodyPr>
            <a:noAutofit/>
          </a:bodyPr>
          <a:lstStyle/>
          <a:p>
            <a:pPr marL="118872" indent="0">
              <a:spcAft>
                <a:spcPts val="1200"/>
              </a:spcAft>
              <a:buNone/>
            </a:pPr>
            <a:r>
              <a:rPr lang="en-US" sz="2400" dirty="0" smtClean="0"/>
              <a:t>11. </a:t>
            </a:r>
            <a:r>
              <a:rPr lang="en-US" sz="2400" dirty="0"/>
              <a:t>ALWAYS UNPLUG A POWER TOOL BEFORE CHANGING A </a:t>
            </a:r>
            <a:r>
              <a:rPr lang="en-US" sz="2400" dirty="0" smtClean="0"/>
              <a:t>BLADE </a:t>
            </a:r>
            <a:r>
              <a:rPr lang="en-US" sz="2400" dirty="0"/>
              <a:t>OR BIT. </a:t>
            </a:r>
          </a:p>
          <a:p>
            <a:pPr marL="118872" indent="0">
              <a:spcAft>
                <a:spcPts val="1200"/>
              </a:spcAft>
              <a:buNone/>
            </a:pPr>
            <a:r>
              <a:rPr lang="en-US" sz="2400" dirty="0" smtClean="0"/>
              <a:t>12. </a:t>
            </a:r>
            <a:r>
              <a:rPr lang="en-US" sz="2400" dirty="0"/>
              <a:t>WHEN WORKING WITH MATERIALS THAT EMIT FUMES, </a:t>
            </a:r>
            <a:r>
              <a:rPr lang="en-US" sz="2400" dirty="0" smtClean="0"/>
              <a:t>GO </a:t>
            </a:r>
            <a:r>
              <a:rPr lang="en-US" sz="2400" dirty="0"/>
              <a:t>OUTSIDE. </a:t>
            </a:r>
          </a:p>
          <a:p>
            <a:pPr marL="118872" indent="0">
              <a:spcAft>
                <a:spcPts val="1200"/>
              </a:spcAft>
              <a:buNone/>
            </a:pPr>
            <a:r>
              <a:rPr lang="en-US" sz="2400" dirty="0" smtClean="0"/>
              <a:t>13. </a:t>
            </a:r>
            <a:r>
              <a:rPr lang="en-US" sz="2400" dirty="0"/>
              <a:t>REPORT ANY DAMP OR WET CONDITIONS </a:t>
            </a:r>
            <a:r>
              <a:rPr lang="en-US" sz="2400" dirty="0" smtClean="0"/>
              <a:t>IMMEDIATELY.</a:t>
            </a:r>
          </a:p>
          <a:p>
            <a:pPr marL="118872" indent="0">
              <a:spcAft>
                <a:spcPts val="1200"/>
              </a:spcAft>
              <a:buNone/>
            </a:pPr>
            <a:r>
              <a:rPr lang="en-US" sz="2400" dirty="0" smtClean="0"/>
              <a:t>14. </a:t>
            </a:r>
            <a:r>
              <a:rPr lang="en-US" sz="2400" dirty="0"/>
              <a:t>KNOW THE LOCATION OF THE CLOSEST </a:t>
            </a:r>
            <a:r>
              <a:rPr lang="en-US" sz="2400" dirty="0" smtClean="0"/>
              <a:t>FIRE EXTINGUISHER</a:t>
            </a:r>
            <a:r>
              <a:rPr lang="en-US" sz="2400" dirty="0"/>
              <a:t>. </a:t>
            </a:r>
          </a:p>
          <a:p>
            <a:pPr marL="118872" indent="0">
              <a:spcAft>
                <a:spcPts val="1200"/>
              </a:spcAft>
              <a:buNone/>
            </a:pPr>
            <a:r>
              <a:rPr lang="en-US" sz="2400" dirty="0" smtClean="0"/>
              <a:t>15. </a:t>
            </a:r>
            <a:r>
              <a:rPr lang="en-US" sz="2400" dirty="0"/>
              <a:t>KNOW THE LOCATION OF THE CLOSEST FIRST AID BOX. </a:t>
            </a:r>
          </a:p>
          <a:p>
            <a:pPr marL="118872" indent="0">
              <a:spcAft>
                <a:spcPts val="1200"/>
              </a:spcAft>
              <a:buNone/>
            </a:pPr>
            <a:r>
              <a:rPr lang="en-US" sz="2400" dirty="0" smtClean="0"/>
              <a:t>16. </a:t>
            </a:r>
            <a:r>
              <a:rPr lang="en-US" sz="2400" dirty="0"/>
              <a:t>USE COMMON SENSE. BE AWARE OF </a:t>
            </a:r>
            <a:r>
              <a:rPr lang="en-US" sz="2400" dirty="0" smtClean="0"/>
              <a:t>YOUR SURROUNDINGS</a:t>
            </a:r>
            <a:r>
              <a:rPr lang="en-US" sz="2400" dirty="0"/>
              <a:t>. </a:t>
            </a:r>
            <a:r>
              <a:rPr lang="en-US" sz="2400" dirty="0" smtClean="0"/>
              <a:t>BE </a:t>
            </a:r>
            <a:r>
              <a:rPr lang="en-US" sz="2400" dirty="0"/>
              <a:t>SMART, STAY FOCUSED ON YOUR TASK!</a:t>
            </a:r>
          </a:p>
          <a:p>
            <a:pPr marL="118872" indent="0">
              <a:spcAft>
                <a:spcPts val="12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84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81600"/>
            <a:ext cx="2761706" cy="1552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2590800" cy="4623816"/>
          </a:xfrm>
        </p:spPr>
        <p:txBody>
          <a:bodyPr/>
          <a:lstStyle/>
          <a:p>
            <a:r>
              <a:rPr lang="en-US" dirty="0" smtClean="0"/>
              <a:t>Goggles</a:t>
            </a:r>
          </a:p>
          <a:p>
            <a:r>
              <a:rPr lang="en-US" dirty="0" smtClean="0"/>
              <a:t>Dust Mask</a:t>
            </a:r>
          </a:p>
          <a:p>
            <a:r>
              <a:rPr lang="en-US" dirty="0" smtClean="0"/>
              <a:t>Gloves</a:t>
            </a:r>
          </a:p>
          <a:p>
            <a:r>
              <a:rPr lang="en-US" dirty="0" smtClean="0"/>
              <a:t>Earplugs</a:t>
            </a:r>
          </a:p>
          <a:p>
            <a:r>
              <a:rPr lang="en-US" dirty="0" smtClean="0"/>
              <a:t>Shoes</a:t>
            </a:r>
          </a:p>
          <a:p>
            <a:r>
              <a:rPr lang="en-US" dirty="0" smtClean="0"/>
              <a:t>Hair ties</a:t>
            </a:r>
          </a:p>
          <a:p>
            <a:r>
              <a:rPr lang="en-US" dirty="0" smtClean="0"/>
              <a:t>Clothing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aid kits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SAFETY PERMITS</a:t>
            </a:r>
          </a:p>
          <a:p>
            <a:endParaRPr lang="en-US" dirty="0"/>
          </a:p>
          <a:p>
            <a:r>
              <a:rPr lang="en-US" dirty="0" smtClean="0"/>
              <a:t>Each student will need to sign a contract in that they understand the dangers and precautions to take while working in the scene shop.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47" y="1799217"/>
            <a:ext cx="1678677" cy="1629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48" y="152399"/>
            <a:ext cx="1433302" cy="1208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06" y="3429000"/>
            <a:ext cx="1470518" cy="12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SCENIC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572000" cy="4550664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sz="3200" b="1" u="sng" dirty="0"/>
              <a:t>Purpose of </a:t>
            </a:r>
            <a:r>
              <a:rPr lang="en-US" sz="3200" b="1" u="sng" dirty="0" smtClean="0"/>
              <a:t>a Scene Shop</a:t>
            </a:r>
          </a:p>
          <a:p>
            <a:pPr marL="118872" indent="0">
              <a:buNone/>
            </a:pPr>
            <a:endParaRPr lang="en-US" sz="3200" b="1" u="sng" dirty="0" smtClean="0"/>
          </a:p>
          <a:p>
            <a:r>
              <a:rPr lang="en-US" sz="3200" dirty="0" smtClean="0"/>
              <a:t>An area with space and equipment to convert a designer’s plan into completed scenery with the least effort, by the least number of people in the least amount of time, with the least waste of materials.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81807"/>
            <a:ext cx="3943350" cy="50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8670</TotalTime>
  <Words>1202</Words>
  <Application>Microsoft Office PowerPoint</Application>
  <PresentationFormat>On-screen Show (4:3)</PresentationFormat>
  <Paragraphs>302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Module</vt:lpstr>
      <vt:lpstr>SCENIC CONSTRUCTION</vt:lpstr>
      <vt:lpstr>SCENIC CONSTRUCTION</vt:lpstr>
      <vt:lpstr>CHARACTERISTICS OF  SCENIC CONSTRUCTION</vt:lpstr>
      <vt:lpstr>CONSTRUCTION CONSIDERATIONS</vt:lpstr>
      <vt:lpstr>SHOP SAFETY</vt:lpstr>
      <vt:lpstr>SHOP SAFETY</vt:lpstr>
      <vt:lpstr>SHOP SAFETY</vt:lpstr>
      <vt:lpstr>SAFETY EQUIPMENT</vt:lpstr>
      <vt:lpstr>SCENIC CONSTRUCTION</vt:lpstr>
      <vt:lpstr>SCENE SHOP</vt:lpstr>
      <vt:lpstr>TYPES OF SCENERY</vt:lpstr>
      <vt:lpstr>TYPES OF SCENERY – 2D Unframed</vt:lpstr>
      <vt:lpstr>TYPES OF SCENERY – 2D Unframed</vt:lpstr>
      <vt:lpstr>TYPES OF SCENERY – 2D Unframed</vt:lpstr>
      <vt:lpstr>TYPES OF SCENERY – 2D Unframed</vt:lpstr>
      <vt:lpstr>The Elephant Man</vt:lpstr>
      <vt:lpstr>TYPES OF SCENERY – 2D Scenery</vt:lpstr>
      <vt:lpstr>PowerPoint Presentation</vt:lpstr>
      <vt:lpstr>TYPES OF SCENERY – 3D Scenery</vt:lpstr>
      <vt:lpstr>The Prime of Miss Jean Brodie</vt:lpstr>
      <vt:lpstr>TYPES OF SCENERY – 3D Scenery</vt:lpstr>
      <vt:lpstr>TYPES OF SCENERY – 3D Scenery</vt:lpstr>
      <vt:lpstr>PowerPoint Presentation</vt:lpstr>
      <vt:lpstr>SCENERY MATERIALS</vt:lpstr>
      <vt:lpstr>SCENERY  MATERIAL - lumber</vt:lpstr>
      <vt:lpstr>SCENIC MATERIAL- sheet lumber</vt:lpstr>
      <vt:lpstr>SCENIC MATERIALS - sheet lumber</vt:lpstr>
      <vt:lpstr>SCENIC MATERIALS</vt:lpstr>
      <vt:lpstr>TYPES OF TOOLS</vt:lpstr>
      <vt:lpstr>HAND TOOLS                *marking &amp; measuring tools</vt:lpstr>
      <vt:lpstr> HAND TOOLS                       *driving tools </vt:lpstr>
      <vt:lpstr>HAND TOOLS    *cutting tools</vt:lpstr>
      <vt:lpstr> HAND TOOLS          * prying &amp; clamping tools</vt:lpstr>
      <vt:lpstr>HAND TOOLS                          * plaining &amp; paring tools</vt:lpstr>
      <vt:lpstr>POWER TOOLS</vt:lpstr>
      <vt:lpstr>FASTENERS</vt:lpstr>
      <vt:lpstr>SCENIC DESIGN PRODUCTION</vt:lpstr>
      <vt:lpstr>SCENIC DESIGN PROJECT  PT2</vt:lpstr>
      <vt:lpstr>CUT LIST</vt:lpstr>
    </vt:vector>
  </TitlesOfParts>
  <Company>Parkway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COSTUME DESIGN</dc:title>
  <dc:creator>Parkway</dc:creator>
  <cp:lastModifiedBy>Windows User</cp:lastModifiedBy>
  <cp:revision>141</cp:revision>
  <dcterms:created xsi:type="dcterms:W3CDTF">2014-03-30T01:23:17Z</dcterms:created>
  <dcterms:modified xsi:type="dcterms:W3CDTF">2014-07-03T02:23:23Z</dcterms:modified>
</cp:coreProperties>
</file>