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Nunito"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2776834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620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056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0790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247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858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34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0" y="2824500"/>
            <a:ext cx="7370400" cy="23190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rot="10800000">
            <a:off x="5058904" y="0"/>
            <a:ext cx="4085100" cy="2052600"/>
          </a:xfrm>
          <a:prstGeom prst="rtTriangle">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2" cy="1044300"/>
            <a:chOff x="255200" y="592"/>
            <a:chExt cx="2250362"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509631" y="592"/>
              <a:ext cx="1741500" cy="1044300"/>
            </a:xfrm>
            <a:prstGeom prst="parallelogram">
              <a:avLst>
                <a:gd name="adj" fmla="val 153193"/>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lIns="91425" tIns="91425" rIns="91425" bIns="91425" anchor="ctr" anchorCtr="0">
              <a:noAutofit/>
            </a:bodyPr>
            <a:lstStyle/>
            <a:p>
              <a:pPr lvl="0">
                <a:spcBef>
                  <a:spcPts val="0"/>
                </a:spcBef>
                <a:buNone/>
              </a:pPr>
              <a:endParaRPr/>
            </a:p>
          </p:txBody>
        </p:sp>
      </p:grpSp>
      <p:grpSp>
        <p:nvGrpSpPr>
          <p:cNvPr id="18" name="Shape 18"/>
          <p:cNvGrpSpPr/>
          <p:nvPr/>
        </p:nvGrpSpPr>
        <p:grpSpPr>
          <a:xfrm>
            <a:off x="905394" y="592"/>
            <a:ext cx="2250362" cy="1044300"/>
            <a:chOff x="905394" y="592"/>
            <a:chExt cx="2250362" cy="1044300"/>
          </a:xfrm>
        </p:grpSpPr>
        <p:sp>
          <p:nvSpPr>
            <p:cNvPr id="19" name="Shape 19"/>
            <p:cNvSpPr/>
            <p:nvPr/>
          </p:nvSpPr>
          <p:spPr>
            <a:xfrm>
              <a:off x="1414257" y="592"/>
              <a:ext cx="1741500" cy="1044300"/>
            </a:xfrm>
            <a:prstGeom prst="parallelogram">
              <a:avLst>
                <a:gd name="adj" fmla="val 153193"/>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905394" y="592"/>
              <a:ext cx="1741500" cy="1044300"/>
            </a:xfrm>
            <a:prstGeom prst="parallelogram">
              <a:avLst>
                <a:gd name="adj" fmla="val 153193"/>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grpSp>
        <p:nvGrpSpPr>
          <p:cNvPr id="22" name="Shape 22"/>
          <p:cNvGrpSpPr/>
          <p:nvPr/>
        </p:nvGrpSpPr>
        <p:grpSpPr>
          <a:xfrm>
            <a:off x="7057467" y="5088"/>
            <a:ext cx="1851282" cy="752107"/>
            <a:chOff x="6917200" y="0"/>
            <a:chExt cx="2227776"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6917200"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grpSp>
      <p:grpSp>
        <p:nvGrpSpPr>
          <p:cNvPr id="26" name="Shape 26"/>
          <p:cNvGrpSpPr/>
          <p:nvPr/>
        </p:nvGrpSpPr>
        <p:grpSpPr>
          <a:xfrm>
            <a:off x="6553031" y="4217851"/>
            <a:ext cx="2389067" cy="925737"/>
            <a:chOff x="6917200" y="0"/>
            <a:chExt cx="2227776"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6917200" y="0"/>
              <a:ext cx="1503300" cy="863400"/>
            </a:xfrm>
            <a:prstGeom prst="parallelogram">
              <a:avLst>
                <a:gd name="adj" fmla="val 158024"/>
              </a:avLst>
            </a:prstGeom>
            <a:solidFill>
              <a:schemeClr val="dk1"/>
            </a:solidFill>
            <a:ln>
              <a:noFill/>
            </a:ln>
          </p:spPr>
          <p:txBody>
            <a:bodyPr lIns="91425" tIns="91425" rIns="91425" bIns="91425" anchor="ctr" anchorCtr="0">
              <a:noAutofit/>
            </a:bodyPr>
            <a:lstStyle/>
            <a:p>
              <a:pPr lvl="0">
                <a:spcBef>
                  <a:spcPts val="0"/>
                </a:spcBef>
                <a:buNone/>
              </a:pPr>
              <a:endParaRPr/>
            </a:p>
          </p:txBody>
        </p:sp>
      </p:grpSp>
      <p:grpSp>
        <p:nvGrpSpPr>
          <p:cNvPr id="30" name="Shape 30"/>
          <p:cNvGrpSpPr/>
          <p:nvPr/>
        </p:nvGrpSpPr>
        <p:grpSpPr>
          <a:xfrm>
            <a:off x="199148" y="4055651"/>
            <a:ext cx="2795414" cy="1083307"/>
            <a:chOff x="6917200" y="0"/>
            <a:chExt cx="2227776"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6917200" y="0"/>
              <a:ext cx="1503300" cy="863400"/>
            </a:xfrm>
            <a:prstGeom prst="parallelogram">
              <a:avLst>
                <a:gd name="adj" fmla="val 158024"/>
              </a:avLst>
            </a:prstGeom>
            <a:solidFill>
              <a:schemeClr val="accent1"/>
            </a:solidFill>
            <a:ln>
              <a:noFill/>
            </a:ln>
          </p:spPr>
          <p:txBody>
            <a:bodyPr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lIns="91425" tIns="91425" rIns="91425" bIns="91425" anchor="ctr"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36" name="Shape 36"/>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grpSp>
        <p:nvGrpSpPr>
          <p:cNvPr id="111" name="Shape 111"/>
          <p:cNvGrpSpPr/>
          <p:nvPr/>
        </p:nvGrpSpPr>
        <p:grpSpPr>
          <a:xfrm>
            <a:off x="5959221" y="4119576"/>
            <a:ext cx="2520951" cy="1024165"/>
            <a:chOff x="6917200" y="0"/>
            <a:chExt cx="2227776"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a:off x="6917200" y="0"/>
              <a:ext cx="1503300" cy="863400"/>
            </a:xfrm>
            <a:prstGeom prst="parallelogram">
              <a:avLst>
                <a:gd name="adj" fmla="val 158024"/>
              </a:avLst>
            </a:prstGeom>
            <a:solidFill>
              <a:schemeClr val="accent3"/>
            </a:solidFill>
            <a:ln>
              <a:noFill/>
            </a:ln>
          </p:spPr>
          <p:txBody>
            <a:bodyPr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8" y="2"/>
            <a:ext cx="2795414" cy="1083307"/>
            <a:chOff x="6917200" y="0"/>
            <a:chExt cx="2227776"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6917200"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lIns="91425" tIns="91425" rIns="91425" bIns="91425" anchor="ctr" anchorCtr="0"/>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1" name="Shape 121"/>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grpSp>
        <p:nvGrpSpPr>
          <p:cNvPr id="39" name="Shape 39"/>
          <p:cNvGrpSpPr/>
          <p:nvPr/>
        </p:nvGrpSpPr>
        <p:grpSpPr>
          <a:xfrm>
            <a:off x="5594190" y="3961114"/>
            <a:ext cx="2910144" cy="1182339"/>
            <a:chOff x="6917200" y="0"/>
            <a:chExt cx="2227776"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6917200" y="0"/>
              <a:ext cx="1503300" cy="863400"/>
            </a:xfrm>
            <a:prstGeom prst="parallelogram">
              <a:avLst>
                <a:gd name="adj" fmla="val 158024"/>
              </a:avLst>
            </a:prstGeom>
            <a:solidFill>
              <a:schemeClr val="accent3"/>
            </a:solidFill>
            <a:ln>
              <a:noFill/>
            </a:ln>
          </p:spPr>
          <p:txBody>
            <a:bodyPr lIns="91425" tIns="91425" rIns="91425" bIns="91425" anchor="ctr" anchorCtr="0">
              <a:noAutofit/>
            </a:bodyPr>
            <a:lstStyle/>
            <a:p>
              <a:pPr lvl="0">
                <a:spcBef>
                  <a:spcPts val="0"/>
                </a:spcBef>
                <a:buNone/>
              </a:pPr>
              <a:endParaRPr/>
            </a:p>
          </p:txBody>
        </p:sp>
      </p:grpSp>
      <p:grpSp>
        <p:nvGrpSpPr>
          <p:cNvPr id="43" name="Shape 43"/>
          <p:cNvGrpSpPr/>
          <p:nvPr/>
        </p:nvGrpSpPr>
        <p:grpSpPr>
          <a:xfrm>
            <a:off x="199148" y="2"/>
            <a:ext cx="2795414" cy="1083307"/>
            <a:chOff x="6917200" y="0"/>
            <a:chExt cx="2227776"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6917200" y="0"/>
              <a:ext cx="1503300" cy="863400"/>
            </a:xfrm>
            <a:prstGeom prst="parallelogram">
              <a:avLst>
                <a:gd name="adj" fmla="val 158024"/>
              </a:avLst>
            </a:prstGeom>
            <a:solidFill>
              <a:schemeClr val="dk2"/>
            </a:solidFill>
            <a:ln>
              <a:noFill/>
            </a:ln>
          </p:spPr>
          <p:txBody>
            <a:bodyPr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3" y="1746100"/>
            <a:ext cx="5377500" cy="1646100"/>
          </a:xfrm>
          <a:prstGeom prst="rect">
            <a:avLst/>
          </a:prstGeom>
        </p:spPr>
        <p:txBody>
          <a:bodyPr lIns="91425" tIns="91425" rIns="91425" bIns="91425" anchor="ctr" anchorCtr="0"/>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a:endParaRPr/>
          </a:p>
        </p:txBody>
      </p:sp>
      <p:sp>
        <p:nvSpPr>
          <p:cNvPr id="48" name="Shape 48"/>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a:off x="30" y="2824500"/>
            <a:ext cx="7370400" cy="23190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30" y="2824500"/>
            <a:ext cx="7370400" cy="23190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30" y="2824500"/>
            <a:ext cx="7370400" cy="23190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9" name="Shape 69"/>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30" y="2824500"/>
            <a:ext cx="7370400" cy="2319000"/>
          </a:xfrm>
          <a:prstGeom prst="rtTriangle">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899"/>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flipH="1">
            <a:off x="3583210" y="1554112"/>
            <a:ext cx="5560500" cy="3589500"/>
          </a:xfrm>
          <a:prstGeom prst="rtTriangle">
            <a:avLst/>
          </a:prstGeom>
          <a:solidFill>
            <a:schemeClr val="lt2"/>
          </a:solidFill>
          <a:ln>
            <a:noFill/>
          </a:ln>
        </p:spPr>
        <p:txBody>
          <a:bodyPr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7"/>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5" cy="617071"/>
            <a:chOff x="6917200" y="0"/>
            <a:chExt cx="2227776"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6917200" y="0"/>
              <a:ext cx="1503300" cy="863400"/>
            </a:xfrm>
            <a:prstGeom prst="parallelogram">
              <a:avLst>
                <a:gd name="adj" fmla="val 158024"/>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grpSp>
        <p:nvGrpSpPr>
          <p:cNvPr id="89" name="Shape 89"/>
          <p:cNvGrpSpPr/>
          <p:nvPr/>
        </p:nvGrpSpPr>
        <p:grpSpPr>
          <a:xfrm>
            <a:off x="5886352" y="1242"/>
            <a:ext cx="3257454" cy="1261513"/>
            <a:chOff x="6917200" y="0"/>
            <a:chExt cx="2227776"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6917200" y="0"/>
              <a:ext cx="1503300" cy="863400"/>
            </a:xfrm>
            <a:prstGeom prst="parallelogram">
              <a:avLst>
                <a:gd name="adj" fmla="val 158024"/>
              </a:avLst>
            </a:prstGeom>
            <a:solidFill>
              <a:schemeClr val="accent1"/>
            </a:solidFill>
            <a:ln>
              <a:noFill/>
            </a:ln>
          </p:spPr>
          <p:txBody>
            <a:bodyPr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5"/>
            <a:ext cx="6366900" cy="2539200"/>
          </a:xfrm>
          <a:prstGeom prst="rect">
            <a:avLst/>
          </a:prstGeom>
        </p:spPr>
        <p:txBody>
          <a:bodyPr lIns="91425" tIns="91425" rIns="91425" bIns="91425" anchor="ctr"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
        <p:nvSpPr>
          <p:cNvPr id="94" name="Shape 94"/>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30" y="2824500"/>
            <a:ext cx="7370400" cy="23190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0" y="2824500"/>
            <a:ext cx="7370400" cy="2319000"/>
          </a:xfrm>
          <a:prstGeom prst="rtTriangl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lIns="91425" tIns="91425" rIns="91425" bIns="91425" anchor="b" anchorCtr="0"/>
          <a:lstStyle>
            <a:lvl1pPr lv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3" y="454366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3" y="454366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twitter.com/mckelveype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241800" y="266125"/>
            <a:ext cx="4887600" cy="3465600"/>
          </a:xfrm>
          <a:prstGeom prst="rect">
            <a:avLst/>
          </a:prstGeom>
        </p:spPr>
        <p:txBody>
          <a:bodyPr lIns="91425" tIns="91425" rIns="91425" bIns="91425" anchor="ctr" anchorCtr="0">
            <a:noAutofit/>
          </a:bodyPr>
          <a:lstStyle/>
          <a:p>
            <a:pPr lvl="0">
              <a:spcBef>
                <a:spcPts val="0"/>
              </a:spcBef>
              <a:buNone/>
            </a:pPr>
            <a:r>
              <a:rPr lang="en" sz="4500" b="1">
                <a:solidFill>
                  <a:schemeClr val="dk2"/>
                </a:solidFill>
              </a:rPr>
              <a:t>Physical Education/ Health Teachers at McKelvey Elementary </a:t>
            </a:r>
          </a:p>
        </p:txBody>
      </p:sp>
      <p:sp>
        <p:nvSpPr>
          <p:cNvPr id="129" name="Shape 129"/>
          <p:cNvSpPr txBox="1">
            <a:spLocks noGrp="1"/>
          </p:cNvSpPr>
          <p:nvPr>
            <p:ph type="subTitle" idx="1"/>
          </p:nvPr>
        </p:nvSpPr>
        <p:spPr>
          <a:xfrm>
            <a:off x="241800" y="3826500"/>
            <a:ext cx="4887600" cy="1065300"/>
          </a:xfrm>
          <a:prstGeom prst="rect">
            <a:avLst/>
          </a:prstGeom>
        </p:spPr>
        <p:txBody>
          <a:bodyPr lIns="91425" tIns="91425" rIns="91425" bIns="91425" anchor="t" anchorCtr="0">
            <a:noAutofit/>
          </a:bodyPr>
          <a:lstStyle/>
          <a:p>
            <a:pPr lvl="0">
              <a:spcBef>
                <a:spcPts val="0"/>
              </a:spcBef>
              <a:buNone/>
            </a:pPr>
            <a:r>
              <a:rPr lang="en" sz="3000" b="1">
                <a:solidFill>
                  <a:srgbClr val="000000"/>
                </a:solidFill>
              </a:rPr>
              <a:t>Mrs. Jessica Wheeler </a:t>
            </a:r>
          </a:p>
          <a:p>
            <a:pPr lvl="0">
              <a:spcBef>
                <a:spcPts val="0"/>
              </a:spcBef>
              <a:buNone/>
            </a:pPr>
            <a:r>
              <a:rPr lang="en" sz="3000" b="1">
                <a:solidFill>
                  <a:srgbClr val="000000"/>
                </a:solidFill>
              </a:rPr>
              <a:t>Mrs. Ally Gardner </a:t>
            </a:r>
          </a:p>
        </p:txBody>
      </p:sp>
      <p:pic>
        <p:nvPicPr>
          <p:cNvPr id="130" name="Shape 130"/>
          <p:cNvPicPr preferRelativeResize="0"/>
          <p:nvPr/>
        </p:nvPicPr>
        <p:blipFill>
          <a:blip r:embed="rId3">
            <a:alphaModFix/>
          </a:blip>
          <a:stretch>
            <a:fillRect/>
          </a:stretch>
        </p:blipFill>
        <p:spPr>
          <a:xfrm>
            <a:off x="5464974" y="474275"/>
            <a:ext cx="3103525" cy="413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315225"/>
            <a:ext cx="7505700" cy="954600"/>
          </a:xfrm>
          <a:prstGeom prst="rect">
            <a:avLst/>
          </a:prstGeom>
        </p:spPr>
        <p:txBody>
          <a:bodyPr lIns="91425" tIns="91425" rIns="91425" bIns="91425" anchor="t" anchorCtr="0">
            <a:noAutofit/>
          </a:bodyPr>
          <a:lstStyle/>
          <a:p>
            <a:pPr lvl="0">
              <a:spcBef>
                <a:spcPts val="0"/>
              </a:spcBef>
              <a:buNone/>
            </a:pPr>
            <a:r>
              <a:rPr lang="en"/>
              <a:t>Physical Education/Health Expectations</a:t>
            </a:r>
          </a:p>
        </p:txBody>
      </p:sp>
      <p:sp>
        <p:nvSpPr>
          <p:cNvPr id="136" name="Shape 136"/>
          <p:cNvSpPr txBox="1">
            <a:spLocks noGrp="1"/>
          </p:cNvSpPr>
          <p:nvPr>
            <p:ph type="body" idx="1"/>
          </p:nvPr>
        </p:nvSpPr>
        <p:spPr>
          <a:xfrm>
            <a:off x="311700" y="1474100"/>
            <a:ext cx="8520600" cy="3416400"/>
          </a:xfrm>
          <a:prstGeom prst="rect">
            <a:avLst/>
          </a:prstGeom>
        </p:spPr>
        <p:txBody>
          <a:bodyPr lIns="91425" tIns="91425" rIns="91425" bIns="91425" anchor="t" anchorCtr="0">
            <a:noAutofit/>
          </a:bodyPr>
          <a:lstStyle/>
          <a:p>
            <a:pPr lvl="0" rtl="0">
              <a:spcBef>
                <a:spcPts val="0"/>
              </a:spcBef>
              <a:spcAft>
                <a:spcPts val="0"/>
              </a:spcAft>
              <a:buClr>
                <a:schemeClr val="dk1"/>
              </a:buClr>
              <a:buSzPct val="84615"/>
              <a:buFont typeface="Arial"/>
              <a:buNone/>
            </a:pPr>
            <a:r>
              <a:rPr lang="en" i="1">
                <a:solidFill>
                  <a:srgbClr val="000000"/>
                </a:solidFill>
              </a:rPr>
              <a:t>Hello!</a:t>
            </a:r>
            <a:r>
              <a:rPr lang="en" i="1">
                <a:solidFill>
                  <a:srgbClr val="434343"/>
                </a:solidFill>
              </a:rPr>
              <a:t> Our names are Mrs. Jessica Wheeler and Mrs. Ally Gardner and we are the PE &amp; Health Educators at McKelvey Elementary.  We have had the pleasure of meeting many of you and look forward to continuing and cultivating those relationships new and old.  The following document was created in an effort to give you an idea of the expectations we have for the students and how you may aid us in meeting those high expectations.  We are blessed with many great kiddos at McKelvey, but nothing can replace having teachers and parents on the same page—with the kids best interests in mind.  We look forward to working with you this year and in the future and please feel free to contact us via email or phone (information on the webpages) with any further questions, concerns or comments! Thank you!</a:t>
            </a:r>
          </a:p>
          <a:p>
            <a:pPr lvl="0">
              <a:spcBef>
                <a:spcPts val="0"/>
              </a:spcBef>
              <a:buNone/>
            </a:pPr>
            <a:endParaRPr>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297475"/>
            <a:ext cx="7505700" cy="954600"/>
          </a:xfrm>
          <a:prstGeom prst="rect">
            <a:avLst/>
          </a:prstGeom>
        </p:spPr>
        <p:txBody>
          <a:bodyPr lIns="91425" tIns="91425" rIns="91425" bIns="91425" anchor="t" anchorCtr="0">
            <a:noAutofit/>
          </a:bodyPr>
          <a:lstStyle/>
          <a:p>
            <a:pPr lvl="0" rtl="0">
              <a:spcBef>
                <a:spcPts val="0"/>
              </a:spcBef>
              <a:buNone/>
            </a:pPr>
            <a:r>
              <a:rPr lang="en"/>
              <a:t>Physical Education/Health Expectations</a:t>
            </a:r>
          </a:p>
        </p:txBody>
      </p:sp>
      <p:sp>
        <p:nvSpPr>
          <p:cNvPr id="142" name="Shape 142"/>
          <p:cNvSpPr txBox="1">
            <a:spLocks noGrp="1"/>
          </p:cNvSpPr>
          <p:nvPr>
            <p:ph type="body" idx="1"/>
          </p:nvPr>
        </p:nvSpPr>
        <p:spPr>
          <a:xfrm>
            <a:off x="311700" y="1005400"/>
            <a:ext cx="8520600" cy="3416400"/>
          </a:xfrm>
          <a:prstGeom prst="rect">
            <a:avLst/>
          </a:prstGeom>
        </p:spPr>
        <p:txBody>
          <a:bodyPr lIns="91425" tIns="91425" rIns="91425" bIns="91425" anchor="t" anchorCtr="0">
            <a:noAutofit/>
          </a:bodyPr>
          <a:lstStyle/>
          <a:p>
            <a:pPr lvl="0" rtl="0">
              <a:spcBef>
                <a:spcPts val="0"/>
              </a:spcBef>
              <a:buNone/>
            </a:pPr>
            <a:r>
              <a:rPr lang="en" sz="1400">
                <a:solidFill>
                  <a:srgbClr val="000000"/>
                </a:solidFill>
              </a:rPr>
              <a:t>1.</a:t>
            </a:r>
            <a:r>
              <a:rPr lang="en" sz="1400">
                <a:solidFill>
                  <a:srgbClr val="000000"/>
                </a:solidFill>
                <a:latin typeface="Times New Roman"/>
                <a:ea typeface="Times New Roman"/>
                <a:cs typeface="Times New Roman"/>
                <a:sym typeface="Times New Roman"/>
              </a:rPr>
              <a:t>         </a:t>
            </a:r>
            <a:r>
              <a:rPr lang="en" sz="1400">
                <a:solidFill>
                  <a:srgbClr val="000000"/>
                </a:solidFill>
              </a:rPr>
              <a:t>Students are required to wear tennis shoes to PE every day.  Please ask your child (or see McKelvey’s PE Schedule to know) which days they come to PE.  (It is every other day usually, unless scheduling changes)</a:t>
            </a:r>
          </a:p>
          <a:p>
            <a:pPr lvl="0" rtl="0">
              <a:spcBef>
                <a:spcPts val="0"/>
              </a:spcBef>
              <a:buNone/>
            </a:pPr>
            <a:r>
              <a:rPr lang="en" sz="1400">
                <a:solidFill>
                  <a:srgbClr val="000000"/>
                </a:solidFill>
              </a:rPr>
              <a:t>2.</a:t>
            </a:r>
            <a:r>
              <a:rPr lang="en" sz="1400">
                <a:solidFill>
                  <a:srgbClr val="000000"/>
                </a:solidFill>
                <a:latin typeface="Times New Roman"/>
                <a:ea typeface="Times New Roman"/>
                <a:cs typeface="Times New Roman"/>
                <a:sym typeface="Times New Roman"/>
              </a:rPr>
              <a:t>       </a:t>
            </a:r>
            <a:r>
              <a:rPr lang="en" sz="1400">
                <a:solidFill>
                  <a:srgbClr val="000000"/>
                </a:solidFill>
              </a:rPr>
              <a:t>Students are asked to wear clothing that is appropriate for physical activity (i.e. Tennis Shoes, T-Shirt, Shorts, Long Pants).  Please refrain from having students wear exceptionally nice clothing on PE days.</a:t>
            </a:r>
          </a:p>
          <a:p>
            <a:pPr lvl="0" rtl="0">
              <a:spcBef>
                <a:spcPts val="0"/>
              </a:spcBef>
              <a:buNone/>
            </a:pPr>
            <a:r>
              <a:rPr lang="en" sz="1400">
                <a:solidFill>
                  <a:srgbClr val="000000"/>
                </a:solidFill>
              </a:rPr>
              <a:t> 3.</a:t>
            </a:r>
            <a:r>
              <a:rPr lang="en" sz="1400">
                <a:solidFill>
                  <a:srgbClr val="000000"/>
                </a:solidFill>
                <a:latin typeface="Times New Roman"/>
                <a:ea typeface="Times New Roman"/>
                <a:cs typeface="Times New Roman"/>
                <a:sym typeface="Times New Roman"/>
              </a:rPr>
              <a:t>       </a:t>
            </a:r>
            <a:r>
              <a:rPr lang="en" sz="1400">
                <a:solidFill>
                  <a:srgbClr val="000000"/>
                </a:solidFill>
              </a:rPr>
              <a:t>We will gladly help our students tie their shoes, especially our younger ones who are just learning, but we ask that you encourage all students who have not yet mastered this skill to continue practicing at home. J</a:t>
            </a:r>
          </a:p>
          <a:p>
            <a:pPr lvl="0" rtl="0">
              <a:spcBef>
                <a:spcPts val="0"/>
              </a:spcBef>
              <a:spcAft>
                <a:spcPts val="0"/>
              </a:spcAft>
              <a:buNone/>
            </a:pPr>
            <a:r>
              <a:rPr lang="en" sz="1400">
                <a:solidFill>
                  <a:srgbClr val="000000"/>
                </a:solidFill>
              </a:rPr>
              <a:t> 4.</a:t>
            </a:r>
            <a:r>
              <a:rPr lang="en" sz="1400">
                <a:solidFill>
                  <a:srgbClr val="000000"/>
                </a:solidFill>
                <a:latin typeface="Times New Roman"/>
                <a:ea typeface="Times New Roman"/>
                <a:cs typeface="Times New Roman"/>
                <a:sym typeface="Times New Roman"/>
              </a:rPr>
              <a:t>        </a:t>
            </a:r>
            <a:r>
              <a:rPr lang="en" sz="1400">
                <a:solidFill>
                  <a:srgbClr val="000000"/>
                </a:solidFill>
              </a:rPr>
              <a:t>Students are expected to treat each other and the teachers with the utmost respect.  We espouse to a high level of character at McKelvey and especially in PE where teams play together and partners are used often.  Students are expected to look teachers and peers in the eye and not argue when a teacher is talking to them.</a:t>
            </a:r>
          </a:p>
          <a:p>
            <a:pPr lvl="0" rtl="0">
              <a:spcBef>
                <a:spcPts val="0"/>
              </a:spcBef>
              <a:buNone/>
            </a:pPr>
            <a:r>
              <a:rPr lang="en" sz="1200">
                <a:solidFill>
                  <a:srgbClr val="000000"/>
                </a:solidFill>
              </a:rPr>
              <a:t> </a:t>
            </a:r>
          </a:p>
          <a:p>
            <a:pPr lvl="0" rt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77300"/>
            <a:ext cx="8520600" cy="572700"/>
          </a:xfrm>
          <a:prstGeom prst="rect">
            <a:avLst/>
          </a:prstGeom>
        </p:spPr>
        <p:txBody>
          <a:bodyPr lIns="91425" tIns="91425" rIns="91425" bIns="91425" anchor="t" anchorCtr="0">
            <a:noAutofit/>
          </a:bodyPr>
          <a:lstStyle/>
          <a:p>
            <a:pPr lvl="0" rtl="0">
              <a:spcBef>
                <a:spcPts val="0"/>
              </a:spcBef>
              <a:buNone/>
            </a:pPr>
            <a:r>
              <a:rPr lang="en"/>
              <a:t>Physical Education/Health Expectations cont.</a:t>
            </a:r>
          </a:p>
        </p:txBody>
      </p:sp>
      <p:sp>
        <p:nvSpPr>
          <p:cNvPr id="148" name="Shape 148"/>
          <p:cNvSpPr txBox="1">
            <a:spLocks noGrp="1"/>
          </p:cNvSpPr>
          <p:nvPr>
            <p:ph type="body" idx="1"/>
          </p:nvPr>
        </p:nvSpPr>
        <p:spPr>
          <a:xfrm>
            <a:off x="311700" y="850000"/>
            <a:ext cx="8520600" cy="4125900"/>
          </a:xfrm>
          <a:prstGeom prst="rect">
            <a:avLst/>
          </a:prstGeom>
        </p:spPr>
        <p:txBody>
          <a:bodyPr lIns="91425" tIns="91425" rIns="91425" bIns="91425" anchor="t" anchorCtr="0">
            <a:noAutofit/>
          </a:bodyPr>
          <a:lstStyle/>
          <a:p>
            <a:pPr lvl="0" rtl="0">
              <a:spcBef>
                <a:spcPts val="0"/>
              </a:spcBef>
              <a:buNone/>
            </a:pPr>
            <a:r>
              <a:rPr lang="en" sz="1400">
                <a:solidFill>
                  <a:srgbClr val="000000"/>
                </a:solidFill>
              </a:rPr>
              <a:t>5.</a:t>
            </a:r>
            <a:r>
              <a:rPr lang="en" sz="1400">
                <a:solidFill>
                  <a:srgbClr val="000000"/>
                </a:solidFill>
                <a:latin typeface="Times New Roman"/>
                <a:ea typeface="Times New Roman"/>
                <a:cs typeface="Times New Roman"/>
                <a:sym typeface="Times New Roman"/>
              </a:rPr>
              <a:t>       </a:t>
            </a:r>
            <a:r>
              <a:rPr lang="en" sz="1400">
                <a:solidFill>
                  <a:srgbClr val="000000"/>
                </a:solidFill>
              </a:rPr>
              <a:t>Students are expected to treat PE/Health as what it is; a mainly action-based class.  We like to remind them that this is a fun time of movement, but their focus should still be on LEARNING and MASTERING skills and concepts, just like any other class.  On days where we are teaching a more health-based lesson, we expect their focus on the information being taught as well.</a:t>
            </a:r>
          </a:p>
          <a:p>
            <a:pPr lvl="0" rtl="0">
              <a:spcBef>
                <a:spcPts val="0"/>
              </a:spcBef>
              <a:buNone/>
            </a:pPr>
            <a:r>
              <a:rPr lang="en" sz="1400">
                <a:solidFill>
                  <a:srgbClr val="000000"/>
                </a:solidFill>
              </a:rPr>
              <a:t>6.</a:t>
            </a:r>
            <a:r>
              <a:rPr lang="en" sz="1400">
                <a:solidFill>
                  <a:srgbClr val="000000"/>
                </a:solidFill>
                <a:latin typeface="Times New Roman"/>
                <a:ea typeface="Times New Roman"/>
                <a:cs typeface="Times New Roman"/>
                <a:sym typeface="Times New Roman"/>
              </a:rPr>
              <a:t>       </a:t>
            </a:r>
            <a:r>
              <a:rPr lang="en" sz="1400">
                <a:solidFill>
                  <a:srgbClr val="000000"/>
                </a:solidFill>
              </a:rPr>
              <a:t>We expect our parents to ask their students about how PE is going, we want you to know what is going on in our classroom and how much fun your son or daughter is having J</a:t>
            </a:r>
          </a:p>
          <a:p>
            <a:pPr lvl="0" rtl="0">
              <a:spcBef>
                <a:spcPts val="0"/>
              </a:spcBef>
              <a:buNone/>
            </a:pPr>
            <a:r>
              <a:rPr lang="en" sz="1400">
                <a:solidFill>
                  <a:srgbClr val="000000"/>
                </a:solidFill>
              </a:rPr>
              <a:t>7.</a:t>
            </a:r>
            <a:r>
              <a:rPr lang="en" sz="1400">
                <a:solidFill>
                  <a:srgbClr val="000000"/>
                </a:solidFill>
                <a:latin typeface="Times New Roman"/>
                <a:ea typeface="Times New Roman"/>
                <a:cs typeface="Times New Roman"/>
                <a:sym typeface="Times New Roman"/>
              </a:rPr>
              <a:t>        </a:t>
            </a:r>
            <a:r>
              <a:rPr lang="en" sz="1400">
                <a:solidFill>
                  <a:srgbClr val="000000"/>
                </a:solidFill>
              </a:rPr>
              <a:t>We ask for your support in your child’s continued physical fitness at home and outside of the classroom.  We do our best to make students aware of opportunities for activity outside of the classroom and please check our website and look at our monthly health tip for those.  However, even if it is just throwing a ball or riding a bike around the neighborhood, please encourage at least </a:t>
            </a:r>
            <a:r>
              <a:rPr lang="en" sz="1400" b="1">
                <a:solidFill>
                  <a:srgbClr val="000000"/>
                </a:solidFill>
              </a:rPr>
              <a:t>60 minutes</a:t>
            </a:r>
            <a:r>
              <a:rPr lang="en" sz="1400">
                <a:solidFill>
                  <a:srgbClr val="000000"/>
                </a:solidFill>
              </a:rPr>
              <a:t> of physical activity a day.</a:t>
            </a:r>
          </a:p>
          <a:p>
            <a:pPr lvl="0" rtl="0">
              <a:spcBef>
                <a:spcPts val="0"/>
              </a:spcBef>
              <a:buNone/>
            </a:pPr>
            <a:r>
              <a:rPr lang="en" sz="1400">
                <a:solidFill>
                  <a:srgbClr val="000000"/>
                </a:solidFill>
              </a:rPr>
              <a:t>8.</a:t>
            </a:r>
            <a:r>
              <a:rPr lang="en" sz="1400">
                <a:solidFill>
                  <a:srgbClr val="000000"/>
                </a:solidFill>
                <a:latin typeface="Times New Roman"/>
                <a:ea typeface="Times New Roman"/>
                <a:cs typeface="Times New Roman"/>
                <a:sym typeface="Times New Roman"/>
              </a:rPr>
              <a:t>       </a:t>
            </a:r>
            <a:r>
              <a:rPr lang="en" sz="1400">
                <a:solidFill>
                  <a:srgbClr val="000000"/>
                </a:solidFill>
              </a:rPr>
              <a:t>You can expect that your child is important to us.  We care about and strive to give each student a positive experience in our class.  You can expect that our door is always open and you can contact us anytime.</a:t>
            </a:r>
            <a:r>
              <a:rPr lang="en" sz="1200">
                <a:solidFill>
                  <a:srgbClr val="000000"/>
                </a:solidFill>
              </a:rPr>
              <a:t> </a:t>
            </a:r>
          </a:p>
          <a:p>
            <a:pPr lvl="0" rt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65875"/>
            <a:ext cx="7505700" cy="954600"/>
          </a:xfrm>
          <a:prstGeom prst="rect">
            <a:avLst/>
          </a:prstGeom>
        </p:spPr>
        <p:txBody>
          <a:bodyPr lIns="91425" tIns="91425" rIns="91425" bIns="91425" anchor="t" anchorCtr="0">
            <a:noAutofit/>
          </a:bodyPr>
          <a:lstStyle/>
          <a:p>
            <a:pPr lvl="0">
              <a:spcBef>
                <a:spcPts val="0"/>
              </a:spcBef>
              <a:buNone/>
            </a:pPr>
            <a:r>
              <a:rPr lang="en"/>
              <a:t>School-Wide Food Safety Expectations</a:t>
            </a:r>
          </a:p>
        </p:txBody>
      </p:sp>
      <p:sp>
        <p:nvSpPr>
          <p:cNvPr id="154" name="Shape 154"/>
          <p:cNvSpPr txBox="1">
            <a:spLocks noGrp="1"/>
          </p:cNvSpPr>
          <p:nvPr>
            <p:ph type="body" idx="1"/>
          </p:nvPr>
        </p:nvSpPr>
        <p:spPr>
          <a:xfrm>
            <a:off x="311700" y="931950"/>
            <a:ext cx="8520600" cy="3990900"/>
          </a:xfrm>
          <a:prstGeom prst="rect">
            <a:avLst/>
          </a:prstGeom>
        </p:spPr>
        <p:txBody>
          <a:bodyPr lIns="91425" tIns="91425" rIns="91425" bIns="91425" anchor="t" anchorCtr="0">
            <a:noAutofit/>
          </a:bodyPr>
          <a:lstStyle/>
          <a:p>
            <a:pPr lvl="0" rtl="0">
              <a:lnSpc>
                <a:spcPct val="100000"/>
              </a:lnSpc>
              <a:spcBef>
                <a:spcPts val="0"/>
              </a:spcBef>
              <a:buNone/>
            </a:pPr>
            <a:r>
              <a:rPr lang="en" sz="1300">
                <a:solidFill>
                  <a:srgbClr val="222222"/>
                </a:solidFill>
                <a:highlight>
                  <a:srgbClr val="FFFFFF"/>
                </a:highlight>
              </a:rPr>
              <a:t>“In order to help protect the health and safety of our students with life-threatening food allergies and to contribute to the health and academic success of all students, the Parkway School District has adopted new district-wide Food Safety Expectations. Beginning with the 2017-2018 school year, all schools will promote these best practice guidelines. </a:t>
            </a:r>
          </a:p>
          <a:p>
            <a:pPr lvl="0" rtl="0">
              <a:lnSpc>
                <a:spcPct val="100000"/>
              </a:lnSpc>
              <a:spcBef>
                <a:spcPts val="0"/>
              </a:spcBef>
              <a:buNone/>
            </a:pPr>
            <a:r>
              <a:rPr lang="en" sz="1300" b="1">
                <a:solidFill>
                  <a:srgbClr val="222222"/>
                </a:solidFill>
                <a:highlight>
                  <a:srgbClr val="FFFFFF"/>
                </a:highlight>
              </a:rPr>
              <a:t>Classrooms should be food-free whenever possible. </a:t>
            </a:r>
            <a:r>
              <a:rPr lang="en" sz="1300">
                <a:solidFill>
                  <a:srgbClr val="222222"/>
                </a:solidFill>
                <a:highlight>
                  <a:srgbClr val="FFFFFF"/>
                </a:highlight>
              </a:rPr>
              <a:t>Consumption of food in the classroom is strongly discouraged due to allergy and sanitation concerns.</a:t>
            </a:r>
          </a:p>
          <a:p>
            <a:pPr lvl="0" rtl="0">
              <a:lnSpc>
                <a:spcPct val="100000"/>
              </a:lnSpc>
              <a:spcBef>
                <a:spcPts val="0"/>
              </a:spcBef>
              <a:buClr>
                <a:schemeClr val="dk1"/>
              </a:buClr>
              <a:buSzPct val="84615"/>
              <a:buFont typeface="Arial"/>
              <a:buNone/>
            </a:pPr>
            <a:r>
              <a:rPr lang="en" sz="1300">
                <a:solidFill>
                  <a:srgbClr val="222222"/>
                </a:solidFill>
                <a:highlight>
                  <a:srgbClr val="FFFFFF"/>
                </a:highlight>
              </a:rPr>
              <a:t>Students may continue to bring a snack for their own consumption, especially students with an individual health plan. Students are encouraged to bring healthy snacks to promote health and wellness. Parents may be advised to send in snacks without a particular allergen, if needed, to prevent cross-contamination, which could impact safety for food allergic students.   Careful cleaning of surfaces with soap and water after consumption of food is essential.  </a:t>
            </a:r>
            <a:r>
              <a:rPr lang="en" sz="1300" b="1">
                <a:solidFill>
                  <a:srgbClr val="222222"/>
                </a:solidFill>
                <a:highlight>
                  <a:srgbClr val="FFFFFF"/>
                </a:highlight>
              </a:rPr>
              <a:t>Food may not be brought from home for sharing class-wide.</a:t>
            </a:r>
          </a:p>
          <a:p>
            <a:pPr lvl="0" rtl="0">
              <a:lnSpc>
                <a:spcPct val="100000"/>
              </a:lnSpc>
              <a:spcBef>
                <a:spcPts val="0"/>
              </a:spcBef>
              <a:spcAft>
                <a:spcPts val="100"/>
              </a:spcAft>
              <a:buClr>
                <a:schemeClr val="dk1"/>
              </a:buClr>
              <a:buSzPct val="84615"/>
              <a:buFont typeface="Arial"/>
              <a:buNone/>
            </a:pPr>
            <a:r>
              <a:rPr lang="en" sz="1300" b="1">
                <a:solidFill>
                  <a:srgbClr val="222222"/>
                </a:solidFill>
                <a:highlight>
                  <a:srgbClr val="FFFFFF"/>
                </a:highlight>
              </a:rPr>
              <a:t> </a:t>
            </a:r>
            <a:r>
              <a:rPr lang="en" sz="1300">
                <a:solidFill>
                  <a:srgbClr val="222222"/>
                </a:solidFill>
                <a:highlight>
                  <a:srgbClr val="FFFFFF"/>
                </a:highlight>
              </a:rPr>
              <a:t>The school nurse will be informed and consulted to identify students with known food allergies. Teachers will make alternative lesson or curricular plans if students with known food allergies could be adversely impacted.</a:t>
            </a:r>
          </a:p>
          <a:p>
            <a:pPr lvl="0" rtl="0">
              <a:lnSpc>
                <a:spcPct val="100000"/>
              </a:lnSpc>
              <a:spcBef>
                <a:spcPts val="0"/>
              </a:spcBef>
              <a:spcAft>
                <a:spcPts val="0"/>
              </a:spcAft>
              <a:buClr>
                <a:schemeClr val="dk1"/>
              </a:buClr>
              <a:buSzPct val="84615"/>
              <a:buFont typeface="Arial"/>
              <a:buNone/>
            </a:pPr>
            <a:r>
              <a:rPr lang="en" sz="1300">
                <a:solidFill>
                  <a:srgbClr val="222222"/>
                </a:solidFill>
                <a:highlight>
                  <a:srgbClr val="FFFFFF"/>
                </a:highlight>
              </a:rPr>
              <a:t> </a:t>
            </a:r>
            <a:r>
              <a:rPr lang="en" sz="1300" b="1">
                <a:solidFill>
                  <a:srgbClr val="222222"/>
                </a:solidFill>
                <a:highlight>
                  <a:srgbClr val="FFFFFF"/>
                </a:highlight>
              </a:rPr>
              <a:t>Find safe and inclusive ways to celebrate without food. </a:t>
            </a:r>
            <a:r>
              <a:rPr lang="en" sz="1300">
                <a:solidFill>
                  <a:srgbClr val="222222"/>
                </a:solidFill>
                <a:highlight>
                  <a:srgbClr val="FFFFFF"/>
                </a:highlight>
              </a:rPr>
              <a:t>To maintain healthy learners, the safest celebrations occur without food. </a:t>
            </a:r>
            <a:r>
              <a:rPr lang="en" sz="1300" b="1" i="1">
                <a:solidFill>
                  <a:srgbClr val="222222"/>
                </a:solidFill>
                <a:highlight>
                  <a:srgbClr val="FFFFFF"/>
                </a:highlight>
              </a:rPr>
              <a:t>Birthday celebrations at school and holiday celebrations at school will not include food. </a:t>
            </a:r>
            <a:r>
              <a:rPr lang="en" sz="1300">
                <a:solidFill>
                  <a:srgbClr val="222222"/>
                </a:solidFill>
                <a:highlight>
                  <a:srgbClr val="FFFFFF"/>
                </a:highlight>
              </a:rPr>
              <a:t>Schools are encouraged to be creative in celebrating without food.”</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19150" y="845600"/>
            <a:ext cx="7505700" cy="954600"/>
          </a:xfrm>
          <a:prstGeom prst="rect">
            <a:avLst/>
          </a:prstGeom>
        </p:spPr>
        <p:txBody>
          <a:bodyPr lIns="91425" tIns="91425" rIns="91425" bIns="91425" anchor="t" anchorCtr="0">
            <a:noAutofit/>
          </a:bodyPr>
          <a:lstStyle/>
          <a:p>
            <a:pPr lvl="0">
              <a:spcBef>
                <a:spcPts val="0"/>
              </a:spcBef>
              <a:buNone/>
            </a:pPr>
            <a:r>
              <a:rPr lang="en"/>
              <a:t>Please Follow Us on Twitter</a:t>
            </a:r>
          </a:p>
        </p:txBody>
      </p:sp>
      <p:sp>
        <p:nvSpPr>
          <p:cNvPr id="160" name="Shape 160"/>
          <p:cNvSpPr txBox="1">
            <a:spLocks noGrp="1"/>
          </p:cNvSpPr>
          <p:nvPr>
            <p:ph type="body" idx="1"/>
          </p:nvPr>
        </p:nvSpPr>
        <p:spPr>
          <a:xfrm>
            <a:off x="819150" y="1990725"/>
            <a:ext cx="7505700" cy="24480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@McKelveyPE1</a:t>
            </a: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On-screen Show (16:9)</PresentationFormat>
  <Paragraphs>24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Nunito</vt:lpstr>
      <vt:lpstr>Arial</vt:lpstr>
      <vt:lpstr>Calibri</vt:lpstr>
      <vt:lpstr>Times New Roman</vt:lpstr>
      <vt:lpstr>shift</vt:lpstr>
      <vt:lpstr>Physical Education/ Health Teachers at McKelvey Elementary </vt:lpstr>
      <vt:lpstr>Physical Education/Health Expectations</vt:lpstr>
      <vt:lpstr>Physical Education/Health Expectations</vt:lpstr>
      <vt:lpstr>Physical Education/Health Expectations cont.</vt:lpstr>
      <vt:lpstr>School-Wide Food Safety Expectations</vt:lpstr>
      <vt:lpstr>Please Follow Us on Twitter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 Health Teachers at McKelvey Elementary </dc:title>
  <dc:creator>Ally McReynolds-Gardner</dc:creator>
  <cp:lastModifiedBy>Ally McReynolds-Gardner</cp:lastModifiedBy>
  <cp:revision>1</cp:revision>
  <dcterms:modified xsi:type="dcterms:W3CDTF">2017-08-13T19:03:23Z</dcterms:modified>
</cp:coreProperties>
</file>